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6" r:id="rId9"/>
    <p:sldId id="263" r:id="rId10"/>
    <p:sldId id="273" r:id="rId11"/>
    <p:sldId id="267" r:id="rId12"/>
    <p:sldId id="268" r:id="rId13"/>
    <p:sldId id="270" r:id="rId14"/>
    <p:sldId id="269" r:id="rId15"/>
    <p:sldId id="26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53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1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0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0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1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8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8D349F6-3716-48CC-95CE-56757732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725726"/>
            <a:ext cx="10058400" cy="1406548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/>
              <a:t>Novostavba objektu s nízkou spotřebou energie</a:t>
            </a:r>
            <a:endParaRPr lang="cs-CZ" sz="5000" b="1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6B26D971-8889-4BD6-B460-079C89A7A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7"/>
          </a:xfrm>
        </p:spPr>
        <p:txBody>
          <a:bodyPr>
            <a:noAutofit/>
          </a:bodyPr>
          <a:lstStyle/>
          <a:p>
            <a:r>
              <a:rPr lang="cs-CZ" sz="2500" cap="none" dirty="0"/>
              <a:t>Autor práce:			Jan Boďa</a:t>
            </a:r>
          </a:p>
          <a:p>
            <a:r>
              <a:rPr lang="cs-CZ" sz="2500" cap="none" dirty="0"/>
              <a:t>Vedoucí bakalářské práce:	</a:t>
            </a:r>
            <a:r>
              <a:rPr lang="de-DE" sz="2500" cap="none" dirty="0"/>
              <a:t>Ing. Michal Kraus, </a:t>
            </a:r>
            <a:r>
              <a:rPr lang="de-DE" sz="2500" cap="none" dirty="0" err="1"/>
              <a:t>Ph.D</a:t>
            </a:r>
            <a:r>
              <a:rPr lang="de-DE" sz="2500" cap="none" dirty="0"/>
              <a:t>.</a:t>
            </a:r>
            <a:endParaRPr lang="cs-CZ" sz="2500" cap="none" dirty="0"/>
          </a:p>
          <a:p>
            <a:r>
              <a:rPr lang="cs-CZ" sz="2500" cap="none" dirty="0"/>
              <a:t>Oponent bakalářské práce:	Ing. Tomáš Vrbka</a:t>
            </a:r>
          </a:p>
          <a:p>
            <a:endParaRPr lang="cs-CZ" sz="3000" dirty="0"/>
          </a:p>
          <a:p>
            <a:endParaRPr lang="cs-CZ" sz="30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445BA-65A5-4FDD-9B38-5DEE4E7B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4" y="604159"/>
            <a:ext cx="1272148" cy="1310440"/>
          </a:xfrm>
          <a:prstGeom prst="rect">
            <a:avLst/>
          </a:prstGeom>
        </p:spPr>
      </p:pic>
      <p:sp>
        <p:nvSpPr>
          <p:cNvPr id="9" name="Nadpis 6">
            <a:extLst>
              <a:ext uri="{FF2B5EF4-FFF2-40B4-BE49-F238E27FC236}">
                <a16:creationId xmlns:a16="http://schemas.microsoft.com/office/drawing/2014/main" id="{E37E4EA4-E05A-4F3C-99B1-D80FDEA671A0}"/>
              </a:ext>
            </a:extLst>
          </p:cNvPr>
          <p:cNvSpPr txBox="1">
            <a:spLocks/>
          </p:cNvSpPr>
          <p:nvPr/>
        </p:nvSpPr>
        <p:spPr>
          <a:xfrm>
            <a:off x="2229633" y="604159"/>
            <a:ext cx="9331890" cy="1406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/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60755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64841-9839-4321-A566-DED8E120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dirty="0"/>
              <a:t>Konstrukční systém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21B72ED-CE7C-4999-950F-5D55FDFDD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26" t="9288" r="6145" b="8113"/>
          <a:stretch/>
        </p:blipFill>
        <p:spPr>
          <a:xfrm>
            <a:off x="1778142" y="1841326"/>
            <a:ext cx="8004685" cy="44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6376A-F0FC-4E4E-AABA-9534817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Technické zařízení objektu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95C92C-44CD-45AB-9B89-3EB0CA47D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Rekuperační jednotka </a:t>
            </a:r>
            <a:r>
              <a:rPr lang="cs-CZ" dirty="0" err="1"/>
              <a:t>Vaillant</a:t>
            </a:r>
            <a:r>
              <a:rPr lang="cs-CZ" dirty="0"/>
              <a:t> </a:t>
            </a:r>
            <a:r>
              <a:rPr lang="cs-CZ" dirty="0" err="1"/>
              <a:t>recoVAIR</a:t>
            </a:r>
            <a:r>
              <a:rPr lang="cs-CZ" dirty="0"/>
              <a:t> 260/4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Tepelné čerpadlo země/voda </a:t>
            </a:r>
            <a:r>
              <a:rPr lang="cs-CZ" dirty="0" err="1"/>
              <a:t>Vaillant</a:t>
            </a:r>
            <a:r>
              <a:rPr lang="cs-CZ" dirty="0"/>
              <a:t> </a:t>
            </a:r>
            <a:r>
              <a:rPr lang="cs-CZ" dirty="0" err="1"/>
              <a:t>geoTHERM</a:t>
            </a:r>
            <a:r>
              <a:rPr lang="cs-CZ" dirty="0"/>
              <a:t> plus VWS 1013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Zemní vrt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Podlahová otopná soustava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86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80450-5462-48BC-B694-B7E774A1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4098"/>
            <a:ext cx="10058400" cy="960746"/>
          </a:xfrm>
        </p:spPr>
        <p:txBody>
          <a:bodyPr>
            <a:normAutofit/>
          </a:bodyPr>
          <a:lstStyle/>
          <a:p>
            <a:r>
              <a:rPr lang="cs-CZ" sz="4000" dirty="0"/>
              <a:t>Tepelně technické posouzení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197AE4F-17EF-4005-9869-613B66DC2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67588"/>
              </p:ext>
            </p:extLst>
          </p:nvPr>
        </p:nvGraphicFramePr>
        <p:xfrm>
          <a:off x="508390" y="1274844"/>
          <a:ext cx="11175220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610">
                  <a:extLst>
                    <a:ext uri="{9D8B030D-6E8A-4147-A177-3AD203B41FA5}">
                      <a16:colId xmlns:a16="http://schemas.microsoft.com/office/drawing/2014/main" val="356872434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3851030758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921409281"/>
                    </a:ext>
                  </a:extLst>
                </a:gridCol>
                <a:gridCol w="1813357">
                  <a:extLst>
                    <a:ext uri="{9D8B030D-6E8A-4147-A177-3AD203B41FA5}">
                      <a16:colId xmlns:a16="http://schemas.microsoft.com/office/drawing/2014/main" val="116078025"/>
                    </a:ext>
                  </a:extLst>
                </a:gridCol>
                <a:gridCol w="2222198">
                  <a:extLst>
                    <a:ext uri="{9D8B030D-6E8A-4147-A177-3AD203B41FA5}">
                      <a16:colId xmlns:a16="http://schemas.microsoft.com/office/drawing/2014/main" val="1482475936"/>
                    </a:ext>
                  </a:extLst>
                </a:gridCol>
                <a:gridCol w="2115935">
                  <a:extLst>
                    <a:ext uri="{9D8B030D-6E8A-4147-A177-3AD203B41FA5}">
                      <a16:colId xmlns:a16="http://schemas.microsoft.com/office/drawing/2014/main" val="2998344081"/>
                    </a:ext>
                  </a:extLst>
                </a:gridCol>
              </a:tblGrid>
              <a:tr h="2471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Konstrukce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Vypočtená hodnota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 [W/(m</a:t>
                      </a:r>
                      <a:r>
                        <a:rPr lang="cs-CZ" sz="2000" baseline="30000" dirty="0">
                          <a:effectLst/>
                        </a:rPr>
                        <a:t>2</a:t>
                      </a:r>
                      <a:r>
                        <a:rPr lang="cs-CZ" sz="2000" dirty="0">
                          <a:effectLst/>
                        </a:rPr>
                        <a:t>K)]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Normový požadavek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</a:t>
                      </a:r>
                      <a:r>
                        <a:rPr lang="cs-CZ" sz="2000" baseline="-25000" dirty="0">
                          <a:effectLst/>
                        </a:rPr>
                        <a:t>N,20 </a:t>
                      </a:r>
                      <a:r>
                        <a:rPr lang="cs-CZ" sz="2000" dirty="0">
                          <a:effectLst/>
                        </a:rPr>
                        <a:t>[W/(m</a:t>
                      </a:r>
                      <a:r>
                        <a:rPr lang="cs-CZ" sz="2000" baseline="30000" dirty="0">
                          <a:effectLst/>
                        </a:rPr>
                        <a:t>2</a:t>
                      </a:r>
                      <a:r>
                        <a:rPr lang="cs-CZ" sz="2000" dirty="0">
                          <a:effectLst/>
                        </a:rPr>
                        <a:t>K)]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Doporučený požadavek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</a:t>
                      </a:r>
                      <a:r>
                        <a:rPr lang="cs-CZ" sz="2000" baseline="-25000">
                          <a:effectLst/>
                        </a:rPr>
                        <a:t>rec,20 </a:t>
                      </a:r>
                      <a:r>
                        <a:rPr lang="cs-CZ" sz="2000">
                          <a:effectLst/>
                        </a:rPr>
                        <a:t>[W/(m</a:t>
                      </a:r>
                      <a:r>
                        <a:rPr lang="cs-CZ" sz="2000" baseline="30000">
                          <a:effectLst/>
                        </a:rPr>
                        <a:t>2</a:t>
                      </a:r>
                      <a:r>
                        <a:rPr lang="cs-CZ" sz="2000">
                          <a:effectLst/>
                        </a:rPr>
                        <a:t>K)]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Doporučené hodnoty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 pasivní budovy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Upas,20 [W/(m</a:t>
                      </a:r>
                      <a:r>
                        <a:rPr lang="cs-CZ" sz="2000" baseline="30000" dirty="0">
                          <a:effectLst/>
                        </a:rPr>
                        <a:t>2</a:t>
                      </a:r>
                      <a:r>
                        <a:rPr lang="cs-CZ" sz="2000" dirty="0">
                          <a:effectLst/>
                        </a:rPr>
                        <a:t>K)]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Zhodnocení: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norma/doporučeno/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pasiv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Splněno: +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Nesplněno: 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extLst>
                  <a:ext uri="{0D108BD9-81ED-4DB2-BD59-A6C34878D82A}">
                    <a16:rowId xmlns:a16="http://schemas.microsoft.com/office/drawing/2014/main" val="3059269664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Stěna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0,096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0,30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0,20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0,18 až 0,12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+/+/+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extLst>
                  <a:ext uri="{0D108BD9-81ED-4DB2-BD59-A6C34878D82A}">
                    <a16:rowId xmlns:a16="http://schemas.microsoft.com/office/drawing/2014/main" val="158034707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Střecha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0,123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0,24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0,15 až 0,10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+/+/+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extLst>
                  <a:ext uri="{0D108BD9-81ED-4DB2-BD59-A6C34878D82A}">
                    <a16:rowId xmlns:a16="http://schemas.microsoft.com/office/drawing/2014/main" val="3452851154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Podlaha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0,148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0,45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0,22 až 0,15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+/+/+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extLst>
                  <a:ext uri="{0D108BD9-81ED-4DB2-BD59-A6C34878D82A}">
                    <a16:rowId xmlns:a16="http://schemas.microsoft.com/office/drawing/2014/main" val="2306966924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Okna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0,8 až 0,6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+/+/+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extLst>
                  <a:ext uri="{0D108BD9-81ED-4DB2-BD59-A6C34878D82A}">
                    <a16:rowId xmlns:a16="http://schemas.microsoft.com/office/drawing/2014/main" val="1169224801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Dveře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+/+/+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115" marR="126115" marT="0" marB="0"/>
                </a:tc>
                <a:extLst>
                  <a:ext uri="{0D108BD9-81ED-4DB2-BD59-A6C34878D82A}">
                    <a16:rowId xmlns:a16="http://schemas.microsoft.com/office/drawing/2014/main" val="3726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13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247E4-1142-4205-BADB-2F2B9E76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>
            <a:normAutofit/>
          </a:bodyPr>
          <a:lstStyle/>
          <a:p>
            <a:r>
              <a:rPr lang="cs-CZ" sz="4000" dirty="0"/>
              <a:t>Posouzení energetické bilance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0ADBB0C-1F2D-4F13-826B-83BCA75A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Vyhláška MPO ČR č. 78/2013 Sb.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Objemový faktor tvaru A/V: 0,97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Klasifikační ukazatel CI stanoven jako: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b="1" u="sng" dirty="0"/>
              <a:t>A Mimořádně úsporná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ECA67B-C2F2-49C3-BDCF-42266A52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86" y="988906"/>
            <a:ext cx="5319456" cy="533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7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7F845-7C04-49AD-A203-CE5E7A50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75989"/>
            <a:ext cx="10058400" cy="1035902"/>
          </a:xfrm>
        </p:spPr>
        <p:txBody>
          <a:bodyPr>
            <a:normAutofit/>
          </a:bodyPr>
          <a:lstStyle/>
          <a:p>
            <a:r>
              <a:rPr lang="cs-CZ" sz="4000" dirty="0"/>
              <a:t>Posouzení energetické bilance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7CC448A-7175-4F51-82DF-91FF0DA79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725317"/>
              </p:ext>
            </p:extLst>
          </p:nvPr>
        </p:nvGraphicFramePr>
        <p:xfrm>
          <a:off x="875997" y="1511891"/>
          <a:ext cx="10440005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082">
                  <a:extLst>
                    <a:ext uri="{9D8B030D-6E8A-4147-A177-3AD203B41FA5}">
                      <a16:colId xmlns:a16="http://schemas.microsoft.com/office/drawing/2014/main" val="1677678475"/>
                    </a:ext>
                  </a:extLst>
                </a:gridCol>
                <a:gridCol w="1670906">
                  <a:extLst>
                    <a:ext uri="{9D8B030D-6E8A-4147-A177-3AD203B41FA5}">
                      <a16:colId xmlns:a16="http://schemas.microsoft.com/office/drawing/2014/main" val="2405051466"/>
                    </a:ext>
                  </a:extLst>
                </a:gridCol>
                <a:gridCol w="1816751">
                  <a:extLst>
                    <a:ext uri="{9D8B030D-6E8A-4147-A177-3AD203B41FA5}">
                      <a16:colId xmlns:a16="http://schemas.microsoft.com/office/drawing/2014/main" val="1930062561"/>
                    </a:ext>
                  </a:extLst>
                </a:gridCol>
                <a:gridCol w="2185385">
                  <a:extLst>
                    <a:ext uri="{9D8B030D-6E8A-4147-A177-3AD203B41FA5}">
                      <a16:colId xmlns:a16="http://schemas.microsoft.com/office/drawing/2014/main" val="3340753859"/>
                    </a:ext>
                  </a:extLst>
                </a:gridCol>
                <a:gridCol w="2080881">
                  <a:extLst>
                    <a:ext uri="{9D8B030D-6E8A-4147-A177-3AD203B41FA5}">
                      <a16:colId xmlns:a16="http://schemas.microsoft.com/office/drawing/2014/main" val="21826222"/>
                    </a:ext>
                  </a:extLst>
                </a:gridCol>
              </a:tblGrid>
              <a:tr h="2443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Hodnocení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Vypočtená hodnota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Normový požadavek pro nízkoenergetické budovy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Normový požadavek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 pasivní budovy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Zhodnocení: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Nízkoenergetické /pasivní budovy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Splněno: +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Nesplněno: 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extLst>
                  <a:ext uri="{0D108BD9-81ED-4DB2-BD59-A6C34878D82A}">
                    <a16:rowId xmlns:a16="http://schemas.microsoft.com/office/drawing/2014/main" val="2193798633"/>
                  </a:ext>
                </a:extLst>
              </a:tr>
              <a:tr h="1293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Průměrný součinitel tepla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0,17 W/(m2.K)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0,35 W/(m2.K)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0,22 W/(m2.K)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+/+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extLst>
                  <a:ext uri="{0D108BD9-81ED-4DB2-BD59-A6C34878D82A}">
                    <a16:rowId xmlns:a16="http://schemas.microsoft.com/office/drawing/2014/main" val="1352232975"/>
                  </a:ext>
                </a:extLst>
              </a:tr>
              <a:tr h="8624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Měrná potřeba tepla na vytápění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 kWh/(m2.a)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 kWh/(m2.a)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 kWh/(m2.a)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+/-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025" marR="124025" marT="0" marB="0"/>
                </a:tc>
                <a:extLst>
                  <a:ext uri="{0D108BD9-81ED-4DB2-BD59-A6C34878D82A}">
                    <a16:rowId xmlns:a16="http://schemas.microsoft.com/office/drawing/2014/main" val="142588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84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FCEC6-A597-4B8E-BB70-3C902081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Otázky vedoucího a oponenta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5B5C43-8C5A-4A59-969E-82441F6E4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Proč autor zvolil relativně netypickou rámovou dřevěnou konstrukci?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Jaká je současná situace v oblasti dotací či finančních příspěvků na výstavbu energeticky úsporných budov? Bylo by možné využít některou z forem dotací na navrhovaný objekt?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Jaká zemina se předpokládá v místě založení stavby? Respektive jak je zajištěno odvodnění základové spáry?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Uveďte, jaká je nejčastěji používaná metoda měření vzduchotěsnosti budov. Popište, jak tato metoda probíhá a co je jejím výstupem.</a:t>
            </a:r>
          </a:p>
        </p:txBody>
      </p:sp>
    </p:spTree>
    <p:extLst>
      <p:ext uri="{BB962C8B-B14F-4D97-AF65-F5344CB8AC3E}">
        <p14:creationId xmlns:p14="http://schemas.microsoft.com/office/powerpoint/2010/main" val="185916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0EB93D5-8765-466A-917B-42326FD7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90351"/>
            <a:ext cx="10058400" cy="1450757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14927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58603D-45D5-4795-96F9-AB18700B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OBSAH PREZENTACE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FB70B4D-F7F0-48DF-8D31-39E68CC6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28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Motivace k řešení daného problému</a:t>
            </a:r>
          </a:p>
          <a:p>
            <a:r>
              <a:rPr lang="cs-CZ" dirty="0"/>
              <a:t>Cíl práce, výzkumné problémy</a:t>
            </a:r>
          </a:p>
          <a:p>
            <a:r>
              <a:rPr lang="cs-CZ" dirty="0"/>
              <a:t>Metodika práce</a:t>
            </a:r>
          </a:p>
          <a:p>
            <a:r>
              <a:rPr lang="cs-CZ" dirty="0"/>
              <a:t>Informace o území </a:t>
            </a:r>
          </a:p>
          <a:p>
            <a:r>
              <a:rPr lang="cs-CZ" dirty="0"/>
              <a:t>Architektonické a dispoziční řešení</a:t>
            </a:r>
          </a:p>
          <a:p>
            <a:r>
              <a:rPr lang="cs-CZ" dirty="0"/>
              <a:t>Konstrukční systém</a:t>
            </a:r>
          </a:p>
          <a:p>
            <a:r>
              <a:rPr lang="cs-CZ" dirty="0"/>
              <a:t>Technické zařízení objektu</a:t>
            </a:r>
          </a:p>
          <a:p>
            <a:r>
              <a:rPr lang="cs-CZ" dirty="0"/>
              <a:t>Tepelně technické posouzení</a:t>
            </a:r>
          </a:p>
          <a:p>
            <a:r>
              <a:rPr lang="cs-CZ" dirty="0"/>
              <a:t>Posouzení energetické bilance</a:t>
            </a:r>
          </a:p>
          <a:p>
            <a:r>
              <a:rPr lang="cs-CZ" dirty="0"/>
              <a:t>Otázky vedoucího a oponenta</a:t>
            </a:r>
          </a:p>
        </p:txBody>
      </p:sp>
    </p:spTree>
    <p:extLst>
      <p:ext uri="{BB962C8B-B14F-4D97-AF65-F5344CB8AC3E}">
        <p14:creationId xmlns:p14="http://schemas.microsoft.com/office/powerpoint/2010/main" val="9797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F2EE8-0BEB-4A35-8AA9-C32BCDC8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Motivace k řešení daného</a:t>
            </a:r>
            <a:br>
              <a:rPr lang="cs-CZ" sz="4000" dirty="0"/>
            </a:br>
            <a:r>
              <a:rPr lang="cs-CZ" sz="4000" dirty="0"/>
              <a:t>problému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ED3D2A-68B1-4957-AA8C-7376405D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Aktuálnost tématu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Zájem o nízkoenergetickou a obnovitelnou architekturu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Aplikovatelnost tématu v praxi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88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CD0B7-009F-4EB0-A70C-61BF454E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ea typeface="ＭＳ Ｐゴシック" panose="020B0600070205080204" pitchFamily="34" charset="-128"/>
              </a:rPr>
              <a:t>Cíl práce, výzkumné problémy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BA1131-DFA6-4DD7-9A75-CB00A94AD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Navrhnout jednoduchý montovaný systém ze dřeva pro jednopodlažní rodinný dům za předpokladu splnění nízkoenergetického požadavku, i přes nesplnění faktoru tvaru budovy.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Zpracovat část Architektonicko-stavební řešení projektu pro stavební povolení.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Zpracovat celkovou energetickou bilanci navržené budovy</a:t>
            </a:r>
          </a:p>
        </p:txBody>
      </p:sp>
    </p:spTree>
    <p:extLst>
      <p:ext uri="{BB962C8B-B14F-4D97-AF65-F5344CB8AC3E}">
        <p14:creationId xmlns:p14="http://schemas.microsoft.com/office/powerpoint/2010/main" val="197673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5DA58-A94C-4C8A-82AA-0F5DE5C6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Metodika práce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3C08B4-46E3-46E8-90AE-1CAEB85B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Metoda sběru dat: analýza odborné literatury, zákonů, vyhlášek a norem.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Pozorování vývoje stavebního odvětví a vývoje požadavků investorů ve stavebním odvětví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Projekční program </a:t>
            </a:r>
            <a:r>
              <a:rPr lang="cs-CZ" dirty="0" err="1"/>
              <a:t>ArchiCAD</a:t>
            </a:r>
            <a:r>
              <a:rPr lang="cs-CZ" dirty="0"/>
              <a:t>, výpočtové programy TEPLO 2014, ENERGIE 2015.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46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D108D-60B7-405D-BFA7-B7732B39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Informace o území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792015-7916-4BA1-A6AA-75579371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Parcela číslo 117/1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Katastrální území Háje u Chebu (636576)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Plocha bydlení v rodinných domech městské a příměstské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Koeficient minimální zeleně 35%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Zástupný symbol pro obsah 8">
            <a:extLst>
              <a:ext uri="{FF2B5EF4-FFF2-40B4-BE49-F238E27FC236}">
                <a16:creationId xmlns:a16="http://schemas.microsoft.com/office/drawing/2014/main" id="{35B9163F-6DEE-4671-AC12-27C7CD05B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21" r="30782"/>
          <a:stretch/>
        </p:blipFill>
        <p:spPr>
          <a:xfrm>
            <a:off x="7903923" y="1737360"/>
            <a:ext cx="3795388" cy="4488076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C1C2855-8AAA-49A8-A3BA-109408DF1453}"/>
              </a:ext>
            </a:extLst>
          </p:cNvPr>
          <p:cNvSpPr/>
          <p:nvPr/>
        </p:nvSpPr>
        <p:spPr>
          <a:xfrm>
            <a:off x="8774065" y="5158740"/>
            <a:ext cx="893527" cy="26774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60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A879A-48AC-4D64-92AF-41A7F25E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94067"/>
            <a:ext cx="10058400" cy="1450757"/>
          </a:xfrm>
        </p:spPr>
        <p:txBody>
          <a:bodyPr/>
          <a:lstStyle/>
          <a:p>
            <a:pPr algn="ctr"/>
            <a:r>
              <a:rPr lang="cs-CZ" dirty="0"/>
              <a:t>Situace stavby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EB5CE6-522F-4D48-958B-94CAB0AB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99" y="1356690"/>
            <a:ext cx="8277801" cy="49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4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C3E5F-30C9-494E-9C77-BBB1DC4C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Architektonické a dispoziční řešení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E3D34C-E9D7-4C2A-A2A8-F7267AE2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Nepodsklepený jednopodlažní objekt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 čtyřčlennou rodinu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Zastavěná plocha objektu 125,7 m</a:t>
            </a:r>
            <a:r>
              <a:rPr lang="cs-CZ" baseline="30000" dirty="0"/>
              <a:t>2</a:t>
            </a:r>
            <a:endParaRPr lang="cs-CZ" dirty="0"/>
          </a:p>
        </p:txBody>
      </p:sp>
      <p:pic>
        <p:nvPicPr>
          <p:cNvPr id="4" name="Obrázek 3" descr="C:\Users\bodaj_000\AppData\Local\Microsoft\Windows\INetCache\Content.Word\S.1 PŮDORYS 1.NP _ Výkres.png">
            <a:extLst>
              <a:ext uri="{FF2B5EF4-FFF2-40B4-BE49-F238E27FC236}">
                <a16:creationId xmlns:a16="http://schemas.microsoft.com/office/drawing/2014/main" id="{002F691F-BA24-4ADA-9ABF-6B9A74E8BD9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4" t="15549" r="12050" b="43673"/>
          <a:stretch/>
        </p:blipFill>
        <p:spPr bwMode="auto">
          <a:xfrm>
            <a:off x="6096000" y="1855129"/>
            <a:ext cx="5941512" cy="438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C:\Users\bodaj_000\AppData\Local\Microsoft\Windows\INetCache\Content.Word\ACCamera.jpg">
            <a:extLst>
              <a:ext uri="{FF2B5EF4-FFF2-40B4-BE49-F238E27FC236}">
                <a16:creationId xmlns:a16="http://schemas.microsoft.com/office/drawing/2014/main" id="{C54E2ED3-76EC-4620-81A5-E153067E0E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1"/>
          <a:stretch/>
        </p:blipFill>
        <p:spPr bwMode="auto">
          <a:xfrm>
            <a:off x="221615" y="3251554"/>
            <a:ext cx="5904865" cy="2987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928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B315A-B075-47C6-BF3F-4ACDD63D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Konstrukční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65CB00-4CED-40F5-BBC6-6EC085E2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Dřevěná rámová konstrukce z dřevěných trámů 150 × 150 mm.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Kotvení pomocí svorníků M20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Konstrukce ztužena pomocí fošen 80 × 150 mm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57F6A4-49F1-4172-ABBB-D171184C7E6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40459" r="12755" b="41718"/>
          <a:stretch/>
        </p:blipFill>
        <p:spPr bwMode="auto">
          <a:xfrm>
            <a:off x="870159" y="3156124"/>
            <a:ext cx="6120616" cy="206472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C0E5317-1FDF-497E-9062-43B5763C135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11792" r="31720" b="15524"/>
          <a:stretch/>
        </p:blipFill>
        <p:spPr bwMode="auto">
          <a:xfrm rot="5400000">
            <a:off x="6182998" y="1163422"/>
            <a:ext cx="2934224" cy="7465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60088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5402</TotalTime>
  <Words>538</Words>
  <Application>Microsoft Office PowerPoint</Application>
  <PresentationFormat>Širokoúhlá obrazovka</PresentationFormat>
  <Paragraphs>130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Retrospektiva</vt:lpstr>
      <vt:lpstr>Novostavba objektu s nízkou spotřebou energie</vt:lpstr>
      <vt:lpstr>OBSAH PREZENTACE</vt:lpstr>
      <vt:lpstr>Motivace k řešení daného problému</vt:lpstr>
      <vt:lpstr>Cíl práce, výzkumné problémy</vt:lpstr>
      <vt:lpstr>Metodika práce </vt:lpstr>
      <vt:lpstr>Informace o území  </vt:lpstr>
      <vt:lpstr>Situace stavby</vt:lpstr>
      <vt:lpstr>Architektonické a dispoziční řešení</vt:lpstr>
      <vt:lpstr>Konstrukční systém</vt:lpstr>
      <vt:lpstr>Konstrukční systém</vt:lpstr>
      <vt:lpstr>Technické zařízení objektu</vt:lpstr>
      <vt:lpstr>Tepelně technické posouzení</vt:lpstr>
      <vt:lpstr>Posouzení energetické bilance</vt:lpstr>
      <vt:lpstr>Posouzení energetické bilance</vt:lpstr>
      <vt:lpstr>Otázky vedoucího a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JHB JHB</dc:creator>
  <cp:lastModifiedBy>JHB JHB</cp:lastModifiedBy>
  <cp:revision>51</cp:revision>
  <dcterms:created xsi:type="dcterms:W3CDTF">2018-01-16T17:10:21Z</dcterms:created>
  <dcterms:modified xsi:type="dcterms:W3CDTF">2018-01-22T09:17:15Z</dcterms:modified>
</cp:coreProperties>
</file>