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6" r:id="rId1"/>
  </p:sldMasterIdLst>
  <p:sldIdLst>
    <p:sldId id="256" r:id="rId2"/>
    <p:sldId id="257" r:id="rId3"/>
    <p:sldId id="258" r:id="rId4"/>
    <p:sldId id="259" r:id="rId5"/>
    <p:sldId id="260" r:id="rId6"/>
    <p:sldId id="274" r:id="rId7"/>
    <p:sldId id="275" r:id="rId8"/>
    <p:sldId id="271" r:id="rId9"/>
    <p:sldId id="272" r:id="rId10"/>
    <p:sldId id="273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48" d="100"/>
          <a:sy n="48" d="100"/>
        </p:scale>
        <p:origin x="-1278" y="-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4041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7887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3290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341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1444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6303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15443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8124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7719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91330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73129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7324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3511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4046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91155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</p:sldLayoutIdLst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8765" y="1666255"/>
            <a:ext cx="10572000" cy="2971051"/>
          </a:xfrm>
        </p:spPr>
        <p:txBody>
          <a:bodyPr/>
          <a:lstStyle/>
          <a:p>
            <a:r>
              <a:rPr lang="cs-CZ" cap="small" dirty="0" smtClean="0">
                <a:solidFill>
                  <a:schemeClr val="tx1"/>
                </a:solidFill>
                <a:ea typeface="Verdana" panose="020B0604030504040204" pitchFamily="34" charset="0"/>
                <a:cs typeface="RomanS" panose="02000400000000000000" pitchFamily="2" charset="0"/>
              </a:rPr>
              <a:t>IDENTIFIKAČNÍ STUDIE BROWNFIELDŮ</a:t>
            </a:r>
            <a:endParaRPr lang="cs-CZ" cap="small" dirty="0">
              <a:solidFill>
                <a:schemeClr val="tx1"/>
              </a:solidFill>
              <a:cs typeface="RomanS" panose="02000400000000000000" pitchFamily="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8765" y="5280847"/>
            <a:ext cx="10572000" cy="43497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cs-CZ" altLang="cs-CZ" sz="8000" b="1" dirty="0">
                <a:solidFill>
                  <a:schemeClr val="bg1"/>
                </a:solidFill>
                <a:ea typeface="Verdana" panose="020B0604030504040204" pitchFamily="34" charset="0"/>
                <a:cs typeface="RomanS" panose="02000400000000000000" pitchFamily="2" charset="0"/>
              </a:rPr>
              <a:t>Autor bakalářské práce: </a:t>
            </a:r>
            <a:r>
              <a:rPr lang="cs-CZ" altLang="cs-CZ" sz="8000" dirty="0" smtClean="0">
                <a:solidFill>
                  <a:schemeClr val="bg1"/>
                </a:solidFill>
                <a:ea typeface="Verdana" panose="020B0604030504040204" pitchFamily="34" charset="0"/>
                <a:cs typeface="RomanS" panose="02000400000000000000" pitchFamily="2" charset="0"/>
              </a:rPr>
              <a:t>Aneta Bartáková</a:t>
            </a:r>
            <a:endParaRPr lang="cs-CZ" altLang="cs-CZ" sz="8000" dirty="0">
              <a:solidFill>
                <a:schemeClr val="bg1"/>
              </a:solidFill>
              <a:ea typeface="Verdana" panose="020B0604030504040204" pitchFamily="34" charset="0"/>
              <a:cs typeface="RomanS" panose="02000400000000000000" pitchFamily="2" charset="0"/>
            </a:endParaRPr>
          </a:p>
          <a:p>
            <a:pPr algn="just"/>
            <a:r>
              <a:rPr lang="cs-CZ" altLang="cs-CZ" sz="8000" b="1" dirty="0">
                <a:solidFill>
                  <a:schemeClr val="bg1"/>
                </a:solidFill>
                <a:ea typeface="Verdana" panose="020B0604030504040204" pitchFamily="34" charset="0"/>
                <a:cs typeface="RomanS" panose="02000400000000000000" pitchFamily="2" charset="0"/>
              </a:rPr>
              <a:t>Vedoucí bakalářské práce: </a:t>
            </a:r>
            <a:r>
              <a:rPr lang="cs-CZ" altLang="cs-CZ" sz="8000" dirty="0">
                <a:solidFill>
                  <a:schemeClr val="bg1"/>
                </a:solidFill>
                <a:ea typeface="Verdana" panose="020B0604030504040204" pitchFamily="34" charset="0"/>
                <a:cs typeface="RomanS" panose="02000400000000000000" pitchFamily="2" charset="0"/>
              </a:rPr>
              <a:t>Ing. </a:t>
            </a:r>
            <a:r>
              <a:rPr lang="cs-CZ" altLang="cs-CZ" sz="8000" dirty="0" smtClean="0">
                <a:solidFill>
                  <a:schemeClr val="bg1"/>
                </a:solidFill>
                <a:ea typeface="Verdana" panose="020B0604030504040204" pitchFamily="34" charset="0"/>
                <a:cs typeface="RomanS" panose="02000400000000000000" pitchFamily="2" charset="0"/>
              </a:rPr>
              <a:t>Zuzana Kramářová </a:t>
            </a:r>
            <a:r>
              <a:rPr lang="cs-CZ" altLang="cs-CZ" sz="8000" dirty="0" err="1" smtClean="0">
                <a:solidFill>
                  <a:schemeClr val="bg1"/>
                </a:solidFill>
                <a:ea typeface="Verdana" panose="020B0604030504040204" pitchFamily="34" charset="0"/>
                <a:cs typeface="RomanS" panose="02000400000000000000" pitchFamily="2" charset="0"/>
              </a:rPr>
              <a:t>Ph.D</a:t>
            </a:r>
            <a:r>
              <a:rPr lang="cs-CZ" altLang="cs-CZ" sz="8000" dirty="0" smtClean="0">
                <a:solidFill>
                  <a:schemeClr val="bg1"/>
                </a:solidFill>
                <a:ea typeface="Verdana" panose="020B0604030504040204" pitchFamily="34" charset="0"/>
                <a:cs typeface="RomanS" panose="02000400000000000000" pitchFamily="2" charset="0"/>
              </a:rPr>
              <a:t>.</a:t>
            </a:r>
            <a:endParaRPr lang="cs-CZ" altLang="cs-CZ" sz="8000" dirty="0">
              <a:solidFill>
                <a:schemeClr val="bg1"/>
              </a:solidFill>
              <a:ea typeface="Verdana" panose="020B0604030504040204" pitchFamily="34" charset="0"/>
              <a:cs typeface="RomanS" panose="02000400000000000000" pitchFamily="2" charset="0"/>
            </a:endParaRPr>
          </a:p>
          <a:p>
            <a:pPr algn="just"/>
            <a:r>
              <a:rPr lang="cs-CZ" altLang="cs-CZ" sz="8000" b="1" dirty="0">
                <a:solidFill>
                  <a:schemeClr val="bg1"/>
                </a:solidFill>
                <a:ea typeface="Verdana" panose="020B0604030504040204" pitchFamily="34" charset="0"/>
                <a:cs typeface="RomanS" panose="02000400000000000000" pitchFamily="2" charset="0"/>
              </a:rPr>
              <a:t>Oponent bakalářské práce: </a:t>
            </a:r>
            <a:r>
              <a:rPr lang="cs-CZ" altLang="cs-CZ" sz="8000" dirty="0">
                <a:solidFill>
                  <a:schemeClr val="bg1"/>
                </a:solidFill>
                <a:ea typeface="Verdana" panose="020B0604030504040204" pitchFamily="34" charset="0"/>
                <a:cs typeface="RomanS" panose="02000400000000000000" pitchFamily="2" charset="0"/>
              </a:rPr>
              <a:t>Ing. </a:t>
            </a:r>
            <a:r>
              <a:rPr lang="cs-CZ" altLang="cs-CZ" sz="8000" dirty="0" smtClean="0">
                <a:solidFill>
                  <a:schemeClr val="bg1"/>
                </a:solidFill>
                <a:ea typeface="Verdana" panose="020B0604030504040204" pitchFamily="34" charset="0"/>
                <a:cs typeface="RomanS" panose="02000400000000000000" pitchFamily="2" charset="0"/>
              </a:rPr>
              <a:t>Adam Záruba</a:t>
            </a:r>
            <a:endParaRPr lang="cs-CZ" altLang="cs-CZ" sz="8000" dirty="0">
              <a:solidFill>
                <a:schemeClr val="bg1"/>
              </a:solidFill>
              <a:ea typeface="Verdana" panose="020B0604030504040204" pitchFamily="34" charset="0"/>
              <a:cs typeface="RomanS" panose="02000400000000000000" pitchFamily="2" charset="0"/>
            </a:endParaRPr>
          </a:p>
          <a:p>
            <a:pPr algn="just"/>
            <a:r>
              <a:rPr lang="cs-CZ" altLang="cs-CZ" sz="8000" dirty="0">
                <a:solidFill>
                  <a:schemeClr val="bg1"/>
                </a:solidFill>
                <a:ea typeface="Verdana" panose="020B0604030504040204" pitchFamily="34" charset="0"/>
                <a:cs typeface="RomanS" panose="02000400000000000000" pitchFamily="2" charset="0"/>
              </a:rPr>
              <a:t>České Budějovice, </a:t>
            </a:r>
            <a:r>
              <a:rPr lang="cs-CZ" altLang="cs-CZ" sz="8000" dirty="0" smtClean="0">
                <a:solidFill>
                  <a:schemeClr val="bg1"/>
                </a:solidFill>
                <a:ea typeface="Verdana" panose="020B0604030504040204" pitchFamily="34" charset="0"/>
                <a:cs typeface="RomanS" panose="02000400000000000000" pitchFamily="2" charset="0"/>
              </a:rPr>
              <a:t>leden 2018</a:t>
            </a:r>
            <a:endParaRPr lang="cs-CZ" altLang="cs-CZ" sz="8000" dirty="0">
              <a:solidFill>
                <a:schemeClr val="bg1"/>
              </a:solidFill>
              <a:ea typeface="Verdana" panose="020B0604030504040204" pitchFamily="34" charset="0"/>
              <a:cs typeface="RomanS" panose="02000400000000000000" pitchFamily="2" charset="0"/>
            </a:endParaRPr>
          </a:p>
          <a:p>
            <a:endParaRPr lang="cs-CZ" sz="16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02926" y="378117"/>
            <a:ext cx="34290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8670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all" dirty="0" smtClean="0">
                <a:solidFill>
                  <a:schemeClr val="tx1"/>
                </a:solidFill>
              </a:rPr>
              <a:t>Doplňující otázky</a:t>
            </a:r>
            <a:endParaRPr lang="cs-CZ" cap="all" dirty="0">
              <a:solidFill>
                <a:schemeClr val="tx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18712" y="2535936"/>
            <a:ext cx="10739304" cy="3560064"/>
          </a:xfrm>
        </p:spPr>
        <p:txBody>
          <a:bodyPr>
            <a:noAutofit/>
          </a:bodyPr>
          <a:lstStyle/>
          <a:p>
            <a:pPr marL="0" indent="0">
              <a:spcAft>
                <a:spcPts val="3000"/>
              </a:spcAft>
              <a:buNone/>
            </a:pPr>
            <a:r>
              <a:rPr lang="cs-CZ" sz="2000" b="1" dirty="0" smtClean="0">
                <a:solidFill>
                  <a:schemeClr val="bg1"/>
                </a:solidFill>
              </a:rPr>
              <a:t>Oponent:	</a:t>
            </a:r>
            <a:r>
              <a:rPr lang="cs-CZ" sz="2000" dirty="0" smtClean="0">
                <a:solidFill>
                  <a:schemeClr val="bg1"/>
                </a:solidFill>
              </a:rPr>
              <a:t>Ing. Adam Záruba</a:t>
            </a:r>
          </a:p>
          <a:p>
            <a:pPr>
              <a:spcAft>
                <a:spcPts val="1500"/>
              </a:spcAft>
              <a:buFont typeface="+mj-lt"/>
              <a:buAutoNum type="arabicPeriod"/>
            </a:pPr>
            <a:r>
              <a:rPr lang="cs-CZ" dirty="0" smtClean="0">
                <a:solidFill>
                  <a:schemeClr val="bg1"/>
                </a:solidFill>
              </a:rPr>
              <a:t>V případě řešení lokalit brownfields existuje jako krajní řešení úplná asanace lokality a její převedení na trvale nezastavěnou/nezastavitelnou plochu (veřejná či krajinná </a:t>
            </a:r>
            <a:r>
              <a:rPr lang="cs-CZ" dirty="0" err="1" smtClean="0">
                <a:solidFill>
                  <a:schemeClr val="bg1"/>
                </a:solidFill>
              </a:rPr>
              <a:t>mimolesní</a:t>
            </a:r>
            <a:r>
              <a:rPr lang="cs-CZ" dirty="0" smtClean="0">
                <a:solidFill>
                  <a:schemeClr val="bg1"/>
                </a:solidFill>
              </a:rPr>
              <a:t> zeleň, lesní půda, zemědělská půda, vodní plocha, přírodní či přírodě blízká plocha apod.). Pro které typy brownfieldů nebo pro které situace je takové řešení vhodné? </a:t>
            </a:r>
          </a:p>
          <a:p>
            <a:pPr>
              <a:spcAft>
                <a:spcPts val="1500"/>
              </a:spcAft>
              <a:buNone/>
            </a:pPr>
            <a:r>
              <a:rPr lang="cs-CZ" dirty="0" smtClean="0">
                <a:solidFill>
                  <a:schemeClr val="bg1"/>
                </a:solidFill>
              </a:rPr>
              <a:t>	Dokážete si vybavit konkrétní příklady, kde je takové řešení vhodné nebo kdy bývá nebo bylo použito? Navrhla byste takové řešení pro některý z Vámi vytipovaných brownfieldů? </a:t>
            </a:r>
          </a:p>
          <a:p>
            <a:pPr>
              <a:buFont typeface="+mj-lt"/>
              <a:buAutoNum type="arabicPeriod" startAt="2"/>
            </a:pPr>
            <a:r>
              <a:rPr lang="cs-CZ" dirty="0" smtClean="0">
                <a:solidFill>
                  <a:schemeClr val="bg1"/>
                </a:solidFill>
              </a:rPr>
              <a:t>Máte ve Vámi vypracovaném souboru brownfieldů vytipovány takové objekty, které by v rámci regenerace měly být rozhodně zachovány a rekonstruovány citlivě vůči jejich původní podobě, a kde by měla být vyloučena revitalizace lokality formou demolice a využití uvolněného pozemku pro nové účely, popř. formou zásadní přestavby objektu?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12095" y="337100"/>
            <a:ext cx="34290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96764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39" y="4782769"/>
            <a:ext cx="10571998" cy="97045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DĚKUJI ZA POZORNOST</a:t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dirty="0">
                <a:solidFill>
                  <a:schemeClr val="bg1"/>
                </a:solidFill>
              </a:rPr>
              <a:t/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dirty="0">
                <a:solidFill>
                  <a:schemeClr val="bg1"/>
                </a:solidFill>
              </a:rPr>
              <a:t/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/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sz="2400" b="0" dirty="0" smtClean="0">
                <a:solidFill>
                  <a:schemeClr val="bg1"/>
                </a:solidFill>
              </a:rPr>
              <a:t>Aneta Bartáková								</a:t>
            </a:r>
            <a:endParaRPr lang="cs-CZ" sz="2400" b="0" dirty="0">
              <a:solidFill>
                <a:schemeClr val="bg1"/>
              </a:solidFill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12095" y="337100"/>
            <a:ext cx="34290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87326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cs typeface="RomanS" panose="02000400000000000000" pitchFamily="2" charset="0"/>
              </a:rPr>
              <a:t>OBSAH</a:t>
            </a:r>
            <a:endParaRPr lang="cs-CZ" dirty="0">
              <a:solidFill>
                <a:schemeClr val="tx1"/>
              </a:solidFill>
              <a:cs typeface="RomanS" panose="02000400000000000000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43096" y="2453935"/>
            <a:ext cx="10554574" cy="3636511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Motivace a důvody k výběru tématu</a:t>
            </a:r>
          </a:p>
          <a:p>
            <a:r>
              <a:rPr lang="cs-CZ" sz="2000" dirty="0" smtClean="0">
                <a:solidFill>
                  <a:schemeClr val="bg1"/>
                </a:solidFill>
              </a:rPr>
              <a:t>Cíl práce</a:t>
            </a:r>
          </a:p>
          <a:p>
            <a:r>
              <a:rPr lang="cs-CZ" sz="2000" dirty="0" smtClean="0">
                <a:solidFill>
                  <a:schemeClr val="bg1"/>
                </a:solidFill>
              </a:rPr>
              <a:t>Výzkumné otázky</a:t>
            </a:r>
          </a:p>
          <a:p>
            <a:r>
              <a:rPr lang="cs-CZ" sz="2000" dirty="0" smtClean="0">
                <a:solidFill>
                  <a:schemeClr val="bg1"/>
                </a:solidFill>
              </a:rPr>
              <a:t>Použité metody</a:t>
            </a:r>
          </a:p>
          <a:p>
            <a:r>
              <a:rPr lang="cs-CZ" sz="2000" dirty="0" smtClean="0">
                <a:solidFill>
                  <a:schemeClr val="bg1"/>
                </a:solidFill>
              </a:rPr>
              <a:t>Dosažené výsledky</a:t>
            </a:r>
          </a:p>
          <a:p>
            <a:r>
              <a:rPr lang="cs-CZ" sz="2000" dirty="0" smtClean="0">
                <a:solidFill>
                  <a:schemeClr val="bg1"/>
                </a:solidFill>
              </a:rPr>
              <a:t>Závěrečné shrnutí</a:t>
            </a:r>
          </a:p>
          <a:p>
            <a:r>
              <a:rPr lang="cs-CZ" sz="2000" dirty="0" smtClean="0">
                <a:solidFill>
                  <a:schemeClr val="bg1"/>
                </a:solidFill>
              </a:rPr>
              <a:t>Doplňující otázky vedoucí práce</a:t>
            </a:r>
          </a:p>
          <a:p>
            <a:r>
              <a:rPr lang="cs-CZ" sz="2000" dirty="0" smtClean="0">
                <a:solidFill>
                  <a:schemeClr val="bg1"/>
                </a:solidFill>
              </a:rPr>
              <a:t>Doplňující otázky oponenta práce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12095" y="337100"/>
            <a:ext cx="34290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5994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57275"/>
            <a:ext cx="7502095" cy="970450"/>
          </a:xfrm>
        </p:spPr>
        <p:txBody>
          <a:bodyPr/>
          <a:lstStyle/>
          <a:p>
            <a:r>
              <a:rPr lang="cs-CZ" cap="all" dirty="0" smtClean="0">
                <a:solidFill>
                  <a:schemeClr val="tx1"/>
                </a:solidFill>
              </a:rPr>
              <a:t>Motivace a důvody k výběru tématu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18712" y="2828544"/>
            <a:ext cx="10554574" cy="3030254"/>
          </a:xfrm>
        </p:spPr>
        <p:txBody>
          <a:bodyPr/>
          <a:lstStyle/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Osobní zájem</a:t>
            </a:r>
          </a:p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Aktuální téma</a:t>
            </a:r>
          </a:p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Mála informovanost veřejnosti</a:t>
            </a:r>
          </a:p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Problematika se dotýká celého okolí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12095" y="337100"/>
            <a:ext cx="34290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75832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CÍL PRÁCE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Lokalizace brownfieldů v řešeném území</a:t>
            </a:r>
          </a:p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Vytvoření katalogu</a:t>
            </a:r>
          </a:p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Dokumentace brownfieldů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12095" y="337100"/>
            <a:ext cx="34290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52401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8712" y="557275"/>
            <a:ext cx="7308282" cy="97045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VÝZKUMNÉ OTÁZKY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V jakém katastrálním území se nachází největší počet brownfieldů? </a:t>
            </a:r>
          </a:p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Který typ brownfieldů převažuje v katastrálních územích? </a:t>
            </a:r>
          </a:p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Převažuje více brownfieldů ve veřejném nebo soukromém vlastnictví?</a:t>
            </a:r>
            <a:endParaRPr lang="cs-CZ" sz="2000" dirty="0">
              <a:solidFill>
                <a:schemeClr val="bg1"/>
              </a:solidFill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12095" y="337100"/>
            <a:ext cx="34290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26191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8712" y="557275"/>
            <a:ext cx="7308282" cy="97045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POUŽITÉ METODY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18712" y="2453935"/>
            <a:ext cx="10554574" cy="3636511"/>
          </a:xfrm>
        </p:spPr>
        <p:txBody>
          <a:bodyPr/>
          <a:lstStyle/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Analýza území  - sběr informací, územně plánovací dokumentace</a:t>
            </a:r>
          </a:p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Pozorování</a:t>
            </a:r>
          </a:p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Příprava katalogu</a:t>
            </a:r>
          </a:p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Průzkum území</a:t>
            </a:r>
          </a:p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Rozhovor s majitelem brownfieldu</a:t>
            </a:r>
          </a:p>
          <a:p>
            <a:pPr>
              <a:spcAft>
                <a:spcPts val="2000"/>
              </a:spcAft>
            </a:pPr>
            <a:endParaRPr lang="cs-CZ" dirty="0" smtClean="0">
              <a:solidFill>
                <a:schemeClr val="bg1"/>
              </a:solidFill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12095" y="337100"/>
            <a:ext cx="34290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26191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8712" y="557275"/>
            <a:ext cx="7308282" cy="97045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DOSAŽENÉ VÝSLEDKY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Katalogový soubor </a:t>
            </a:r>
          </a:p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Ucelená databáze</a:t>
            </a:r>
          </a:p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Investiční </a:t>
            </a:r>
            <a:r>
              <a:rPr lang="cs-CZ" sz="2000" dirty="0" smtClean="0">
                <a:solidFill>
                  <a:schemeClr val="bg1"/>
                </a:solidFill>
              </a:rPr>
              <a:t>příležitost</a:t>
            </a:r>
          </a:p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Zmapování území</a:t>
            </a:r>
            <a:endParaRPr lang="cs-CZ" sz="2000" dirty="0" smtClean="0">
              <a:solidFill>
                <a:schemeClr val="bg1"/>
              </a:solidFill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12095" y="337100"/>
            <a:ext cx="3429000" cy="1190625"/>
          </a:xfrm>
          <a:prstGeom prst="rect">
            <a:avLst/>
          </a:prstGeom>
        </p:spPr>
      </p:pic>
      <p:pic>
        <p:nvPicPr>
          <p:cNvPr id="5" name="Obrázek 4" descr="Výstřižek.JPG"/>
          <p:cNvPicPr>
            <a:picLocks noChangeAspect="1"/>
          </p:cNvPicPr>
          <p:nvPr/>
        </p:nvPicPr>
        <p:blipFill>
          <a:blip r:embed="rId3"/>
          <a:srcRect t="1676"/>
          <a:stretch>
            <a:fillRect/>
          </a:stretch>
        </p:blipFill>
        <p:spPr>
          <a:xfrm>
            <a:off x="4541520" y="1966333"/>
            <a:ext cx="3498184" cy="4886494"/>
          </a:xfrm>
          <a:prstGeom prst="rect">
            <a:avLst/>
          </a:prstGeom>
        </p:spPr>
      </p:pic>
      <p:pic>
        <p:nvPicPr>
          <p:cNvPr id="6" name="Obrázek 5" descr="Výstřižek1.JPG"/>
          <p:cNvPicPr>
            <a:picLocks noChangeAspect="1"/>
          </p:cNvPicPr>
          <p:nvPr/>
        </p:nvPicPr>
        <p:blipFill>
          <a:blip r:embed="rId4"/>
          <a:srcRect t="1950"/>
          <a:stretch>
            <a:fillRect/>
          </a:stretch>
        </p:blipFill>
        <p:spPr>
          <a:xfrm>
            <a:off x="8171011" y="1962615"/>
            <a:ext cx="3462834" cy="484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26191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ZÁVĚREČNÉ SHRNUTÍ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Prohloubení dosavadních znalostí</a:t>
            </a:r>
          </a:p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Získání nových </a:t>
            </a:r>
            <a:r>
              <a:rPr lang="cs-CZ" sz="2000" dirty="0" smtClean="0">
                <a:solidFill>
                  <a:schemeClr val="bg1"/>
                </a:solidFill>
              </a:rPr>
              <a:t>znalostí</a:t>
            </a:r>
            <a:endParaRPr lang="cs-CZ" sz="2000" dirty="0" smtClean="0">
              <a:solidFill>
                <a:schemeClr val="bg1"/>
              </a:solidFill>
            </a:endParaRPr>
          </a:p>
          <a:p>
            <a:pPr>
              <a:spcAft>
                <a:spcPts val="2000"/>
              </a:spcAft>
            </a:pPr>
            <a:r>
              <a:rPr lang="cs-CZ" sz="2000" dirty="0" smtClean="0">
                <a:solidFill>
                  <a:schemeClr val="bg1"/>
                </a:solidFill>
              </a:rPr>
              <a:t>Cíl práce naplněn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12095" y="337100"/>
            <a:ext cx="34290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99739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all" dirty="0" smtClean="0">
                <a:solidFill>
                  <a:schemeClr val="tx1"/>
                </a:solidFill>
              </a:rPr>
              <a:t>Doplňující otázky</a:t>
            </a:r>
            <a:endParaRPr lang="cs-CZ" cap="all" dirty="0">
              <a:solidFill>
                <a:schemeClr val="tx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18712" y="2535936"/>
            <a:ext cx="10554574" cy="3560064"/>
          </a:xfrm>
        </p:spPr>
        <p:txBody>
          <a:bodyPr>
            <a:noAutofit/>
          </a:bodyPr>
          <a:lstStyle/>
          <a:p>
            <a:pPr marL="0" indent="0">
              <a:spcAft>
                <a:spcPts val="3000"/>
              </a:spcAft>
              <a:buNone/>
            </a:pPr>
            <a:r>
              <a:rPr lang="cs-CZ" sz="2000" b="1" dirty="0" smtClean="0">
                <a:solidFill>
                  <a:schemeClr val="bg1"/>
                </a:solidFill>
              </a:rPr>
              <a:t>Vedoucí práce:	</a:t>
            </a:r>
            <a:r>
              <a:rPr lang="cs-CZ" sz="2000" dirty="0" smtClean="0">
                <a:solidFill>
                  <a:schemeClr val="bg1"/>
                </a:solidFill>
              </a:rPr>
              <a:t>Ing. Zuzana Kramářová </a:t>
            </a:r>
            <a:r>
              <a:rPr lang="cs-CZ" sz="2000" dirty="0" err="1" smtClean="0">
                <a:solidFill>
                  <a:schemeClr val="bg1"/>
                </a:solidFill>
              </a:rPr>
              <a:t>Ph.D</a:t>
            </a:r>
            <a:r>
              <a:rPr lang="cs-CZ" sz="2000" dirty="0" smtClean="0">
                <a:solidFill>
                  <a:schemeClr val="bg1"/>
                </a:solidFill>
              </a:rPr>
              <a:t>.</a:t>
            </a:r>
          </a:p>
          <a:p>
            <a:pPr>
              <a:spcAft>
                <a:spcPts val="1500"/>
              </a:spcAft>
              <a:buFont typeface="+mj-lt"/>
              <a:buAutoNum type="arabicPeriod"/>
            </a:pPr>
            <a:r>
              <a:rPr lang="cs-CZ" dirty="0" smtClean="0">
                <a:solidFill>
                  <a:schemeClr val="bg1"/>
                </a:solidFill>
              </a:rPr>
              <a:t>V práci píšete, že největší procento brownfieldů leží v k.</a:t>
            </a:r>
            <a:r>
              <a:rPr lang="cs-CZ" dirty="0" err="1" smtClean="0">
                <a:solidFill>
                  <a:schemeClr val="bg1"/>
                </a:solidFill>
              </a:rPr>
              <a:t>ú</a:t>
            </a:r>
            <a:r>
              <a:rPr lang="cs-CZ" dirty="0" smtClean="0">
                <a:solidFill>
                  <a:schemeClr val="bg1"/>
                </a:solidFill>
              </a:rPr>
              <a:t>. Tábor - rozveďte, proč tomu tak je a zda tomu tak bude i ve vztahu počtu brownfieldů na plochu k.</a:t>
            </a:r>
            <a:r>
              <a:rPr lang="cs-CZ" dirty="0" err="1" smtClean="0">
                <a:solidFill>
                  <a:schemeClr val="bg1"/>
                </a:solidFill>
              </a:rPr>
              <a:t>ú</a:t>
            </a:r>
            <a:r>
              <a:rPr lang="cs-CZ" dirty="0" smtClean="0">
                <a:solidFill>
                  <a:schemeClr val="bg1"/>
                </a:solidFill>
              </a:rPr>
              <a:t>.	</a:t>
            </a:r>
          </a:p>
          <a:p>
            <a:pPr>
              <a:buFont typeface="+mj-lt"/>
              <a:buAutoNum type="arabicPeriod" startAt="2"/>
            </a:pPr>
            <a:r>
              <a:rPr lang="cs-CZ" dirty="0" smtClean="0">
                <a:solidFill>
                  <a:schemeClr val="bg1"/>
                </a:solidFill>
              </a:rPr>
              <a:t>Vaše práce se zabývá jednostupňovým katalogem. Proč jste se pro něj rozhodla a bylo by možné využít vícestupňový katalog - jak by byl u vašeho řešeného území koncipován. 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12095" y="337100"/>
            <a:ext cx="34290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96764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anovenie kvóty">
  <a:themeElements>
    <a:clrScheme name="Vlastné 13">
      <a:dk1>
        <a:sysClr val="windowText" lastClr="000000"/>
      </a:dk1>
      <a:lt1>
        <a:srgbClr val="FFFFFF"/>
      </a:lt1>
      <a:dk2>
        <a:srgbClr val="FFFFFF"/>
      </a:dk2>
      <a:lt2>
        <a:srgbClr val="000000"/>
      </a:lt2>
      <a:accent1>
        <a:srgbClr val="0C0C0C"/>
      </a:accent1>
      <a:accent2>
        <a:srgbClr val="66CCFF"/>
      </a:accent2>
      <a:accent3>
        <a:srgbClr val="000000"/>
      </a:accent3>
      <a:accent4>
        <a:srgbClr val="66CCFF"/>
      </a:accent4>
      <a:accent5>
        <a:srgbClr val="D8D8D8"/>
      </a:accent5>
      <a:accent6>
        <a:srgbClr val="D8D8D8"/>
      </a:accent6>
      <a:hlink>
        <a:srgbClr val="8F8F8F"/>
      </a:hlink>
      <a:folHlink>
        <a:srgbClr val="A5A5A5"/>
      </a:folHlink>
    </a:clrScheme>
    <a:fontScheme name="Stanovenie kvóty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tanovenie kvó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TM03457503[[fn=Citácia]]</Template>
  <TotalTime>520</TotalTime>
  <Words>168</Words>
  <Application>Microsoft Office PowerPoint</Application>
  <PresentationFormat>Vlastní</PresentationFormat>
  <Paragraphs>52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Stanovenie kvóty</vt:lpstr>
      <vt:lpstr>IDENTIFIKAČNÍ STUDIE BROWNFIELDŮ</vt:lpstr>
      <vt:lpstr>OBSAH</vt:lpstr>
      <vt:lpstr>Motivace a důvody k výběru tématu</vt:lpstr>
      <vt:lpstr>CÍL PRÁCE</vt:lpstr>
      <vt:lpstr>VÝZKUMNÉ OTÁZKY</vt:lpstr>
      <vt:lpstr>POUŽITÉ METODY</vt:lpstr>
      <vt:lpstr>DOSAŽENÉ VÝSLEDKY</vt:lpstr>
      <vt:lpstr>ZÁVĚREČNÉ SHRNUTÍ</vt:lpstr>
      <vt:lpstr>Doplňující otázky</vt:lpstr>
      <vt:lpstr>Doplňující otázky</vt:lpstr>
      <vt:lpstr>DĚKUJI ZA POZORNOST    Aneta Bartáková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IDENTIFIKAČNÍ STUDIE BROWNFIELDŮ</dc:title>
  <cp:lastModifiedBy>HP</cp:lastModifiedBy>
  <cp:revision>45</cp:revision>
  <dcterms:created xsi:type="dcterms:W3CDTF">2017-06-05T14:40:03Z</dcterms:created>
  <dcterms:modified xsi:type="dcterms:W3CDTF">2018-01-22T19:31:46Z</dcterms:modified>
</cp:coreProperties>
</file>