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65" r:id="rId13"/>
    <p:sldId id="266" r:id="rId14"/>
    <p:sldId id="267" r:id="rId15"/>
    <p:sldId id="268" r:id="rId16"/>
    <p:sldId id="282" r:id="rId17"/>
    <p:sldId id="283" r:id="rId18"/>
    <p:sldId id="284" r:id="rId19"/>
    <p:sldId id="273" r:id="rId20"/>
    <p:sldId id="274" r:id="rId21"/>
    <p:sldId id="280" r:id="rId22"/>
    <p:sldId id="275" r:id="rId23"/>
    <p:sldId id="281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21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12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95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15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880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87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16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87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07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32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64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12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47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03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95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74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CEED-C1A5-4A75-8662-95FFCCE584DB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B10BA9-7977-48FC-B2BE-7758CBBBD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36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obloha, exteriér, silnice, země&#10;&#10;Popis vygenerován s vysokou mírou spolehlivosti">
            <a:extLst>
              <a:ext uri="{FF2B5EF4-FFF2-40B4-BE49-F238E27FC236}">
                <a16:creationId xmlns:a16="http://schemas.microsoft.com/office/drawing/2014/main" id="{C4983F95-A7A1-4779-924A-CB5D18AF2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717" r="2" b="5711"/>
          <a:stretch/>
        </p:blipFill>
        <p:spPr>
          <a:xfrm>
            <a:off x="677334" y="468621"/>
            <a:ext cx="8274669" cy="36350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A0F568-EF35-4C19-AB8D-A4FA7D569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7"/>
            <a:ext cx="8288032" cy="1096648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Projekt administrativní budovy a montážní haly – bakalářská práce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6CF67A-6235-4897-8C0B-59E43A615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5569874"/>
            <a:ext cx="8288032" cy="701677"/>
          </a:xfrm>
        </p:spPr>
        <p:txBody>
          <a:bodyPr>
            <a:normAutofit/>
          </a:bodyPr>
          <a:lstStyle/>
          <a:p>
            <a:pPr algn="l"/>
            <a:r>
              <a:rPr 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Roman Šimánek, UČO 14392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683938-357E-4CA5-8A44-60901AC0A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296" y="468621"/>
            <a:ext cx="2087370" cy="20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6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87726-6E03-498D-9EB2-903E4866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 - základy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0E6849-A2B5-4608-A309-01DA23FF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Nosné zdivo:</a:t>
            </a:r>
          </a:p>
          <a:p>
            <a:pPr lvl="1"/>
            <a:r>
              <a:rPr lang="cs-CZ" sz="2600" dirty="0"/>
              <a:t>Pasy š. 1500 mm</a:t>
            </a:r>
          </a:p>
          <a:p>
            <a:pPr lvl="1"/>
            <a:r>
              <a:rPr lang="cs-CZ" sz="2600" dirty="0"/>
              <a:t>Hloubka 1,9 m pod terénem</a:t>
            </a:r>
          </a:p>
          <a:p>
            <a:pPr lvl="1"/>
            <a:r>
              <a:rPr lang="cs-CZ" sz="2600" dirty="0"/>
              <a:t>Beton C20/25</a:t>
            </a:r>
          </a:p>
          <a:p>
            <a:r>
              <a:rPr lang="cs-CZ" sz="2800" dirty="0"/>
              <a:t>Sloupy</a:t>
            </a:r>
          </a:p>
          <a:p>
            <a:pPr lvl="1"/>
            <a:r>
              <a:rPr lang="cs-CZ" sz="2600" dirty="0"/>
              <a:t>Patky 2,6x2,6 m</a:t>
            </a:r>
          </a:p>
          <a:p>
            <a:pPr lvl="1"/>
            <a:r>
              <a:rPr lang="cs-CZ" sz="2600" dirty="0"/>
              <a:t>Hloubka 2,32 m pod terénem</a:t>
            </a:r>
          </a:p>
          <a:p>
            <a:pPr lvl="1"/>
            <a:endParaRPr lang="cs-CZ" sz="2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CECD62-21BD-492B-B481-317620C3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9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87726-6E03-498D-9EB2-903E4866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 - základy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0E6849-A2B5-4608-A309-01DA23FF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Podkladní beton:</a:t>
            </a:r>
          </a:p>
          <a:p>
            <a:pPr lvl="1"/>
            <a:r>
              <a:rPr lang="cs-CZ" sz="2600" dirty="0" err="1"/>
              <a:t>Tl</a:t>
            </a:r>
            <a:r>
              <a:rPr lang="cs-CZ" sz="2600" dirty="0"/>
              <a:t>. 150/200 mm</a:t>
            </a:r>
          </a:p>
          <a:p>
            <a:pPr lvl="1"/>
            <a:r>
              <a:rPr lang="cs-CZ" sz="2600" dirty="0"/>
              <a:t>Na zhutněném podsypu 16/32</a:t>
            </a:r>
          </a:p>
          <a:p>
            <a:pPr lvl="1"/>
            <a:r>
              <a:rPr lang="cs-CZ" sz="2600" dirty="0"/>
              <a:t>Výztužná kari síť 150/150/6</a:t>
            </a:r>
          </a:p>
          <a:p>
            <a:r>
              <a:rPr lang="cs-CZ" sz="2800" dirty="0"/>
              <a:t>Plošná hydroizolace </a:t>
            </a:r>
            <a:r>
              <a:rPr lang="cs-CZ" sz="2800" dirty="0" err="1"/>
              <a:t>asf</a:t>
            </a:r>
            <a:r>
              <a:rPr lang="cs-CZ" sz="2800" dirty="0"/>
              <a:t>. pásy</a:t>
            </a:r>
          </a:p>
          <a:p>
            <a:pPr marL="0" indent="0">
              <a:buNone/>
            </a:pPr>
            <a:endParaRPr lang="cs-CZ" sz="2800" dirty="0"/>
          </a:p>
          <a:p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CECD62-21BD-492B-B481-317620C3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B1819-8AF8-49C8-AA52-FF830F07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 – svislé konstrukce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669E9B-D05A-4D16-8511-C750E154E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Nosné stěny 440 mm keramické tvárnice</a:t>
            </a:r>
          </a:p>
          <a:p>
            <a:r>
              <a:rPr lang="cs-CZ" sz="2800" dirty="0"/>
              <a:t>Ztužující žebra – zděné</a:t>
            </a:r>
          </a:p>
          <a:p>
            <a:r>
              <a:rPr lang="cs-CZ" sz="2800" dirty="0"/>
              <a:t>Sloupy </a:t>
            </a:r>
            <a:r>
              <a:rPr lang="cs-CZ" sz="2800" dirty="0" err="1"/>
              <a:t>žb</a:t>
            </a:r>
            <a:r>
              <a:rPr lang="cs-CZ" sz="2800" dirty="0"/>
              <a:t> 550/500 mm</a:t>
            </a:r>
          </a:p>
          <a:p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518B0D-955E-459C-A9DA-213FAFC47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2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61B4A-03DC-45B8-9366-F89D3D99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 – vodorovné konstrukce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5AA951-E2B4-44B7-BC2F-25A96DF4F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Stropní </a:t>
            </a:r>
            <a:r>
              <a:rPr lang="cs-CZ" sz="2800" dirty="0" err="1"/>
              <a:t>kce</a:t>
            </a:r>
            <a:r>
              <a:rPr lang="cs-CZ" sz="2800" dirty="0"/>
              <a:t> deskové – </a:t>
            </a:r>
            <a:r>
              <a:rPr lang="cs-CZ" sz="2800" dirty="0" err="1"/>
              <a:t>spiroll</a:t>
            </a:r>
            <a:r>
              <a:rPr lang="cs-CZ" sz="2800" dirty="0"/>
              <a:t> 500 mm</a:t>
            </a:r>
          </a:p>
          <a:p>
            <a:r>
              <a:rPr lang="cs-CZ" sz="2800" dirty="0"/>
              <a:t>Trapézový plech 150/280 </a:t>
            </a:r>
            <a:r>
              <a:rPr lang="cs-CZ" sz="2800" dirty="0" err="1"/>
              <a:t>tl</a:t>
            </a:r>
            <a:r>
              <a:rPr lang="cs-CZ" sz="2800" dirty="0"/>
              <a:t>. 12,5 mm</a:t>
            </a:r>
          </a:p>
          <a:p>
            <a:r>
              <a:rPr lang="cs-CZ" sz="2800" dirty="0" err="1"/>
              <a:t>Žb</a:t>
            </a:r>
            <a:r>
              <a:rPr lang="cs-CZ" sz="2800" dirty="0"/>
              <a:t> vazníky 30 m předepjaté prefabrikované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E1027D-136B-477B-B43F-4EC7EDD3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3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58CE17-22D1-411D-8AE6-94FE4E99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 - schodiště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8A31F6-917E-4DFA-A893-1E4774030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Monolitické</a:t>
            </a:r>
          </a:p>
          <a:p>
            <a:r>
              <a:rPr lang="cs-CZ" sz="2800" dirty="0"/>
              <a:t>Deskové</a:t>
            </a:r>
          </a:p>
          <a:p>
            <a:r>
              <a:rPr lang="cs-CZ" sz="2800" dirty="0"/>
              <a:t>Železobeton C30/35</a:t>
            </a:r>
          </a:p>
          <a:p>
            <a:r>
              <a:rPr lang="cs-CZ" sz="2800" dirty="0"/>
              <a:t>Celkem 2x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5500F3-6278-4296-AE05-8462D33A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7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016EA-8FD7-45B7-B6DF-7BA0694B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řešení – tepelné izolace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85FE89-DD15-47A0-83E1-3E44EE231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Stěny budovy EPS 70 F </a:t>
            </a:r>
            <a:r>
              <a:rPr lang="cs-CZ" sz="2800" dirty="0" err="1"/>
              <a:t>tl</a:t>
            </a:r>
            <a:r>
              <a:rPr lang="cs-CZ" sz="2800" dirty="0"/>
              <a:t>. 100 mm</a:t>
            </a:r>
          </a:p>
          <a:p>
            <a:r>
              <a:rPr lang="cs-CZ" sz="2800" dirty="0"/>
              <a:t>PUR panely 150 mm</a:t>
            </a:r>
          </a:p>
          <a:p>
            <a:r>
              <a:rPr lang="cs-CZ" sz="2800" dirty="0"/>
              <a:t>Střecha hala min. vlna 120 mm</a:t>
            </a:r>
          </a:p>
          <a:p>
            <a:r>
              <a:rPr lang="cs-CZ" sz="2800" dirty="0"/>
              <a:t>Střecha </a:t>
            </a:r>
            <a:r>
              <a:rPr lang="cs-CZ" sz="2800" dirty="0" err="1"/>
              <a:t>admin</a:t>
            </a:r>
            <a:r>
              <a:rPr lang="cs-CZ" sz="2800" dirty="0"/>
              <a:t>. budova EPS S </a:t>
            </a:r>
            <a:r>
              <a:rPr lang="cs-CZ" sz="2800" dirty="0" err="1"/>
              <a:t>tl</a:t>
            </a:r>
            <a:r>
              <a:rPr lang="cs-CZ" sz="2800" dirty="0"/>
              <a:t>. 200 mm</a:t>
            </a:r>
          </a:p>
          <a:p>
            <a:r>
              <a:rPr lang="cs-CZ" sz="2800" dirty="0"/>
              <a:t>Podlaha na terénu EPS 100 Z </a:t>
            </a:r>
            <a:r>
              <a:rPr lang="cs-CZ" sz="2800" dirty="0" err="1"/>
              <a:t>tl</a:t>
            </a:r>
            <a:r>
              <a:rPr lang="cs-CZ" sz="2800" dirty="0"/>
              <a:t>. 100 mm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95C125-25B8-4E71-BA41-0E771A0C6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6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DEC99-109E-48BB-A2AC-AA0110EA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detail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236D3D8-DE78-4C6C-8717-89C44C9D624C}"/>
              </a:ext>
            </a:extLst>
          </p:cNvPr>
          <p:cNvGrpSpPr/>
          <p:nvPr/>
        </p:nvGrpSpPr>
        <p:grpSpPr>
          <a:xfrm>
            <a:off x="435251" y="1270000"/>
            <a:ext cx="8838752" cy="5637922"/>
            <a:chOff x="435251" y="1270000"/>
            <a:chExt cx="8838752" cy="5637922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B0981E3C-C441-4AD0-9480-838DB2C50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251" y="1270000"/>
              <a:ext cx="8838751" cy="5637922"/>
            </a:xfrm>
            <a:prstGeom prst="rect">
              <a:avLst/>
            </a:prstGeom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4555D4D-2B7D-4C18-8751-C6D321B7C331}"/>
                </a:ext>
              </a:extLst>
            </p:cNvPr>
            <p:cNvSpPr/>
            <p:nvPr/>
          </p:nvSpPr>
          <p:spPr>
            <a:xfrm>
              <a:off x="7447723" y="5314122"/>
              <a:ext cx="1826280" cy="1459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54140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27C1C-B1E8-40D9-871B-3EA7AF99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detail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445579-6422-48A9-AE22-F2C68FC37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07" y="1759534"/>
            <a:ext cx="8930895" cy="36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5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782DE-4871-46D4-A3BF-6BC94DFB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detail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7310CFE3-3C87-479B-A7D3-7544F24181AA}"/>
              </a:ext>
            </a:extLst>
          </p:cNvPr>
          <p:cNvGrpSpPr/>
          <p:nvPr/>
        </p:nvGrpSpPr>
        <p:grpSpPr>
          <a:xfrm>
            <a:off x="477285" y="1270000"/>
            <a:ext cx="8176385" cy="5353268"/>
            <a:chOff x="477285" y="1270000"/>
            <a:chExt cx="8176385" cy="5353268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C8A7054B-C0E6-49AC-945A-763AAE4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285" y="1270000"/>
              <a:ext cx="8176385" cy="5353268"/>
            </a:xfrm>
            <a:prstGeom prst="rect">
              <a:avLst/>
            </a:prstGeom>
          </p:spPr>
        </p:pic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E9C6E0EB-011B-4C9F-B7B4-E48E17EC7049}"/>
                </a:ext>
              </a:extLst>
            </p:cNvPr>
            <p:cNvSpPr/>
            <p:nvPr/>
          </p:nvSpPr>
          <p:spPr>
            <a:xfrm>
              <a:off x="7593496" y="4943061"/>
              <a:ext cx="1060174" cy="1510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78782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293E2-E89F-49AC-B0FB-6A29B47A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B2FEDE-8F92-4D2F-9F70-692C8E53A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Normy</a:t>
            </a:r>
          </a:p>
          <a:p>
            <a:r>
              <a:rPr lang="cs-CZ" sz="2800" dirty="0"/>
              <a:t>Hospodárnost</a:t>
            </a:r>
          </a:p>
          <a:p>
            <a:r>
              <a:rPr lang="cs-CZ" sz="2800" dirty="0"/>
              <a:t>Funkčnost</a:t>
            </a:r>
          </a:p>
          <a:p>
            <a:r>
              <a:rPr lang="cs-CZ" sz="2800" dirty="0"/>
              <a:t>Konstrukce vyřešily problematiku</a:t>
            </a:r>
          </a:p>
          <a:p>
            <a:r>
              <a:rPr lang="cs-CZ" sz="2800" dirty="0"/>
              <a:t>Výstavby hal v ČR 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EB8728-7DC2-47E9-B87C-DA53BDAC9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BFE60-82C4-4FB4-879F-F3BED345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87C580-420C-40F1-8645-B41F8E46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Studie</a:t>
            </a:r>
          </a:p>
          <a:p>
            <a:r>
              <a:rPr lang="cs-CZ" sz="2800" dirty="0"/>
              <a:t>Rozměry</a:t>
            </a:r>
          </a:p>
          <a:p>
            <a:r>
              <a:rPr lang="cs-CZ" sz="2800" dirty="0"/>
              <a:t>Dispoziční řešení</a:t>
            </a:r>
          </a:p>
          <a:p>
            <a:r>
              <a:rPr lang="cs-CZ" sz="2800" dirty="0"/>
              <a:t>Nespecifikován bližší účel stavby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18307E-F701-47E0-B5AE-8AD262A3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A90BF-8ECE-4EE1-9704-75A93D4B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vedoucího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A5CA32-B194-4BD2-940D-943E85832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/>
              <a:t>Bylo by možnost celou konstrukci střechy navrhnout i jinak než z panelů, resp. zastřešení haly jinak než betonovými vazníky ? </a:t>
            </a:r>
          </a:p>
          <a:p>
            <a:pPr lvl="1"/>
            <a:r>
              <a:rPr lang="cs-CZ" sz="2400" i="1" dirty="0"/>
              <a:t>Ocelovou konstrukci střechy místo panelů</a:t>
            </a:r>
          </a:p>
          <a:p>
            <a:pPr lvl="1"/>
            <a:r>
              <a:rPr lang="cs-CZ" sz="2400" i="1" dirty="0"/>
              <a:t>Jiný stropní systém (</a:t>
            </a:r>
            <a:r>
              <a:rPr lang="cs-CZ" sz="2400" i="1" dirty="0" err="1"/>
              <a:t>filigran</a:t>
            </a:r>
            <a:r>
              <a:rPr lang="cs-CZ" sz="2400" i="1" dirty="0"/>
              <a:t>, trámečkový, monolit. deska…)</a:t>
            </a:r>
          </a:p>
          <a:p>
            <a:pPr lvl="1"/>
            <a:r>
              <a:rPr lang="cs-CZ" sz="2400" i="1" dirty="0"/>
              <a:t>Ocelové vazníky</a:t>
            </a:r>
          </a:p>
          <a:p>
            <a:pPr lvl="1"/>
            <a:r>
              <a:rPr lang="cs-CZ" sz="2400" i="1" dirty="0"/>
              <a:t>Jako rámovou soustavu ocel/beton</a:t>
            </a:r>
          </a:p>
          <a:p>
            <a:r>
              <a:rPr lang="cs-CZ" sz="2800" dirty="0"/>
              <a:t>Co by to pro stavbu znamenalo ?</a:t>
            </a:r>
          </a:p>
          <a:p>
            <a:pPr lvl="1"/>
            <a:r>
              <a:rPr lang="cs-CZ" sz="2600" i="1" dirty="0"/>
              <a:t>Jiné statické řešení</a:t>
            </a:r>
          </a:p>
          <a:p>
            <a:pPr lvl="1"/>
            <a:r>
              <a:rPr lang="cs-CZ" sz="2600" i="1" dirty="0"/>
              <a:t>Více podpěr omezujících prostor</a:t>
            </a:r>
          </a:p>
          <a:p>
            <a:pPr lvl="1"/>
            <a:endParaRPr lang="cs-CZ" sz="2600" i="1" dirty="0"/>
          </a:p>
          <a:p>
            <a:pPr lvl="1"/>
            <a:endParaRPr lang="cs-CZ" sz="2600" dirty="0"/>
          </a:p>
          <a:p>
            <a:pPr lvl="1"/>
            <a:endParaRPr lang="cs-CZ" sz="2600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3374EF-A543-4B24-8F8A-44E02114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04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9F448-4BFE-4058-9975-B19C3400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oponenta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E42879-A98E-4AC3-918B-CD68460F5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1) Jaké rozlišuje eurokód zatížení na pozemní stavby a jaká hodnota užitného zatížení dle národní přílohy eurokódu připadá na administrativní provozy?</a:t>
            </a:r>
          </a:p>
          <a:p>
            <a:pPr lvl="1"/>
            <a:r>
              <a:rPr lang="cs-CZ" sz="2400" i="1" dirty="0"/>
              <a:t>Zatížení stálé, proměnné a mimořádné</a:t>
            </a:r>
          </a:p>
          <a:p>
            <a:pPr lvl="1"/>
            <a:r>
              <a:rPr lang="cs-CZ" sz="2400" i="1" dirty="0"/>
              <a:t>Zatížení statická a dynamická</a:t>
            </a:r>
          </a:p>
          <a:p>
            <a:pPr lvl="1"/>
            <a:r>
              <a:rPr lang="cs-CZ" sz="2400" i="1" dirty="0"/>
              <a:t>Dle kategorie C3</a:t>
            </a:r>
          </a:p>
          <a:p>
            <a:pPr lvl="2"/>
            <a:r>
              <a:rPr lang="cs-CZ" sz="2400" i="1" dirty="0" err="1"/>
              <a:t>q</a:t>
            </a:r>
            <a:r>
              <a:rPr lang="cs-CZ" sz="1200" i="1" dirty="0" err="1"/>
              <a:t>k</a:t>
            </a:r>
            <a:r>
              <a:rPr lang="cs-CZ" sz="1200" i="1" dirty="0"/>
              <a:t> </a:t>
            </a:r>
            <a:r>
              <a:rPr lang="cs-CZ" sz="2400" i="1" dirty="0"/>
              <a:t>= 5,0 </a:t>
            </a:r>
            <a:r>
              <a:rPr lang="cs-CZ" sz="2400" i="1" dirty="0" err="1"/>
              <a:t>kN</a:t>
            </a:r>
            <a:r>
              <a:rPr lang="cs-CZ" sz="2400" i="1" dirty="0"/>
              <a:t>/m²</a:t>
            </a:r>
          </a:p>
          <a:p>
            <a:pPr lvl="2"/>
            <a:r>
              <a:rPr lang="cs-CZ" sz="2400" i="1" dirty="0" err="1"/>
              <a:t>Q</a:t>
            </a:r>
            <a:r>
              <a:rPr lang="cs-CZ" sz="1200" i="1" dirty="0" err="1"/>
              <a:t>k</a:t>
            </a:r>
            <a:r>
              <a:rPr lang="cs-CZ" sz="1200" i="1" dirty="0"/>
              <a:t> </a:t>
            </a:r>
            <a:r>
              <a:rPr lang="cs-CZ" sz="2400" i="1" dirty="0"/>
              <a:t>= 4,0 </a:t>
            </a:r>
            <a:r>
              <a:rPr lang="cs-CZ" sz="2400" i="1" dirty="0" err="1"/>
              <a:t>kN</a:t>
            </a:r>
            <a:endParaRPr lang="cs-CZ" sz="2400" i="1" dirty="0"/>
          </a:p>
          <a:p>
            <a:pPr lvl="2"/>
            <a:r>
              <a:rPr lang="cs-CZ" sz="2400" i="1" dirty="0" err="1"/>
              <a:t>q</a:t>
            </a:r>
            <a:r>
              <a:rPr lang="cs-CZ" sz="1200" i="1" dirty="0" err="1"/>
              <a:t>k</a:t>
            </a:r>
            <a:r>
              <a:rPr lang="cs-CZ" sz="2400" i="1" dirty="0"/>
              <a:t> = 1,0 </a:t>
            </a:r>
            <a:r>
              <a:rPr lang="cs-CZ" sz="2400" i="1" dirty="0" err="1"/>
              <a:t>kN</a:t>
            </a:r>
            <a:r>
              <a:rPr lang="cs-CZ" sz="2400" i="1" dirty="0"/>
              <a:t>/m (zábradlí a dělící stěny)</a:t>
            </a:r>
          </a:p>
          <a:p>
            <a:pPr lvl="1"/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AA5418-BB25-45E7-A369-DC00A041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37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9F448-4BFE-4058-9975-B19C3400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oponenta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E42879-A98E-4AC3-918B-CD68460F5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2) jak by jste optimalizoval konstrukci administrativní budovy s využitím více nosných stěn a jaký vliv to bude mít na dimenzi hlavních nosných prvků? </a:t>
            </a:r>
          </a:p>
          <a:p>
            <a:pPr lvl="1"/>
            <a:r>
              <a:rPr lang="cs-CZ" sz="2400" i="1" dirty="0"/>
              <a:t>Snížení tloušťky stropní konstrukce</a:t>
            </a:r>
          </a:p>
          <a:p>
            <a:pPr lvl="1"/>
            <a:r>
              <a:rPr lang="cs-CZ" sz="2400" i="1" dirty="0"/>
              <a:t>Více variant systémů stropních konstrukcí (</a:t>
            </a:r>
            <a:r>
              <a:rPr lang="cs-CZ" sz="2400" i="1" dirty="0" err="1"/>
              <a:t>tráměčkový</a:t>
            </a:r>
            <a:r>
              <a:rPr lang="cs-CZ" sz="2400" i="1" dirty="0"/>
              <a:t> </a:t>
            </a:r>
            <a:r>
              <a:rPr lang="cs-CZ" sz="2400" i="1" dirty="0" err="1"/>
              <a:t>žb</a:t>
            </a:r>
            <a:r>
              <a:rPr lang="cs-CZ" sz="2400" i="1" dirty="0"/>
              <a:t>, monolitický </a:t>
            </a:r>
            <a:r>
              <a:rPr lang="cs-CZ" sz="2400" i="1" dirty="0" err="1"/>
              <a:t>žb</a:t>
            </a:r>
            <a:r>
              <a:rPr lang="cs-CZ" sz="2400" i="1" dirty="0"/>
              <a:t>, filigránový…)</a:t>
            </a:r>
          </a:p>
          <a:p>
            <a:pPr lvl="1"/>
            <a:r>
              <a:rPr lang="cs-CZ" sz="2400" i="1" dirty="0"/>
              <a:t>Nižší hmotnost celé konstrukce</a:t>
            </a:r>
          </a:p>
          <a:p>
            <a:pPr lvl="1"/>
            <a:r>
              <a:rPr lang="cs-CZ" sz="2400" i="1" dirty="0"/>
              <a:t>Menší šířka základových pasů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AA5418-BB25-45E7-A369-DC00A041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23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9F448-4BFE-4058-9975-B19C3400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oponenta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E42879-A98E-4AC3-918B-CD68460F5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3) čím nahradíte v konstrukci nevyhovující systémové překlady? Uveďte dva příklady</a:t>
            </a:r>
          </a:p>
          <a:p>
            <a:pPr lvl="1"/>
            <a:r>
              <a:rPr lang="cs-CZ" sz="2200" i="1" dirty="0"/>
              <a:t>Překlad ocelový</a:t>
            </a:r>
          </a:p>
          <a:p>
            <a:pPr lvl="1"/>
            <a:r>
              <a:rPr lang="cs-CZ" sz="2200" i="1" dirty="0"/>
              <a:t>Překlad železobetonový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AA5418-BB25-45E7-A369-DC00A041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76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AA0753EE-BD4A-429F-A4EF-EF8B63995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saturation sat="4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rcRect t="30454" r="2" b="10974"/>
          <a:stretch/>
        </p:blipFill>
        <p:spPr>
          <a:xfrm>
            <a:off x="677334" y="468621"/>
            <a:ext cx="8274669" cy="36350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effectLst>
            <a:softEdge rad="63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FE49CA3-A824-410F-A5BD-4F03665E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Děkuji</a:t>
            </a:r>
            <a:r>
              <a:rPr lang="en-US" sz="6000" dirty="0"/>
              <a:t> </a:t>
            </a:r>
            <a:r>
              <a:rPr lang="en-US" sz="6000" dirty="0" err="1"/>
              <a:t>za</a:t>
            </a:r>
            <a:r>
              <a:rPr lang="en-US" sz="6000" dirty="0"/>
              <a:t> </a:t>
            </a:r>
            <a:r>
              <a:rPr lang="en-US" sz="6000" dirty="0" err="1"/>
              <a:t>pozornost</a:t>
            </a:r>
            <a:r>
              <a:rPr lang="cs-CZ" sz="6000" dirty="0"/>
              <a:t> </a:t>
            </a:r>
            <a:r>
              <a:rPr lang="cs-CZ" sz="6000" dirty="0">
                <a:sym typeface="Wingdings" panose="05000000000000000000" pitchFamily="2" charset="2"/>
              </a:rPr>
              <a:t></a:t>
            </a:r>
            <a:endParaRPr lang="en-US" sz="6000" dirty="0"/>
          </a:p>
        </p:txBody>
      </p:sp>
      <p:pic>
        <p:nvPicPr>
          <p:cNvPr id="52" name="Obrázek 51">
            <a:extLst>
              <a:ext uri="{FF2B5EF4-FFF2-40B4-BE49-F238E27FC236}">
                <a16:creationId xmlns:a16="http://schemas.microsoft.com/office/drawing/2014/main" id="{6385AF7C-0E72-4817-8BDA-7C99173FF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6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37CAF-7AF9-474E-A32C-2558060A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AAE4DB-F7F4-4480-8A3D-E02764D70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PD pro stavební povolení</a:t>
            </a:r>
          </a:p>
          <a:p>
            <a:r>
              <a:rPr lang="cs-CZ" sz="2800" dirty="0"/>
              <a:t>Mimo část D.1.2 a E</a:t>
            </a:r>
          </a:p>
          <a:p>
            <a:r>
              <a:rPr lang="cs-CZ" sz="2800" dirty="0"/>
              <a:t>Vhodné konstrukční a arch. řešení</a:t>
            </a:r>
          </a:p>
          <a:p>
            <a:r>
              <a:rPr lang="cs-CZ" sz="2800" dirty="0"/>
              <a:t>Výběr materiálů</a:t>
            </a:r>
          </a:p>
          <a:p>
            <a:r>
              <a:rPr lang="cs-CZ" sz="2800" dirty="0"/>
              <a:t>Hospodárnost stavby</a:t>
            </a:r>
          </a:p>
          <a:p>
            <a:r>
              <a:rPr lang="cs-CZ" sz="2800" dirty="0"/>
              <a:t>Umístění stavby</a:t>
            </a: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D1100A-484E-4329-9432-8BD60BE2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37CAF-7AF9-474E-A32C-2558060A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AAE4DB-F7F4-4480-8A3D-E02764D70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cs-CZ" sz="2800" dirty="0"/>
              <a:t>Oficiální název:</a:t>
            </a:r>
          </a:p>
          <a:p>
            <a:pPr marL="0" indent="0">
              <a:buNone/>
            </a:pPr>
            <a:r>
              <a:rPr lang="cs-CZ" sz="2800" b="1" u="sng" dirty="0"/>
              <a:t>Projekt administrativní budovy a montážní haly v Hostivicích u Prahy</a:t>
            </a:r>
          </a:p>
          <a:p>
            <a:r>
              <a:rPr lang="cs-CZ" sz="2800" dirty="0"/>
              <a:t>Umístění stavby:</a:t>
            </a:r>
          </a:p>
          <a:p>
            <a:pPr marL="0" indent="0">
              <a:buNone/>
            </a:pPr>
            <a:r>
              <a:rPr lang="cs-CZ" sz="2800" dirty="0"/>
              <a:t>České Budějovice 3, </a:t>
            </a:r>
          </a:p>
          <a:p>
            <a:pPr marL="0" indent="0">
              <a:buNone/>
            </a:pPr>
            <a:r>
              <a:rPr lang="cs-CZ" sz="2800" dirty="0"/>
              <a:t>Okružní 2686</a:t>
            </a:r>
          </a:p>
          <a:p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D1100A-484E-4329-9432-8BD60BE2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02A35F07-1C7F-4942-B924-B309A591534F}"/>
              </a:ext>
            </a:extLst>
          </p:cNvPr>
          <p:cNvGrpSpPr/>
          <p:nvPr/>
        </p:nvGrpSpPr>
        <p:grpSpPr>
          <a:xfrm>
            <a:off x="4187714" y="3089687"/>
            <a:ext cx="6259869" cy="3675828"/>
            <a:chOff x="4187714" y="3089687"/>
            <a:chExt cx="6259869" cy="3675828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5CB87083-56BA-4FAB-945C-F0A21B46F4A5}"/>
                </a:ext>
              </a:extLst>
            </p:cNvPr>
            <p:cNvGrpSpPr/>
            <p:nvPr/>
          </p:nvGrpSpPr>
          <p:grpSpPr>
            <a:xfrm>
              <a:off x="4187714" y="3089687"/>
              <a:ext cx="6259869" cy="3675828"/>
              <a:chOff x="4187714" y="3089687"/>
              <a:chExt cx="6259869" cy="3675828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EE679104-8727-4316-9828-9B3AA64C73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798" b="9655"/>
              <a:stretch/>
            </p:blipFill>
            <p:spPr>
              <a:xfrm>
                <a:off x="4187714" y="3089687"/>
                <a:ext cx="6259869" cy="3675828"/>
              </a:xfrm>
              <a:prstGeom prst="rect">
                <a:avLst/>
              </a:prstGeom>
              <a:effectLst>
                <a:softEdge rad="63500"/>
              </a:effectLst>
            </p:spPr>
          </p:pic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82A697BC-551A-47E6-BC0F-EF601315CE19}"/>
                  </a:ext>
                </a:extLst>
              </p:cNvPr>
              <p:cNvSpPr/>
              <p:nvPr/>
            </p:nvSpPr>
            <p:spPr>
              <a:xfrm rot="1493443">
                <a:off x="6649155" y="5068711"/>
                <a:ext cx="225778" cy="169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CE0EF591-9716-4138-9BDA-6DDADCA02674}"/>
                  </a:ext>
                </a:extLst>
              </p:cNvPr>
              <p:cNvSpPr/>
              <p:nvPr/>
            </p:nvSpPr>
            <p:spPr>
              <a:xfrm>
                <a:off x="6096000" y="4504266"/>
                <a:ext cx="1332089" cy="1298222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8603E083-5283-42C8-B732-690F27CA519C}"/>
                </a:ext>
              </a:extLst>
            </p:cNvPr>
            <p:cNvSpPr txBox="1"/>
            <p:nvPr/>
          </p:nvSpPr>
          <p:spPr>
            <a:xfrm>
              <a:off x="8037689" y="5863678"/>
              <a:ext cx="16820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400" dirty="0">
                  <a:solidFill>
                    <a:srgbClr val="FF0000"/>
                  </a:solidFill>
                </a:rPr>
                <a:t>VŠTE</a:t>
              </a:r>
            </a:p>
          </p:txBody>
        </p:sp>
        <p:sp>
          <p:nvSpPr>
            <p:cNvPr id="15" name="Šipka: dolů 14">
              <a:extLst>
                <a:ext uri="{FF2B5EF4-FFF2-40B4-BE49-F238E27FC236}">
                  <a16:creationId xmlns:a16="http://schemas.microsoft.com/office/drawing/2014/main" id="{6697D11F-B017-4659-B499-DA5D60B5768C}"/>
                </a:ext>
              </a:extLst>
            </p:cNvPr>
            <p:cNvSpPr/>
            <p:nvPr/>
          </p:nvSpPr>
          <p:spPr>
            <a:xfrm rot="3276642">
              <a:off x="7665154" y="3722759"/>
              <a:ext cx="338666" cy="1298222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44360DEC-FED4-4D4C-9BCA-3C0C1118D22C}"/>
                </a:ext>
              </a:extLst>
            </p:cNvPr>
            <p:cNvSpPr txBox="1"/>
            <p:nvPr/>
          </p:nvSpPr>
          <p:spPr>
            <a:xfrm>
              <a:off x="8365067" y="3623733"/>
              <a:ext cx="15578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>
                  <a:solidFill>
                    <a:srgbClr val="FF0000"/>
                  </a:solidFill>
                </a:rPr>
                <a:t>OBJEKT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15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EEAEF-8526-490B-94E7-6E34CCB3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Architektonické řešení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E9C716-A594-405C-BFFA-B3CCD4073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Půdorys cca 45x50 m</a:t>
            </a:r>
          </a:p>
          <a:p>
            <a:r>
              <a:rPr lang="cs-CZ" sz="2800" dirty="0"/>
              <a:t>Objekt 2 části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E66E37-F8EB-457E-A51C-A2DB979D8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E6288C6-6C1D-4CF9-BCB4-5CD435AAC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73"/>
          <a:stretch/>
        </p:blipFill>
        <p:spPr>
          <a:xfrm>
            <a:off x="677334" y="3429000"/>
            <a:ext cx="6491110" cy="33055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4276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5A838-2BB0-4995-822D-7882D6C9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Architektonické řešení – administrativní budova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E8CBB7-3988-4345-AB99-CAE913378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Stěnový konstrukční systém – příčný</a:t>
            </a:r>
          </a:p>
          <a:p>
            <a:r>
              <a:rPr lang="cs-CZ" sz="2800" dirty="0"/>
              <a:t>Půdorys 43x19,5 m</a:t>
            </a:r>
          </a:p>
          <a:p>
            <a:r>
              <a:rPr lang="cs-CZ" sz="2800" dirty="0"/>
              <a:t>Deskový stropní systém</a:t>
            </a:r>
          </a:p>
          <a:p>
            <a:r>
              <a:rPr lang="cs-CZ" sz="2800" dirty="0"/>
              <a:t>Plochá střecha</a:t>
            </a:r>
          </a:p>
          <a:p>
            <a:r>
              <a:rPr lang="cs-CZ" sz="2800" dirty="0"/>
              <a:t>Odvodnění do dešťové kanalizace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BCC117-ABCF-4F5C-9205-4FC47780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9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E62C7-23D5-4D5F-94AC-D33511D5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Architektonické řešení – hala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F441CD-8FF8-445C-BA42-EFA2A0FB3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Jednopodlažní</a:t>
            </a:r>
          </a:p>
          <a:p>
            <a:r>
              <a:rPr lang="cs-CZ" sz="2800" dirty="0"/>
              <a:t>Půdorys 45,5x30,5 m</a:t>
            </a:r>
          </a:p>
          <a:p>
            <a:r>
              <a:rPr lang="cs-CZ" sz="2800" dirty="0"/>
              <a:t>Ohýbaný konstrukční systém</a:t>
            </a:r>
          </a:p>
          <a:p>
            <a:r>
              <a:rPr lang="cs-CZ" sz="2800" dirty="0"/>
              <a:t>Kombinace skelet a stěny</a:t>
            </a:r>
          </a:p>
          <a:p>
            <a:r>
              <a:rPr lang="cs-CZ" sz="2800" dirty="0"/>
              <a:t>Vazníková soustava příčná</a:t>
            </a:r>
          </a:p>
          <a:p>
            <a:r>
              <a:rPr lang="cs-CZ" sz="2800" dirty="0"/>
              <a:t>Sedlová střecha</a:t>
            </a:r>
          </a:p>
          <a:p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E5DE1C-32FF-4ED7-A068-F57B45ED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0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AFFEE-529C-4184-9BEA-E972607B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Provozní řešení – administrativní budova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BA1566-8814-484A-BD33-9A27E8E9F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1. podlaží – zákazníci a partneři</a:t>
            </a:r>
          </a:p>
          <a:p>
            <a:r>
              <a:rPr lang="cs-CZ" sz="2800" dirty="0"/>
              <a:t>2. podlaží – zaměstnanci a vedení</a:t>
            </a:r>
          </a:p>
          <a:p>
            <a:r>
              <a:rPr lang="cs-CZ" sz="2800" dirty="0"/>
              <a:t>Vnitřní zahrada přes obě podlaží</a:t>
            </a:r>
          </a:p>
          <a:p>
            <a:endParaRPr lang="cs-CZ" sz="2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25D2C4-1E21-4EE7-B92F-73F048916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2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E8264-DF3D-4BE4-B9B5-A4C23FE7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Provozní řešení – hala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1C98D6-6F9F-4C2B-B897-F1F23298E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Skladová část – většina plochy</a:t>
            </a:r>
          </a:p>
          <a:p>
            <a:r>
              <a:rPr lang="cs-CZ" sz="2800" dirty="0"/>
              <a:t>Vestavěná část – zázemí skladníků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0F5C42-ED2A-4776-A937-06BC62E7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406" y="609600"/>
            <a:ext cx="1323782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2748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</TotalTime>
  <Words>531</Words>
  <Application>Microsoft Office PowerPoint</Application>
  <PresentationFormat>Širokoúhlá obrazovka</PresentationFormat>
  <Paragraphs>116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Wingdings</vt:lpstr>
      <vt:lpstr>Wingdings 3</vt:lpstr>
      <vt:lpstr>Fazeta</vt:lpstr>
      <vt:lpstr>Projekt administrativní budovy a montážní haly – bakalářská práce</vt:lpstr>
      <vt:lpstr>Zadání</vt:lpstr>
      <vt:lpstr>Cíl práce</vt:lpstr>
      <vt:lpstr>Doplnění</vt:lpstr>
      <vt:lpstr>Architektonické řešení</vt:lpstr>
      <vt:lpstr>Architektonické řešení – administrativní budova</vt:lpstr>
      <vt:lpstr>Architektonické řešení – hala</vt:lpstr>
      <vt:lpstr>Provozní řešení – administrativní budova</vt:lpstr>
      <vt:lpstr>Provozní řešení – hala</vt:lpstr>
      <vt:lpstr>Konstrukční řešení - základy</vt:lpstr>
      <vt:lpstr>Konstrukční řešení - základy</vt:lpstr>
      <vt:lpstr>Konstrukční řešení – svislé konstrukce</vt:lpstr>
      <vt:lpstr>Konstrukční řešení – vodorovné konstrukce</vt:lpstr>
      <vt:lpstr>Konstrukční řešení - schodiště</vt:lpstr>
      <vt:lpstr>Konstrukční řešení – tepelné izolace</vt:lpstr>
      <vt:lpstr>Konstrukční detail</vt:lpstr>
      <vt:lpstr>Konstrukční detail</vt:lpstr>
      <vt:lpstr>Konstrukční detail</vt:lpstr>
      <vt:lpstr>Závěr</vt:lpstr>
      <vt:lpstr>Dotazy vedoucího</vt:lpstr>
      <vt:lpstr>Dotazy oponenta</vt:lpstr>
      <vt:lpstr>Dotazy oponenta</vt:lpstr>
      <vt:lpstr>Dotazy oponenta</vt:lpstr>
      <vt:lpstr>Děkuji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Macbook</dc:creator>
  <cp:lastModifiedBy>Macbook</cp:lastModifiedBy>
  <cp:revision>24</cp:revision>
  <dcterms:created xsi:type="dcterms:W3CDTF">2018-01-22T13:29:51Z</dcterms:created>
  <dcterms:modified xsi:type="dcterms:W3CDTF">2018-01-22T20:24:16Z</dcterms:modified>
</cp:coreProperties>
</file>