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93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7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1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55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00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44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02848B-1592-464F-B4A7-D94DEC131C3F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2AF1B7-4E62-4EFF-912D-2E60390B39D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8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REKONSTRUKCE PLOCHÝCH STŘECH </a:t>
            </a:r>
            <a:br>
              <a:rPr lang="cs-CZ" sz="4000" dirty="0" smtClean="0"/>
            </a:br>
            <a:r>
              <a:rPr lang="cs-CZ" sz="4000" dirty="0" smtClean="0"/>
              <a:t>PANELOVÝCH BUDOV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1091949" cy="18190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AUTOR BAKALÁŘSKÉ PRÁCE:				</a:t>
            </a:r>
            <a:r>
              <a:rPr lang="cs-CZ" sz="2000" b="1" cap="none" dirty="0" smtClean="0">
                <a:solidFill>
                  <a:schemeClr val="tx1"/>
                </a:solidFill>
              </a:rPr>
              <a:t>Stanislav Varcaba</a:t>
            </a: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dirty="0" smtClean="0"/>
              <a:t>Vedoucí bakalářské práce:			</a:t>
            </a:r>
            <a:r>
              <a:rPr lang="cs-CZ" sz="2000" b="1" cap="none" dirty="0" smtClean="0">
                <a:solidFill>
                  <a:schemeClr val="tx1"/>
                </a:solidFill>
              </a:rPr>
              <a:t>Ing. Jan Plachý, Ph.D.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dirty="0" smtClean="0"/>
              <a:t>Oponent bakalářské práce:		</a:t>
            </a:r>
            <a:r>
              <a:rPr lang="cs-CZ" sz="2000" cap="none" dirty="0" smtClean="0"/>
              <a:t>	</a:t>
            </a:r>
            <a:r>
              <a:rPr lang="cs-CZ" sz="2000" b="1" cap="none" dirty="0" smtClean="0">
                <a:solidFill>
                  <a:schemeClr val="tx1"/>
                </a:solidFill>
              </a:rPr>
              <a:t>Ing. Jana </a:t>
            </a:r>
            <a:r>
              <a:rPr lang="cs-CZ" sz="2000" b="1" cap="none" dirty="0" err="1" smtClean="0">
                <a:solidFill>
                  <a:schemeClr val="tx1"/>
                </a:solidFill>
              </a:rPr>
              <a:t>Hubálovská</a:t>
            </a:r>
            <a:endParaRPr lang="cs-CZ" sz="2000" b="1" cap="none" dirty="0" smtClean="0">
              <a:solidFill>
                <a:schemeClr val="tx1"/>
              </a:solidFill>
            </a:endParaRPr>
          </a:p>
          <a:p>
            <a:r>
              <a:rPr lang="cs-CZ" sz="2000" cap="none" dirty="0" smtClean="0"/>
              <a:t>									   leden 2018</a:t>
            </a:r>
            <a:endParaRPr lang="cs-CZ" sz="2000" cap="none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097280" y="758952"/>
            <a:ext cx="10058400" cy="127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cap="none" dirty="0" smtClean="0">
                <a:latin typeface="+mn-lt"/>
              </a:rPr>
              <a:t>Vysoká škola technická a ekonomická</a:t>
            </a:r>
          </a:p>
          <a:p>
            <a:r>
              <a:rPr lang="cs-CZ" sz="2000" cap="none" dirty="0" smtClean="0">
                <a:latin typeface="+mn-lt"/>
              </a:rPr>
              <a:t>v Českých Budějovicích</a:t>
            </a:r>
            <a:endParaRPr lang="cs-CZ" sz="2000" cap="none" dirty="0">
              <a:latin typeface="+mn-lt"/>
            </a:endParaRPr>
          </a:p>
        </p:txBody>
      </p:sp>
      <p:pic>
        <p:nvPicPr>
          <p:cNvPr id="6" name="Obrázek 5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255095" y="758952"/>
            <a:ext cx="1900585" cy="19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Aplikační část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19" y="1942114"/>
            <a:ext cx="10058400" cy="4023360"/>
          </a:xfrm>
        </p:spPr>
        <p:txBody>
          <a:bodyPr>
            <a:normAutofit/>
          </a:bodyPr>
          <a:lstStyle/>
          <a:p>
            <a:pPr marL="384048" lvl="2" indent="0">
              <a:lnSpc>
                <a:spcPct val="50000"/>
              </a:lnSpc>
              <a:buNone/>
            </a:pPr>
            <a:r>
              <a:rPr lang="cs-CZ" sz="1600" b="1" dirty="0"/>
              <a:t>Informace o stavbě</a:t>
            </a:r>
          </a:p>
          <a:p>
            <a:pPr>
              <a:lnSpc>
                <a:spcPct val="50000"/>
              </a:lnSpc>
            </a:pPr>
            <a:r>
              <a:rPr lang="cs-CZ" sz="1600" b="1" dirty="0"/>
              <a:t>Název objektu:</a:t>
            </a:r>
            <a:r>
              <a:rPr lang="cs-CZ" sz="1600" dirty="0"/>
              <a:t>	</a:t>
            </a:r>
            <a:r>
              <a:rPr lang="cs-CZ" sz="1600" dirty="0" smtClean="0"/>
              <a:t>     BYTOVÝ </a:t>
            </a:r>
            <a:r>
              <a:rPr lang="cs-CZ" sz="1600" dirty="0"/>
              <a:t>DŮM č.p. 2361 v Sokolovské ulici, </a:t>
            </a:r>
            <a:r>
              <a:rPr lang="cs-CZ" sz="1600" dirty="0" smtClean="0"/>
              <a:t>v </a:t>
            </a:r>
            <a:r>
              <a:rPr lang="cs-CZ" sz="1600" dirty="0"/>
              <a:t>Táboře </a:t>
            </a:r>
          </a:p>
          <a:p>
            <a:pPr>
              <a:lnSpc>
                <a:spcPct val="50000"/>
              </a:lnSpc>
            </a:pPr>
            <a:r>
              <a:rPr lang="cs-CZ" sz="1600" b="1" dirty="0"/>
              <a:t>Typ panelového </a:t>
            </a:r>
            <a:r>
              <a:rPr lang="cs-CZ" sz="1600" b="1" dirty="0" smtClean="0"/>
              <a:t>domu: </a:t>
            </a:r>
            <a:r>
              <a:rPr lang="cs-CZ" sz="1600" dirty="0" smtClean="0"/>
              <a:t>T06 </a:t>
            </a:r>
            <a:r>
              <a:rPr lang="cs-CZ" sz="1600" dirty="0"/>
              <a:t>B</a:t>
            </a:r>
          </a:p>
          <a:p>
            <a:pPr>
              <a:lnSpc>
                <a:spcPct val="50000"/>
              </a:lnSpc>
            </a:pPr>
            <a:r>
              <a:rPr lang="cs-CZ" sz="1600" b="1" dirty="0"/>
              <a:t>Místo objektu:	 </a:t>
            </a:r>
            <a:r>
              <a:rPr lang="cs-CZ" sz="1600" b="1" dirty="0" smtClean="0"/>
              <a:t>     </a:t>
            </a:r>
            <a:r>
              <a:rPr lang="cs-CZ" sz="1600" dirty="0" smtClean="0"/>
              <a:t>Sokolovská </a:t>
            </a:r>
            <a:r>
              <a:rPr lang="cs-CZ" sz="1600" dirty="0"/>
              <a:t>2361, 390 03 Tábor</a:t>
            </a:r>
          </a:p>
          <a:p>
            <a:pPr>
              <a:lnSpc>
                <a:spcPct val="50000"/>
              </a:lnSpc>
            </a:pPr>
            <a:r>
              <a:rPr lang="cs-CZ" sz="1600" b="1" dirty="0"/>
              <a:t>Pozemek objektu:</a:t>
            </a:r>
            <a:r>
              <a:rPr lang="cs-CZ" sz="1600" dirty="0"/>
              <a:t>	</a:t>
            </a:r>
            <a:r>
              <a:rPr lang="cs-CZ" sz="1600" b="1" dirty="0"/>
              <a:t>      </a:t>
            </a:r>
            <a:r>
              <a:rPr lang="cs-CZ" sz="1600" dirty="0" smtClean="0"/>
              <a:t>Tábor </a:t>
            </a:r>
            <a:r>
              <a:rPr lang="cs-CZ" sz="1600" dirty="0"/>
              <a:t>, </a:t>
            </a:r>
            <a:r>
              <a:rPr lang="cs-CZ" sz="1600" dirty="0" err="1"/>
              <a:t>k.ú</a:t>
            </a:r>
            <a:r>
              <a:rPr lang="cs-CZ" sz="1600" dirty="0"/>
              <a:t>. Tábor, </a:t>
            </a:r>
            <a:r>
              <a:rPr lang="cs-CZ" sz="1600" dirty="0" err="1"/>
              <a:t>par.č</a:t>
            </a:r>
            <a:r>
              <a:rPr lang="cs-CZ" sz="1600" dirty="0"/>
              <a:t>. 1502/78</a:t>
            </a:r>
          </a:p>
          <a:p>
            <a:pPr>
              <a:lnSpc>
                <a:spcPct val="50000"/>
              </a:lnSpc>
            </a:pPr>
            <a:r>
              <a:rPr lang="cs-CZ" sz="1600" b="1" dirty="0"/>
              <a:t>Kraj:	</a:t>
            </a:r>
            <a:r>
              <a:rPr lang="cs-CZ" sz="1600" b="1" dirty="0" smtClean="0"/>
              <a:t>	      </a:t>
            </a:r>
            <a:r>
              <a:rPr lang="cs-CZ" sz="1600" dirty="0" smtClean="0"/>
              <a:t>Jihočeský </a:t>
            </a:r>
            <a:endParaRPr lang="cs-CZ" sz="1600" dirty="0"/>
          </a:p>
          <a:p>
            <a:pPr>
              <a:lnSpc>
                <a:spcPct val="50000"/>
              </a:lnSpc>
            </a:pPr>
            <a:r>
              <a:rPr lang="cs-CZ" sz="1600" b="1" dirty="0"/>
              <a:t>Investor:</a:t>
            </a:r>
            <a:r>
              <a:rPr lang="cs-CZ" sz="1600" dirty="0"/>
              <a:t> 	</a:t>
            </a:r>
            <a:r>
              <a:rPr lang="cs-CZ" sz="1600" dirty="0" smtClean="0"/>
              <a:t>	      Společenství </a:t>
            </a:r>
            <a:r>
              <a:rPr lang="cs-CZ" sz="1600" dirty="0"/>
              <a:t>vlastníků bytových jednotek domu č. p. 2361</a:t>
            </a:r>
          </a:p>
          <a:p>
            <a:pPr>
              <a:lnSpc>
                <a:spcPct val="50000"/>
              </a:lnSpc>
            </a:pPr>
            <a:r>
              <a:rPr lang="cs-CZ" sz="1600" dirty="0"/>
              <a:t>                                           </a:t>
            </a:r>
            <a:r>
              <a:rPr lang="cs-CZ" sz="1600" dirty="0" smtClean="0"/>
              <a:t> Sokolovská </a:t>
            </a:r>
            <a:r>
              <a:rPr lang="cs-CZ" sz="1600" dirty="0"/>
              <a:t>ulice, 390 03 Tábor </a:t>
            </a:r>
          </a:p>
          <a:p>
            <a:pPr>
              <a:lnSpc>
                <a:spcPct val="50000"/>
              </a:lnSpc>
            </a:pPr>
            <a:r>
              <a:rPr lang="cs-CZ" sz="1600" b="1" dirty="0"/>
              <a:t>Projektant:</a:t>
            </a:r>
            <a:r>
              <a:rPr lang="cs-CZ" sz="1600" dirty="0"/>
              <a:t>	</a:t>
            </a:r>
            <a:r>
              <a:rPr lang="cs-CZ" sz="1600" dirty="0" smtClean="0"/>
              <a:t>      Varcaba </a:t>
            </a:r>
            <a:r>
              <a:rPr lang="cs-CZ" sz="1600" dirty="0"/>
              <a:t>Stanislav </a:t>
            </a:r>
          </a:p>
          <a:p>
            <a:pPr>
              <a:lnSpc>
                <a:spcPct val="50000"/>
              </a:lnSpc>
            </a:pPr>
            <a:r>
              <a:rPr lang="cs-CZ" sz="1600" b="1" dirty="0"/>
              <a:t>Střecha:	</a:t>
            </a:r>
            <a:r>
              <a:rPr lang="cs-CZ" sz="1600" b="1" dirty="0" smtClean="0"/>
              <a:t>	      </a:t>
            </a:r>
            <a:r>
              <a:rPr lang="cs-CZ" sz="1600" dirty="0" smtClean="0"/>
              <a:t>Střecha </a:t>
            </a:r>
            <a:r>
              <a:rPr lang="cs-CZ" sz="1600" dirty="0"/>
              <a:t>dvouplášťová s natavenými asfaltovými pásy</a:t>
            </a:r>
          </a:p>
          <a:p>
            <a:endParaRPr lang="cs-CZ" dirty="0"/>
          </a:p>
        </p:txBody>
      </p:sp>
      <p:pic>
        <p:nvPicPr>
          <p:cNvPr id="5" name="Obrázek 4" descr="C:\Users\Standa\Desktop\RPB\Panelový dům Sokolovská 2361\fotky\DSC_1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40" y="2262154"/>
            <a:ext cx="3590794" cy="2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7711440" y="512727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Autor bakalářské práce</a:t>
            </a:r>
            <a:endParaRPr lang="cs-CZ" sz="1400" i="1" dirty="0"/>
          </a:p>
        </p:txBody>
      </p:sp>
      <p:pic>
        <p:nvPicPr>
          <p:cNvPr id="7" name="Obrázek 6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Navržené varianty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A) Navýšení tepelných požadavků foukanou </a:t>
            </a:r>
            <a:r>
              <a:rPr lang="cs-CZ" dirty="0" err="1" smtClean="0"/>
              <a:t>celuózou</a:t>
            </a:r>
            <a:endParaRPr lang="cs-CZ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B) Odstranění celé skladby původní a zřízení nové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C) Navýšení skladby původní s požadavky na zlepšení tepelného odporu</a:t>
            </a:r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4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Varianta 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Asfaltový modifikovaný pás s posypem proti UV plošně natavený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Původní asfaltový pás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Původní keramický panel </a:t>
            </a:r>
            <a:r>
              <a:rPr lang="cs-CZ" dirty="0" err="1"/>
              <a:t>tl</a:t>
            </a:r>
            <a:r>
              <a:rPr lang="cs-CZ" dirty="0"/>
              <a:t>. 140mm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Vzduchová mezera 200-400mm vyplněná foukanou celulózou se zachováním odvětrávacích otvorů pro případné odpaření vodních par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Pěnový polystyren 50mm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ŽB stropní panel tl.130mm</a:t>
            </a:r>
          </a:p>
          <a:p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Varianta B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Fólie z PVC-P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Difúzně otevřená separační vrstva - </a:t>
            </a:r>
            <a:r>
              <a:rPr lang="cs-CZ" dirty="0" err="1"/>
              <a:t>geotextílie</a:t>
            </a:r>
            <a:endParaRPr lang="cs-CZ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Rovné desky  z EPS polystyrenu 100mm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Spádové klíny z EPS 100mm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Parotěsný asfaltový SBS modifikovaný pás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Asfaltový penetrační nátěr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Stávající ŽB stropní panel </a:t>
            </a:r>
            <a:r>
              <a:rPr lang="cs-CZ" dirty="0" err="1"/>
              <a:t>tl</a:t>
            </a:r>
            <a:r>
              <a:rPr lang="cs-CZ" dirty="0"/>
              <a:t>. 130mm</a:t>
            </a:r>
          </a:p>
          <a:p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1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Varianta C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Fólie z PVC-P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Difúzně otevřená separační vrstva - </a:t>
            </a:r>
            <a:r>
              <a:rPr lang="cs-CZ" dirty="0" err="1"/>
              <a:t>geotextílie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Rovné desky z EPS polystyrenu </a:t>
            </a:r>
            <a:r>
              <a:rPr lang="cs-CZ" dirty="0" err="1"/>
              <a:t>tl</a:t>
            </a:r>
            <a:r>
              <a:rPr lang="cs-CZ" dirty="0"/>
              <a:t>. 2x70mm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Původní asfaltový pás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Původní  keramický panel </a:t>
            </a:r>
            <a:r>
              <a:rPr lang="cs-CZ" dirty="0" err="1"/>
              <a:t>tl</a:t>
            </a:r>
            <a:r>
              <a:rPr lang="cs-CZ" dirty="0"/>
              <a:t>. 140mm + vyrovnání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Stávající  vzduchová mezera 200-400mm - zaslepená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Původní pěnový polystyren </a:t>
            </a:r>
            <a:r>
              <a:rPr lang="cs-CZ" dirty="0" err="1"/>
              <a:t>tl</a:t>
            </a:r>
            <a:r>
              <a:rPr lang="cs-CZ" dirty="0"/>
              <a:t>. 50mm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ŽB stropní panel </a:t>
            </a:r>
            <a:r>
              <a:rPr lang="cs-CZ" dirty="0" err="1"/>
              <a:t>tl</a:t>
            </a:r>
            <a:r>
              <a:rPr lang="cs-CZ" dirty="0"/>
              <a:t>. 130mm</a:t>
            </a:r>
          </a:p>
          <a:p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0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Multikriteriální </a:t>
            </a:r>
            <a:r>
              <a:rPr lang="cs-CZ" sz="4000" dirty="0" err="1" smtClean="0"/>
              <a:t>zhodnocecí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432469"/>
              </p:ext>
            </p:extLst>
          </p:nvPr>
        </p:nvGraphicFramePr>
        <p:xfrm>
          <a:off x="1097280" y="1737360"/>
          <a:ext cx="10165397" cy="3951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268"/>
                <a:gridCol w="769031"/>
                <a:gridCol w="1327836"/>
                <a:gridCol w="1327836"/>
                <a:gridCol w="1485055"/>
                <a:gridCol w="1485055"/>
                <a:gridCol w="1258658"/>
                <a:gridCol w="1258658"/>
              </a:tblGrid>
              <a:tr h="3009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Kritéria hodnocení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Váha kritérií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02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body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Váha kritérií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body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Váha kritérií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body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Váha kritérií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1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Cena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74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Tepelná náročnost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81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Životnost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74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Hmotnost konstrukce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0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Délka výstavby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097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357360" y="570517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Autor bakalářské práce</a:t>
            </a:r>
            <a:endParaRPr lang="cs-CZ" sz="1400" i="1" dirty="0"/>
          </a:p>
        </p:txBody>
      </p:sp>
      <p:pic>
        <p:nvPicPr>
          <p:cNvPr id="7" name="Obrázek 6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61445" y="2967335"/>
            <a:ext cx="5669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Děkuji za pozornost</a:t>
            </a:r>
            <a:endParaRPr lang="cs-CZ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97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Dotazy od vedoucího BP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 jaké veličiny by měl být posouzen střešní plášť z hlediska tepelné techniky podle platné legislativy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b="1" dirty="0"/>
              <a:t>Dotazy od oponenta BP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Žádné</a:t>
            </a:r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Odpovědi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67817"/>
              </p:ext>
            </p:extLst>
          </p:nvPr>
        </p:nvGraphicFramePr>
        <p:xfrm>
          <a:off x="1417316" y="2697479"/>
          <a:ext cx="9494525" cy="14220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70335"/>
                <a:gridCol w="2114471"/>
                <a:gridCol w="1954198"/>
                <a:gridCol w="2255521"/>
              </a:tblGrid>
              <a:tr h="3605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Součinitel prostupu tepla U [W/(m2.K)]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05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Požadované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Doporučené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budovy pasivní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97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Střešní </a:t>
                      </a:r>
                      <a:r>
                        <a:rPr lang="cs-CZ" sz="2000" dirty="0" smtClean="0">
                          <a:effectLst/>
                        </a:rPr>
                        <a:t>plášť pro střechy ploché a šikmé do 45°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0,15 - 010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30640" y="454693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Autor bakalářské práce</a:t>
            </a:r>
            <a:endParaRPr lang="cs-CZ" sz="1400" i="1" dirty="0"/>
          </a:p>
        </p:txBody>
      </p:sp>
      <p:pic>
        <p:nvPicPr>
          <p:cNvPr id="6" name="Obrázek 5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Obsah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Motivace a důvody výběru daného tématu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Cíl práce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Teoretická část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Aplikační část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Závěrečné shrnutí</a:t>
            </a:r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Motivace a důvody výběru daného tématu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Aktuálnost tématu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Zájem o revitalizaci panelových budov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Prohloubení znalostí v dané tématice ve vlastním zájmu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5362" name="Picture 2" descr="Fotka uživatele Komplexní bytová výstavba v Severních Čechách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85" y="2141434"/>
            <a:ext cx="3893195" cy="24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content.fprg1-1.fna.fbcdn.net/v/t1.0-9/25299007_1600541396701240_122236389550323358_n.jpg?oh=9d199f46b89fec38025972897ac573a9&amp;oe=5B243A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44" y="3841325"/>
            <a:ext cx="3552272" cy="22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209082" y="560748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http://panelaky.info/g40/</a:t>
            </a:r>
            <a:endParaRPr lang="cs-CZ" sz="1400" i="1" dirty="0"/>
          </a:p>
        </p:txBody>
      </p:sp>
      <p:pic>
        <p:nvPicPr>
          <p:cNvPr id="8" name="Obrázek 7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2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Zpracovat přehled skladeb střešních plášťů jednotlivých typů panelových domů.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Zpracovat přehled možností rekonstrukcí těchto plášťů.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Na zvoleném panelovém domu zpracovat varianty řešení rekonstrukce střešního pláště.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 Pro vybranou variantu rekonstrukce střešního pláště zpracovat projektovou dokumentaci.</a:t>
            </a:r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Teoretická část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Historie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Ploché střechy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Poruchy plochých střech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Přehled skladeb</a:t>
            </a:r>
            <a:endParaRPr lang="cs-CZ" dirty="0"/>
          </a:p>
        </p:txBody>
      </p:sp>
      <p:pic>
        <p:nvPicPr>
          <p:cNvPr id="13314" name="Picture 2" descr="Fotka uživatele Komplexní bytová výstavba v Severních Čechách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95" y="1845734"/>
            <a:ext cx="4248785" cy="30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otka uživatele Komplexní bytová výstavba v Severních Čechách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4" r="26247"/>
          <a:stretch/>
        </p:blipFill>
        <p:spPr bwMode="auto">
          <a:xfrm>
            <a:off x="3672841" y="3027248"/>
            <a:ext cx="4265284" cy="30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209082" y="560748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http://panelaky.info/g40/</a:t>
            </a:r>
            <a:endParaRPr lang="cs-CZ" sz="1400" i="1" dirty="0"/>
          </a:p>
        </p:txBody>
      </p:sp>
      <p:pic>
        <p:nvPicPr>
          <p:cNvPr id="8" name="Obrázek 7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Historie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Počátek 20. století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1940 Baťa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1953 G40 první panelový dům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t="11911" r="36416" b="14080"/>
          <a:stretch/>
        </p:blipFill>
        <p:spPr bwMode="auto">
          <a:xfrm>
            <a:off x="5728970" y="1737360"/>
            <a:ext cx="2150110" cy="3154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29570" t="35482" r="31455" b="17999"/>
          <a:stretch/>
        </p:blipFill>
        <p:spPr>
          <a:xfrm>
            <a:off x="7711440" y="2707399"/>
            <a:ext cx="4160520" cy="272735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879080" y="560748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http://panelaky.info/g40/</a:t>
            </a:r>
            <a:endParaRPr lang="cs-CZ" sz="1400" i="1" dirty="0"/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Ploché střechy</a:t>
            </a:r>
            <a:endParaRPr lang="cs-CZ" sz="4000" dirty="0"/>
          </a:p>
        </p:txBody>
      </p:sp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numCol="2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cs-CZ" sz="2400" dirty="0" smtClean="0"/>
              <a:t>Ploché střechy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sklon 0</a:t>
            </a:r>
            <a:r>
              <a:rPr kumimoji="0" lang="cs-CZ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≤ 5</a:t>
            </a:r>
            <a:r>
              <a:rPr kumimoji="0" lang="cs-CZ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Požadavky: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tepelná ochrana a úspora </a:t>
            </a:r>
            <a:r>
              <a:rPr lang="cs-CZ" sz="2000" dirty="0" smtClean="0"/>
              <a:t>energie</a:t>
            </a:r>
            <a:endParaRPr lang="cs-CZ" sz="2000" dirty="0"/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neprůzvučnost</a:t>
            </a:r>
            <a:endParaRPr lang="cs-CZ" sz="2000" dirty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požární bezpečnost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mechanická odolnost a stabilita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hygiena, ochrana zdraví a životního prostředí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bezpečnost při užívání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trvanlivost střech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50" y="1916214"/>
            <a:ext cx="3942430" cy="22138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555744"/>
            <a:ext cx="3629301" cy="203799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184465" y="5617315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http://panelaky.info/g40/</a:t>
            </a:r>
            <a:endParaRPr lang="cs-CZ" sz="1400" i="1" dirty="0"/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Poruchy plochých střech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 marL="28575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Výrobní </a:t>
            </a:r>
            <a:r>
              <a:rPr lang="cs-CZ" sz="2000" b="1" dirty="0" smtClean="0"/>
              <a:t>poruchy</a:t>
            </a:r>
          </a:p>
          <a:p>
            <a:pPr lvl="1"/>
            <a:r>
              <a:rPr lang="cs-CZ" sz="2000" dirty="0"/>
              <a:t>nekvalitní suroviny</a:t>
            </a:r>
          </a:p>
          <a:p>
            <a:pPr lvl="1"/>
            <a:r>
              <a:rPr lang="cs-CZ" sz="2000" dirty="0"/>
              <a:t>nevhodná skladba materiálů</a:t>
            </a:r>
          </a:p>
          <a:p>
            <a:pPr lvl="1"/>
            <a:r>
              <a:rPr lang="cs-CZ" sz="2000" dirty="0"/>
              <a:t>nedostatečná výrobní </a:t>
            </a:r>
            <a:r>
              <a:rPr lang="cs-CZ" sz="2000" dirty="0" smtClean="0"/>
              <a:t>kontrola</a:t>
            </a:r>
            <a:endParaRPr lang="cs-CZ" sz="2000" dirty="0"/>
          </a:p>
          <a:p>
            <a:pPr marL="28575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Poruchy vzniklé v praxi</a:t>
            </a:r>
          </a:p>
          <a:p>
            <a:pPr lvl="1"/>
            <a:r>
              <a:rPr lang="cs-CZ" sz="2000" dirty="0"/>
              <a:t>Projekční poruchy </a:t>
            </a:r>
          </a:p>
          <a:p>
            <a:pPr lvl="1"/>
            <a:r>
              <a:rPr lang="cs-CZ" sz="2000" dirty="0"/>
              <a:t>Poruchy vzniklé neodbornou prací aplikační firmy</a:t>
            </a:r>
          </a:p>
          <a:p>
            <a:pPr lvl="1"/>
            <a:r>
              <a:rPr lang="cs-CZ" sz="2000" dirty="0"/>
              <a:t>Poruchy vodotěsnosti </a:t>
            </a:r>
          </a:p>
          <a:p>
            <a:pPr lvl="1"/>
            <a:r>
              <a:rPr lang="cs-CZ" sz="2000" dirty="0"/>
              <a:t>Vlivem přetížení </a:t>
            </a:r>
          </a:p>
          <a:p>
            <a:pPr lvl="1"/>
            <a:r>
              <a:rPr lang="cs-CZ" sz="2000" dirty="0"/>
              <a:t>Vlivem koroze stavebních materiálů </a:t>
            </a:r>
          </a:p>
          <a:p>
            <a:endParaRPr lang="cs-CZ" dirty="0"/>
          </a:p>
        </p:txBody>
      </p:sp>
      <p:pic>
        <p:nvPicPr>
          <p:cNvPr id="5" name="Obrázek 4" descr="C:\Users\Standa\AppData\Local\Microsoft\Windows\INetCache\Content.Word\_DSC00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60" y="2993681"/>
            <a:ext cx="3296920" cy="238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Standa\AppData\Local\Microsoft\Windows\INetCache\Content.Word\IMG_20170308_111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112129"/>
            <a:ext cx="2599055" cy="1464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7879080" y="560748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http://panelaky.info/g40/</a:t>
            </a:r>
            <a:endParaRPr lang="cs-CZ" sz="1400" i="1" dirty="0"/>
          </a:p>
        </p:txBody>
      </p:sp>
      <p:pic>
        <p:nvPicPr>
          <p:cNvPr id="8" name="Obrázek 7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9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Přehled skladeb střech panelových budov</a:t>
            </a:r>
            <a:endParaRPr lang="cs-CZ" sz="4000" dirty="0"/>
          </a:p>
        </p:txBody>
      </p:sp>
      <p:pic>
        <p:nvPicPr>
          <p:cNvPr id="4" name="Zástupný symbol pro obsah 3" descr="C:\Users\Standa\Desktop\bak\201704251631451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3581" y="2100735"/>
            <a:ext cx="2707957" cy="54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1" y="3489961"/>
            <a:ext cx="5074919" cy="227076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7" name="TextovéPole 6"/>
          <p:cNvSpPr txBox="1"/>
          <p:nvPr/>
        </p:nvSpPr>
        <p:spPr>
          <a:xfrm>
            <a:off x="9235440" y="567469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</a:p>
          <a:p>
            <a:pPr algn="just"/>
            <a:r>
              <a:rPr lang="cs-CZ" sz="1400" i="1" dirty="0" smtClean="0"/>
              <a:t>Autor bakalářské práce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04060" y="2465006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Nejstarší G40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84720" y="2539267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Nejvíce se vyskytující T 06B</a:t>
            </a:r>
            <a:endParaRPr lang="cs-CZ" sz="2000" dirty="0"/>
          </a:p>
        </p:txBody>
      </p:sp>
      <p:pic>
        <p:nvPicPr>
          <p:cNvPr id="10" name="Obrázek 9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10136622" y="495655"/>
            <a:ext cx="1019058" cy="1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96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</TotalTime>
  <Words>395</Words>
  <Application>Microsoft Office PowerPoint</Application>
  <PresentationFormat>Širokoúhlá obrazovka</PresentationFormat>
  <Paragraphs>185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Retrospektiva</vt:lpstr>
      <vt:lpstr>REKONSTRUKCE PLOCHÝCH STŘECH  PANELOVÝCH BUDOV</vt:lpstr>
      <vt:lpstr>Obsah</vt:lpstr>
      <vt:lpstr>Motivace a důvody výběru daného tématu</vt:lpstr>
      <vt:lpstr>Cíl práce</vt:lpstr>
      <vt:lpstr>Teoretická část</vt:lpstr>
      <vt:lpstr>Historie</vt:lpstr>
      <vt:lpstr>Ploché střechy</vt:lpstr>
      <vt:lpstr>Poruchy plochých střech</vt:lpstr>
      <vt:lpstr>Přehled skladeb střech panelových budov</vt:lpstr>
      <vt:lpstr>Aplikační část</vt:lpstr>
      <vt:lpstr>Navržené varianty</vt:lpstr>
      <vt:lpstr>Varianta A</vt:lpstr>
      <vt:lpstr>Varianta B</vt:lpstr>
      <vt:lpstr>Varianta C</vt:lpstr>
      <vt:lpstr>Multikriteriální zhodnocecí</vt:lpstr>
      <vt:lpstr>Prezentace aplikace PowerPoint</vt:lpstr>
      <vt:lpstr>Doplňující dotazy</vt:lpstr>
      <vt:lpstr>Odpovědi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PLOCHÝCH STŘECH  PANELOVÝCH BUDOV</dc:title>
  <dc:creator>Stanislav Varcaba</dc:creator>
  <cp:lastModifiedBy>Stanislav Varcaba</cp:lastModifiedBy>
  <cp:revision>18</cp:revision>
  <dcterms:created xsi:type="dcterms:W3CDTF">2018-01-21T12:54:49Z</dcterms:created>
  <dcterms:modified xsi:type="dcterms:W3CDTF">2018-01-22T22:48:30Z</dcterms:modified>
</cp:coreProperties>
</file>