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2" r:id="rId5"/>
    <p:sldId id="264" r:id="rId6"/>
    <p:sldId id="266" r:id="rId7"/>
    <p:sldId id="267" r:id="rId8"/>
    <p:sldId id="265" r:id="rId9"/>
    <p:sldId id="273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58" r:id="rId19"/>
    <p:sldId id="259" r:id="rId20"/>
    <p:sldId id="260" r:id="rId21"/>
    <p:sldId id="261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36DD2-D856-48F0-8648-48A0C99E98FB}" type="doc">
      <dgm:prSet loTypeId="urn:microsoft.com/office/officeart/2005/8/layout/cycle3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46FD40C8-DE99-46DE-9912-DFB91EAB3B5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365474" y="697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Situování na pozemku</a:t>
          </a:r>
        </a:p>
      </dgm:t>
    </dgm:pt>
    <dgm:pt modelId="{93E31E4D-C512-47F6-98B3-CAF07AC96297}" type="parTrans" cxnId="{2F5ECE22-2C40-4207-BA51-FA9FA5BF7E17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9E321-8EAF-4474-BF81-62D33E747B61}" type="sibTrans" cxnId="{2F5ECE22-2C40-4207-BA51-FA9FA5BF7E1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094808" y="-46352"/>
          <a:ext cx="3296782" cy="3296782"/>
        </a:xfrm>
        <a:solidFill>
          <a:schemeClr val="bg1">
            <a:lumMod val="95000"/>
          </a:schemeClr>
        </a:solidFill>
        <a:ln/>
      </dgm:spPr>
      <dgm:t>
        <a:bodyPr/>
        <a:lstStyle/>
        <a:p>
          <a:endParaRPr lang="cs-CZ" sz="12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CCAF6-57D8-4000-ADCB-188B20E10C3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539120" y="2543953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Výplně </a:t>
          </a:r>
        </a:p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otvorů</a:t>
          </a:r>
        </a:p>
      </dgm:t>
    </dgm:pt>
    <dgm:pt modelId="{6E038497-F9F2-43D1-89B3-6F65F8E250AE}" type="parTrans" cxnId="{7D9BFD49-865C-476C-957C-668BE0A35E76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54A63-FE7F-48EC-A718-7F17A95D4045}" type="sibTrans" cxnId="{7D9BFD49-865C-476C-957C-668BE0A35E76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0CD7C-393D-4075-8FB5-862638CB144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028405" y="1841014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Průvzdušnost obálky</a:t>
          </a:r>
        </a:p>
      </dgm:t>
    </dgm:pt>
    <dgm:pt modelId="{F88D1BB3-D816-4E02-9160-5A103E516625}" type="parTrans" cxnId="{9EB6AC27-8F97-4BFF-9E2D-4C598B088489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32316-982B-4167-B7DC-C9FB321359DB}" type="sibTrans" cxnId="{9EB6AC27-8F97-4BFF-9E2D-4C598B088489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50CD8-6414-46DE-B9DA-FB115649A87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028405" y="972134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Řízené větrání s rekuperací tepla</a:t>
          </a:r>
        </a:p>
      </dgm:t>
    </dgm:pt>
    <dgm:pt modelId="{AC38BFED-9EAA-46C9-A328-F5152D7F9523}" type="parTrans" cxnId="{A023BD7B-CFAD-4AB1-A0BE-7FF9095F37F0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3E5AD-B264-4AE6-BFD8-1CD07FC1E444}" type="sibTrans" cxnId="{A023BD7B-CFAD-4AB1-A0BE-7FF9095F37F0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61771-4E9F-490F-AF75-5C1603CCA68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1539120" y="269195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Zdroj a distribuce tepla</a:t>
          </a:r>
        </a:p>
      </dgm:t>
    </dgm:pt>
    <dgm:pt modelId="{E5770F28-8F99-4D35-AACB-8CC559D44CE3}" type="parTrans" cxnId="{F85CF7F3-1EFB-44BB-A5C6-47E68D2148D5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4C6AE3-0608-4748-B30E-EB652837A4D4}" type="sibTrans" cxnId="{F85CF7F3-1EFB-44BB-A5C6-47E68D2148D5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AF884-9F47-473A-8318-8D5B30C83BB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191828" y="269195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Orientace ke světovým stranám</a:t>
          </a:r>
        </a:p>
      </dgm:t>
    </dgm:pt>
    <dgm:pt modelId="{9EAB0B20-85FC-448D-9E04-9EB56FAB4783}" type="parTrans" cxnId="{69152014-7EC0-45E3-9B66-0ABC9017FE3C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130F0-C973-4A4D-BD76-9774FFF5B32E}" type="sibTrans" cxnId="{69152014-7EC0-45E3-9B66-0ABC9017FE3C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96EF9-0978-4870-8D44-31D53455E8F8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702543" y="972134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Optimalizace tvaru, parametr A/V</a:t>
          </a:r>
        </a:p>
      </dgm:t>
    </dgm:pt>
    <dgm:pt modelId="{28DB62F3-FEFD-4943-AD20-3624CF332919}" type="parTrans" cxnId="{048FA3AD-6367-46CE-9751-FAB7983D4305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A809D-41E9-4050-ADDD-8A1E7C528FE1}" type="sibTrans" cxnId="{048FA3AD-6367-46CE-9751-FAB7983D4305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D62E8-1CDA-48B0-946D-D7F37F208CB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702543" y="1841014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Tepelné zónování dispozice</a:t>
          </a:r>
        </a:p>
      </dgm:t>
    </dgm:pt>
    <dgm:pt modelId="{7914F932-A844-4EF3-9D41-CBED18E18F8A}" type="parTrans" cxnId="{2D89FCD7-A777-4853-B5F7-71A4F42EB08C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AA1B9-4DE0-49FA-B881-89CC65849547}" type="sibTrans" cxnId="{2D89FCD7-A777-4853-B5F7-71A4F42EB08C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8A908-3331-4527-9725-4F5AD501F39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191828" y="2543953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Návrh obvodového pláště</a:t>
          </a:r>
        </a:p>
      </dgm:t>
    </dgm:pt>
    <dgm:pt modelId="{EADE7D54-000F-454F-A0F8-76B433F0051E}" type="parTrans" cxnId="{0B828780-8B4A-4400-AFFD-878C76204A08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69E7B-3FDF-4E81-92F6-5DF2E3FC1A8F}" type="sibTrans" cxnId="{0B828780-8B4A-4400-AFFD-878C76204A08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3F855-671E-4AEB-93E5-1C7C41B21AD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2365474" y="2812452"/>
          <a:ext cx="755451" cy="377725"/>
        </a:xfr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cs-CZ" sz="1200" b="0" i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Vyloučení tepelných mostů</a:t>
          </a:r>
        </a:p>
      </dgm:t>
    </dgm:pt>
    <dgm:pt modelId="{C508FF50-DF73-4AB3-A59A-44AAE334BF84}" type="parTrans" cxnId="{CCD547B7-9A3C-4941-9D26-E23908976587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8A651-745D-472D-B7A4-38C0C9C2F980}" type="sibTrans" cxnId="{CCD547B7-9A3C-4941-9D26-E23908976587}">
      <dgm:prSet/>
      <dgm:spPr/>
      <dgm:t>
        <a:bodyPr/>
        <a:lstStyle/>
        <a:p>
          <a:endParaRPr lang="cs-CZ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E9BC6-E594-4EFB-B573-E44E29E6F881}" type="pres">
      <dgm:prSet presAssocID="{E7936DD2-D856-48F0-8648-48A0C99E98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453F68F-CE44-4522-84C6-6F57EDBF274B}" type="pres">
      <dgm:prSet presAssocID="{E7936DD2-D856-48F0-8648-48A0C99E98FB}" presName="cycle" presStyleCnt="0"/>
      <dgm:spPr/>
      <dgm:t>
        <a:bodyPr/>
        <a:lstStyle/>
        <a:p>
          <a:endParaRPr lang="cs-CZ"/>
        </a:p>
      </dgm:t>
    </dgm:pt>
    <dgm:pt modelId="{6DAC1419-3C7B-467A-8DF3-016DF1EB8D44}" type="pres">
      <dgm:prSet presAssocID="{46FD40C8-DE99-46DE-9912-DFB91EAB3B5F}" presName="nodeFirstNode" presStyleLbl="node1" presStyleIdx="0" presStyleCnt="10" custScaleX="118870" custScaleY="175606" custRadScaleRad="106817" custRadScaleInc="24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9E631FD4-D11A-4209-A527-4D640FA3E016}" type="pres">
      <dgm:prSet presAssocID="{F8E9E321-8EAF-4474-BF81-62D33E747B61}" presName="sibTransFirstNode" presStyleLbl="bgShp" presStyleIdx="0" presStyleCnt="1" custScaleX="117492" custLinFactNeighborX="-2580" custLinFactNeighborY="2483"/>
      <dgm:spPr>
        <a:prstGeom prst="circularArrow">
          <a:avLst>
            <a:gd name="adj1" fmla="val 5544"/>
            <a:gd name="adj2" fmla="val 330680"/>
            <a:gd name="adj3" fmla="val 14882204"/>
            <a:gd name="adj4" fmla="val 16743058"/>
            <a:gd name="adj5" fmla="val 5757"/>
          </a:avLst>
        </a:prstGeom>
      </dgm:spPr>
      <dgm:t>
        <a:bodyPr/>
        <a:lstStyle/>
        <a:p>
          <a:endParaRPr lang="cs-CZ"/>
        </a:p>
      </dgm:t>
    </dgm:pt>
    <dgm:pt modelId="{76051D43-6746-4651-9B9D-04DBF66A5E5B}" type="pres">
      <dgm:prSet presAssocID="{6E8AF884-9F47-473A-8318-8D5B30C83BB1}" presName="nodeFollowingNodes" presStyleLbl="node1" presStyleIdx="1" presStyleCnt="10" custScaleX="118870" custScaleY="175606" custRadScaleRad="119697" custRadScaleInc="335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D31F7E41-9534-48B5-B4DD-0BBBC15FCA63}" type="pres">
      <dgm:prSet presAssocID="{70096EF9-0978-4870-8D44-31D53455E8F8}" presName="nodeFollowingNodes" presStyleLbl="node1" presStyleIdx="2" presStyleCnt="10" custScaleX="125015" custScaleY="175606" custRadScaleRad="134333" custRadScaleInc="18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57A3A3EA-666F-4ABB-A9C3-A53399B4DEA2}" type="pres">
      <dgm:prSet presAssocID="{A06D62E8-1CDA-48B0-946D-D7F37F208CBE}" presName="nodeFollowingNodes" presStyleLbl="node1" presStyleIdx="3" presStyleCnt="10" custScaleX="118870" custScaleY="175606" custRadScaleRad="133285" custRadScaleInc="-2014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9DCD2986-1019-477B-B01E-B85C188BC151}" type="pres">
      <dgm:prSet presAssocID="{3D18A908-3331-4527-9725-4F5AD501F39F}" presName="nodeFollowingNodes" presStyleLbl="node1" presStyleIdx="4" presStyleCnt="10" custScaleX="118870" custScaleY="175606" custRadScaleRad="126111" custRadScaleInc="-332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ECF9B302-A68A-4727-B69B-EF68E9F5569E}" type="pres">
      <dgm:prSet presAssocID="{64A3F855-671E-4AEB-93E5-1C7C41B21AD2}" presName="nodeFollowingNodes" presStyleLbl="node1" presStyleIdx="5" presStyleCnt="10" custScaleX="118870" custScaleY="175606" custRadScaleRad="104538" custRadScaleInc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72142DF0-1521-470E-AEF8-4F7E655DB562}" type="pres">
      <dgm:prSet presAssocID="{402CCAF6-57D8-4000-ADCB-188B20E10C38}" presName="nodeFollowingNodes" presStyleLbl="node1" presStyleIdx="6" presStyleCnt="10" custScaleX="118870" custScaleY="175606" custRadScaleRad="125517" custRadScaleInc="295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DA726D6E-62A1-4FED-83ED-ABCF81F0B0F8}" type="pres">
      <dgm:prSet presAssocID="{8EC0CD7C-393D-4075-8FB5-862638CB1448}" presName="nodeFollowingNodes" presStyleLbl="node1" presStyleIdx="7" presStyleCnt="10" custScaleX="129183" custScaleY="175606" custRadScaleRad="127519" custRadScaleInc="174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A4115AF6-3BD1-4F7F-86F8-1AB8B2A3AB4A}" type="pres">
      <dgm:prSet presAssocID="{B8B50CD8-6414-46DE-B9DA-FB115649A87D}" presName="nodeFollowingNodes" presStyleLbl="node1" presStyleIdx="8" presStyleCnt="10" custScaleX="130829" custScaleY="175606" custRadScaleRad="126944" custRadScaleInc="-162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4892952A-CEA2-40B0-BF25-09F894C919C0}" type="pres">
      <dgm:prSet presAssocID="{4C661771-4E9F-490F-AF75-5C1603CCA684}" presName="nodeFollowingNodes" presStyleLbl="node1" presStyleIdx="9" presStyleCnt="10" custScaleX="118870" custScaleY="175606" custRadScaleRad="119697" custRadScaleInc="-3356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</dgm:ptLst>
  <dgm:cxnLst>
    <dgm:cxn modelId="{048FA3AD-6367-46CE-9751-FAB7983D4305}" srcId="{E7936DD2-D856-48F0-8648-48A0C99E98FB}" destId="{70096EF9-0978-4870-8D44-31D53455E8F8}" srcOrd="2" destOrd="0" parTransId="{28DB62F3-FEFD-4943-AD20-3624CF332919}" sibTransId="{B1FA809D-41E9-4050-ADDD-8A1E7C528FE1}"/>
    <dgm:cxn modelId="{EE3C20E0-BDE1-430F-AD1D-162C2AC6BEF9}" type="presOf" srcId="{3D18A908-3331-4527-9725-4F5AD501F39F}" destId="{9DCD2986-1019-477B-B01E-B85C188BC151}" srcOrd="0" destOrd="0" presId="urn:microsoft.com/office/officeart/2005/8/layout/cycle3"/>
    <dgm:cxn modelId="{9B941B90-D150-4A60-B717-B1B3DAC25A60}" type="presOf" srcId="{46FD40C8-DE99-46DE-9912-DFB91EAB3B5F}" destId="{6DAC1419-3C7B-467A-8DF3-016DF1EB8D44}" srcOrd="0" destOrd="0" presId="urn:microsoft.com/office/officeart/2005/8/layout/cycle3"/>
    <dgm:cxn modelId="{7D9BFD49-865C-476C-957C-668BE0A35E76}" srcId="{E7936DD2-D856-48F0-8648-48A0C99E98FB}" destId="{402CCAF6-57D8-4000-ADCB-188B20E10C38}" srcOrd="6" destOrd="0" parTransId="{6E038497-F9F2-43D1-89B3-6F65F8E250AE}" sibTransId="{8D754A63-FE7F-48EC-A718-7F17A95D4045}"/>
    <dgm:cxn modelId="{2F5ECE22-2C40-4207-BA51-FA9FA5BF7E17}" srcId="{E7936DD2-D856-48F0-8648-48A0C99E98FB}" destId="{46FD40C8-DE99-46DE-9912-DFB91EAB3B5F}" srcOrd="0" destOrd="0" parTransId="{93E31E4D-C512-47F6-98B3-CAF07AC96297}" sibTransId="{F8E9E321-8EAF-4474-BF81-62D33E747B61}"/>
    <dgm:cxn modelId="{E4ECAB20-A4D0-4124-9AAC-966602E6F182}" type="presOf" srcId="{70096EF9-0978-4870-8D44-31D53455E8F8}" destId="{D31F7E41-9534-48B5-B4DD-0BBBC15FCA63}" srcOrd="0" destOrd="0" presId="urn:microsoft.com/office/officeart/2005/8/layout/cycle3"/>
    <dgm:cxn modelId="{89489402-888D-4C52-AB98-1ACA68FA657C}" type="presOf" srcId="{B8B50CD8-6414-46DE-B9DA-FB115649A87D}" destId="{A4115AF6-3BD1-4F7F-86F8-1AB8B2A3AB4A}" srcOrd="0" destOrd="0" presId="urn:microsoft.com/office/officeart/2005/8/layout/cycle3"/>
    <dgm:cxn modelId="{69152014-7EC0-45E3-9B66-0ABC9017FE3C}" srcId="{E7936DD2-D856-48F0-8648-48A0C99E98FB}" destId="{6E8AF884-9F47-473A-8318-8D5B30C83BB1}" srcOrd="1" destOrd="0" parTransId="{9EAB0B20-85FC-448D-9E04-9EB56FAB4783}" sibTransId="{093130F0-C973-4A4D-BD76-9774FFF5B32E}"/>
    <dgm:cxn modelId="{9EB6AC27-8F97-4BFF-9E2D-4C598B088489}" srcId="{E7936DD2-D856-48F0-8648-48A0C99E98FB}" destId="{8EC0CD7C-393D-4075-8FB5-862638CB1448}" srcOrd="7" destOrd="0" parTransId="{F88D1BB3-D816-4E02-9160-5A103E516625}" sibTransId="{5D132316-982B-4167-B7DC-C9FB321359DB}"/>
    <dgm:cxn modelId="{FB5CB809-8A5D-499B-8150-EE31CE53E006}" type="presOf" srcId="{F8E9E321-8EAF-4474-BF81-62D33E747B61}" destId="{9E631FD4-D11A-4209-A527-4D640FA3E016}" srcOrd="0" destOrd="0" presId="urn:microsoft.com/office/officeart/2005/8/layout/cycle3"/>
    <dgm:cxn modelId="{26A92CFF-B547-49AB-BAE6-6100D1E7B986}" type="presOf" srcId="{E7936DD2-D856-48F0-8648-48A0C99E98FB}" destId="{D67E9BC6-E594-4EFB-B573-E44E29E6F881}" srcOrd="0" destOrd="0" presId="urn:microsoft.com/office/officeart/2005/8/layout/cycle3"/>
    <dgm:cxn modelId="{68BD7C59-4838-44B9-899F-6006FF7D7F47}" type="presOf" srcId="{8EC0CD7C-393D-4075-8FB5-862638CB1448}" destId="{DA726D6E-62A1-4FED-83ED-ABCF81F0B0F8}" srcOrd="0" destOrd="0" presId="urn:microsoft.com/office/officeart/2005/8/layout/cycle3"/>
    <dgm:cxn modelId="{A023BD7B-CFAD-4AB1-A0BE-7FF9095F37F0}" srcId="{E7936DD2-D856-48F0-8648-48A0C99E98FB}" destId="{B8B50CD8-6414-46DE-B9DA-FB115649A87D}" srcOrd="8" destOrd="0" parTransId="{AC38BFED-9EAA-46C9-A328-F5152D7F9523}" sibTransId="{0583E5AD-B264-4AE6-BFD8-1CD07FC1E444}"/>
    <dgm:cxn modelId="{F85CF7F3-1EFB-44BB-A5C6-47E68D2148D5}" srcId="{E7936DD2-D856-48F0-8648-48A0C99E98FB}" destId="{4C661771-4E9F-490F-AF75-5C1603CCA684}" srcOrd="9" destOrd="0" parTransId="{E5770F28-8F99-4D35-AACB-8CC559D44CE3}" sibTransId="{FE4C6AE3-0608-4748-B30E-EB652837A4D4}"/>
    <dgm:cxn modelId="{2D89FCD7-A777-4853-B5F7-71A4F42EB08C}" srcId="{E7936DD2-D856-48F0-8648-48A0C99E98FB}" destId="{A06D62E8-1CDA-48B0-946D-D7F37F208CBE}" srcOrd="3" destOrd="0" parTransId="{7914F932-A844-4EF3-9D41-CBED18E18F8A}" sibTransId="{E12AA1B9-4DE0-49FA-B881-89CC65849547}"/>
    <dgm:cxn modelId="{0B828780-8B4A-4400-AFFD-878C76204A08}" srcId="{E7936DD2-D856-48F0-8648-48A0C99E98FB}" destId="{3D18A908-3331-4527-9725-4F5AD501F39F}" srcOrd="4" destOrd="0" parTransId="{EADE7D54-000F-454F-A0F8-76B433F0051E}" sibTransId="{E3269E7B-3FDF-4E81-92F6-5DF2E3FC1A8F}"/>
    <dgm:cxn modelId="{CCD547B7-9A3C-4941-9D26-E23908976587}" srcId="{E7936DD2-D856-48F0-8648-48A0C99E98FB}" destId="{64A3F855-671E-4AEB-93E5-1C7C41B21AD2}" srcOrd="5" destOrd="0" parTransId="{C508FF50-DF73-4AB3-A59A-44AAE334BF84}" sibTransId="{9CB8A651-745D-472D-B7A4-38C0C9C2F980}"/>
    <dgm:cxn modelId="{3C98F50A-7078-4612-AF36-F2FF17F4DBDD}" type="presOf" srcId="{A06D62E8-1CDA-48B0-946D-D7F37F208CBE}" destId="{57A3A3EA-666F-4ABB-A9C3-A53399B4DEA2}" srcOrd="0" destOrd="0" presId="urn:microsoft.com/office/officeart/2005/8/layout/cycle3"/>
    <dgm:cxn modelId="{EDD5D684-DDE0-42CA-ADB3-2455D0B58995}" type="presOf" srcId="{64A3F855-671E-4AEB-93E5-1C7C41B21AD2}" destId="{ECF9B302-A68A-4727-B69B-EF68E9F5569E}" srcOrd="0" destOrd="0" presId="urn:microsoft.com/office/officeart/2005/8/layout/cycle3"/>
    <dgm:cxn modelId="{8DB33BB3-A14D-41B7-BD78-C1EE1CC594A3}" type="presOf" srcId="{402CCAF6-57D8-4000-ADCB-188B20E10C38}" destId="{72142DF0-1521-470E-AEF8-4F7E655DB562}" srcOrd="0" destOrd="0" presId="urn:microsoft.com/office/officeart/2005/8/layout/cycle3"/>
    <dgm:cxn modelId="{F64F75CC-2994-431B-BCCB-DA8E425FDE52}" type="presOf" srcId="{4C661771-4E9F-490F-AF75-5C1603CCA684}" destId="{4892952A-CEA2-40B0-BF25-09F894C919C0}" srcOrd="0" destOrd="0" presId="urn:microsoft.com/office/officeart/2005/8/layout/cycle3"/>
    <dgm:cxn modelId="{EDBE140D-0958-4D5D-938D-1CE1249E0B9A}" type="presOf" srcId="{6E8AF884-9F47-473A-8318-8D5B30C83BB1}" destId="{76051D43-6746-4651-9B9D-04DBF66A5E5B}" srcOrd="0" destOrd="0" presId="urn:microsoft.com/office/officeart/2005/8/layout/cycle3"/>
    <dgm:cxn modelId="{6F2E52F2-1197-4AAC-B0E4-11DE44E9A24C}" type="presParOf" srcId="{D67E9BC6-E594-4EFB-B573-E44E29E6F881}" destId="{4453F68F-CE44-4522-84C6-6F57EDBF274B}" srcOrd="0" destOrd="0" presId="urn:microsoft.com/office/officeart/2005/8/layout/cycle3"/>
    <dgm:cxn modelId="{C9BFC360-FB95-436F-939F-5051FB14B063}" type="presParOf" srcId="{4453F68F-CE44-4522-84C6-6F57EDBF274B}" destId="{6DAC1419-3C7B-467A-8DF3-016DF1EB8D44}" srcOrd="0" destOrd="0" presId="urn:microsoft.com/office/officeart/2005/8/layout/cycle3"/>
    <dgm:cxn modelId="{4BB109F8-ED38-4A09-8C28-E67AE7255123}" type="presParOf" srcId="{4453F68F-CE44-4522-84C6-6F57EDBF274B}" destId="{9E631FD4-D11A-4209-A527-4D640FA3E016}" srcOrd="1" destOrd="0" presId="urn:microsoft.com/office/officeart/2005/8/layout/cycle3"/>
    <dgm:cxn modelId="{2C8B6DD1-DD58-489E-89AA-8FD7F1BEFEF4}" type="presParOf" srcId="{4453F68F-CE44-4522-84C6-6F57EDBF274B}" destId="{76051D43-6746-4651-9B9D-04DBF66A5E5B}" srcOrd="2" destOrd="0" presId="urn:microsoft.com/office/officeart/2005/8/layout/cycle3"/>
    <dgm:cxn modelId="{5FAE9AEE-04D7-4C63-ADBA-5D87BB3C214E}" type="presParOf" srcId="{4453F68F-CE44-4522-84C6-6F57EDBF274B}" destId="{D31F7E41-9534-48B5-B4DD-0BBBC15FCA63}" srcOrd="3" destOrd="0" presId="urn:microsoft.com/office/officeart/2005/8/layout/cycle3"/>
    <dgm:cxn modelId="{43B4CB13-BA55-49EF-B5F6-49E1555E5291}" type="presParOf" srcId="{4453F68F-CE44-4522-84C6-6F57EDBF274B}" destId="{57A3A3EA-666F-4ABB-A9C3-A53399B4DEA2}" srcOrd="4" destOrd="0" presId="urn:microsoft.com/office/officeart/2005/8/layout/cycle3"/>
    <dgm:cxn modelId="{3696F63C-C2A4-4013-B28D-B9C9BE6691F2}" type="presParOf" srcId="{4453F68F-CE44-4522-84C6-6F57EDBF274B}" destId="{9DCD2986-1019-477B-B01E-B85C188BC151}" srcOrd="5" destOrd="0" presId="urn:microsoft.com/office/officeart/2005/8/layout/cycle3"/>
    <dgm:cxn modelId="{0AD4C8A5-CE94-4D92-AA69-D3996C065F63}" type="presParOf" srcId="{4453F68F-CE44-4522-84C6-6F57EDBF274B}" destId="{ECF9B302-A68A-4727-B69B-EF68E9F5569E}" srcOrd="6" destOrd="0" presId="urn:microsoft.com/office/officeart/2005/8/layout/cycle3"/>
    <dgm:cxn modelId="{09BF598C-7407-4E3D-838F-97124D80CF6A}" type="presParOf" srcId="{4453F68F-CE44-4522-84C6-6F57EDBF274B}" destId="{72142DF0-1521-470E-AEF8-4F7E655DB562}" srcOrd="7" destOrd="0" presId="urn:microsoft.com/office/officeart/2005/8/layout/cycle3"/>
    <dgm:cxn modelId="{BE9F413B-9D7E-4E2E-AE7A-FDDFE0B882D1}" type="presParOf" srcId="{4453F68F-CE44-4522-84C6-6F57EDBF274B}" destId="{DA726D6E-62A1-4FED-83ED-ABCF81F0B0F8}" srcOrd="8" destOrd="0" presId="urn:microsoft.com/office/officeart/2005/8/layout/cycle3"/>
    <dgm:cxn modelId="{9F75B3C9-2326-4D69-87EE-D7247E5056C2}" type="presParOf" srcId="{4453F68F-CE44-4522-84C6-6F57EDBF274B}" destId="{A4115AF6-3BD1-4F7F-86F8-1AB8B2A3AB4A}" srcOrd="9" destOrd="0" presId="urn:microsoft.com/office/officeart/2005/8/layout/cycle3"/>
    <dgm:cxn modelId="{9D5DDDEC-A2DD-4EEF-9E22-8E40247872AB}" type="presParOf" srcId="{4453F68F-CE44-4522-84C6-6F57EDBF274B}" destId="{4892952A-CEA2-40B0-BF25-09F894C919C0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31FD4-D11A-4209-A527-4D640FA3E016}">
      <dsp:nvSpPr>
        <dsp:cNvPr id="0" name=""/>
        <dsp:cNvSpPr/>
      </dsp:nvSpPr>
      <dsp:spPr>
        <a:xfrm>
          <a:off x="699568" y="16054"/>
          <a:ext cx="4105574" cy="3494343"/>
        </a:xfrm>
        <a:prstGeom prst="circularArrow">
          <a:avLst>
            <a:gd name="adj1" fmla="val 5544"/>
            <a:gd name="adj2" fmla="val 330680"/>
            <a:gd name="adj3" fmla="val 14882204"/>
            <a:gd name="adj4" fmla="val 16743058"/>
            <a:gd name="adj5" fmla="val 5757"/>
          </a:avLst>
        </a:prstGeom>
        <a:solidFill>
          <a:schemeClr val="bg1">
            <a:lumMod val="95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6DAC1419-3C7B-467A-8DF3-016DF1EB8D44}">
      <dsp:nvSpPr>
        <dsp:cNvPr id="0" name=""/>
        <dsp:cNvSpPr/>
      </dsp:nvSpPr>
      <dsp:spPr>
        <a:xfrm>
          <a:off x="2365734" y="-150274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Situování na pozemku</a:t>
          </a:r>
        </a:p>
      </dsp:txBody>
      <dsp:txXfrm>
        <a:off x="2365734" y="-150274"/>
        <a:ext cx="953550" cy="704337"/>
      </dsp:txXfrm>
    </dsp:sp>
    <dsp:sp modelId="{76051D43-6746-4651-9B9D-04DBF66A5E5B}">
      <dsp:nvSpPr>
        <dsp:cNvPr id="0" name=""/>
        <dsp:cNvSpPr/>
      </dsp:nvSpPr>
      <dsp:spPr>
        <a:xfrm>
          <a:off x="3647317" y="123041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Orientace ke světovým stranám</a:t>
          </a:r>
        </a:p>
      </dsp:txBody>
      <dsp:txXfrm>
        <a:off x="3647317" y="123041"/>
        <a:ext cx="953550" cy="704337"/>
      </dsp:txXfrm>
    </dsp:sp>
    <dsp:sp modelId="{D31F7E41-9534-48B5-B4DD-0BBBC15FCA63}">
      <dsp:nvSpPr>
        <dsp:cNvPr id="0" name=""/>
        <dsp:cNvSpPr/>
      </dsp:nvSpPr>
      <dsp:spPr>
        <a:xfrm>
          <a:off x="4276702" y="924446"/>
          <a:ext cx="1002844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Optimalizace tvaru, parametr A/V</a:t>
          </a:r>
        </a:p>
      </dsp:txBody>
      <dsp:txXfrm>
        <a:off x="4276702" y="924446"/>
        <a:ext cx="1002844" cy="704337"/>
      </dsp:txXfrm>
    </dsp:sp>
    <dsp:sp modelId="{57A3A3EA-666F-4ABB-A9C3-A53399B4DEA2}">
      <dsp:nvSpPr>
        <dsp:cNvPr id="0" name=""/>
        <dsp:cNvSpPr/>
      </dsp:nvSpPr>
      <dsp:spPr>
        <a:xfrm>
          <a:off x="4290069" y="1732706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Tepelné zónování dispozice</a:t>
          </a:r>
        </a:p>
      </dsp:txBody>
      <dsp:txXfrm>
        <a:off x="4290069" y="1732706"/>
        <a:ext cx="953550" cy="704337"/>
      </dsp:txXfrm>
    </dsp:sp>
    <dsp:sp modelId="{9DCD2986-1019-477B-B01E-B85C188BC151}">
      <dsp:nvSpPr>
        <dsp:cNvPr id="0" name=""/>
        <dsp:cNvSpPr/>
      </dsp:nvSpPr>
      <dsp:spPr>
        <a:xfrm>
          <a:off x="3714941" y="2624278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Návrh obvodového pláště</a:t>
          </a:r>
        </a:p>
      </dsp:txBody>
      <dsp:txXfrm>
        <a:off x="3714941" y="2624278"/>
        <a:ext cx="953550" cy="704337"/>
      </dsp:txXfrm>
    </dsp:sp>
    <dsp:sp modelId="{ECF9B302-A68A-4727-B69B-EF68E9F5569E}">
      <dsp:nvSpPr>
        <dsp:cNvPr id="0" name=""/>
        <dsp:cNvSpPr/>
      </dsp:nvSpPr>
      <dsp:spPr>
        <a:xfrm>
          <a:off x="2343188" y="2829976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Vyloučení tepelných mostů</a:t>
          </a:r>
        </a:p>
      </dsp:txBody>
      <dsp:txXfrm>
        <a:off x="2343188" y="2829976"/>
        <a:ext cx="953550" cy="704337"/>
      </dsp:txXfrm>
    </dsp:sp>
    <dsp:sp modelId="{72142DF0-1521-470E-AEF8-4F7E655DB562}">
      <dsp:nvSpPr>
        <dsp:cNvPr id="0" name=""/>
        <dsp:cNvSpPr/>
      </dsp:nvSpPr>
      <dsp:spPr>
        <a:xfrm>
          <a:off x="1005264" y="2646826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Výplně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otvorů</a:t>
          </a:r>
        </a:p>
      </dsp:txBody>
      <dsp:txXfrm>
        <a:off x="1005264" y="2646826"/>
        <a:ext cx="953550" cy="704337"/>
      </dsp:txXfrm>
    </dsp:sp>
    <dsp:sp modelId="{DA726D6E-62A1-4FED-83ED-ABCF81F0B0F8}">
      <dsp:nvSpPr>
        <dsp:cNvPr id="0" name=""/>
        <dsp:cNvSpPr/>
      </dsp:nvSpPr>
      <dsp:spPr>
        <a:xfrm>
          <a:off x="445111" y="1743977"/>
          <a:ext cx="1036279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Průvzdušnost obálky</a:t>
          </a:r>
        </a:p>
      </dsp:txBody>
      <dsp:txXfrm>
        <a:off x="445111" y="1743977"/>
        <a:ext cx="1036279" cy="704337"/>
      </dsp:txXfrm>
    </dsp:sp>
    <dsp:sp modelId="{A4115AF6-3BD1-4F7F-86F8-1AB8B2A3AB4A}">
      <dsp:nvSpPr>
        <dsp:cNvPr id="0" name=""/>
        <dsp:cNvSpPr/>
      </dsp:nvSpPr>
      <dsp:spPr>
        <a:xfrm>
          <a:off x="449779" y="924454"/>
          <a:ext cx="1049482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Řízené větrání s rekuperací tepla</a:t>
          </a:r>
        </a:p>
      </dsp:txBody>
      <dsp:txXfrm>
        <a:off x="449779" y="924454"/>
        <a:ext cx="1049482" cy="704337"/>
      </dsp:txXfrm>
    </dsp:sp>
    <dsp:sp modelId="{4892952A-CEA2-40B0-BF25-09F894C919C0}">
      <dsp:nvSpPr>
        <dsp:cNvPr id="0" name=""/>
        <dsp:cNvSpPr/>
      </dsp:nvSpPr>
      <dsp:spPr>
        <a:xfrm>
          <a:off x="1039070" y="123048"/>
          <a:ext cx="953550" cy="70433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22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i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Zdroj a distribuce tepla</a:t>
          </a:r>
        </a:p>
      </dsp:txBody>
      <dsp:txXfrm>
        <a:off x="1039070" y="123048"/>
        <a:ext cx="953550" cy="704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4318A8-40F3-4EFB-AA7B-AFFF34248DE4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57F6CF7-96B5-40B4-A734-5A9E0E54F0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195736" y="934997"/>
            <a:ext cx="6696075" cy="692150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>
                <a:solidFill>
                  <a:srgbClr val="8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v Českých Budějovicích</a:t>
            </a:r>
            <a:endParaRPr lang="cs-CZ" sz="2400" dirty="0">
              <a:solidFill>
                <a:srgbClr val="8E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04640" y="4941168"/>
            <a:ext cx="7777163" cy="1368153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práce:	Martin Klecan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	Ing. Michal Kraus, Ph.D.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Oponenti práce:	</a:t>
            </a:r>
            <a:r>
              <a:rPr lang="sv-SE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Martin Mach, Ing. Petr Blažek</a:t>
            </a: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0" y="548680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75656" y="2996952"/>
            <a:ext cx="6400800" cy="1126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Novostavba objektu s nízkou spotřebou energie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2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112" y="332142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Architektonické řešení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16824" cy="472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14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13" y="413444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Architektonické řešení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8" y="1556792"/>
            <a:ext cx="7436628" cy="4464496"/>
          </a:xfrm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51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13" y="413444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Architektonické řešení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5002"/>
            <a:ext cx="7492926" cy="4498294"/>
          </a:xfr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895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13" y="413444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Architektonické řešení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9" y="1628800"/>
            <a:ext cx="7515835" cy="4512047"/>
          </a:xfrm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884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13" y="413444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17799" cy="46782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5501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112" y="692696"/>
            <a:ext cx="6788224" cy="870992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výsledky: </a:t>
            </a:r>
            <a:b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Teplo 2017</a:t>
            </a:r>
            <a:endParaRPr lang="cs-CZ" sz="40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495462"/>
              </p:ext>
            </p:extLst>
          </p:nvPr>
        </p:nvGraphicFramePr>
        <p:xfrm>
          <a:off x="780033" y="1844824"/>
          <a:ext cx="7560840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46635"/>
                <a:gridCol w="1973188"/>
                <a:gridCol w="1732705"/>
              </a:tblGrid>
              <a:tr h="327953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Součinitel prostupu tepla obvodové stěny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9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normový součinitel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&lt;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 &lt; 0,30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242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doporučený součinitel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&lt;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0,118 &lt; 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47246"/>
              </p:ext>
            </p:extLst>
          </p:nvPr>
        </p:nvGraphicFramePr>
        <p:xfrm>
          <a:off x="780033" y="3284984"/>
          <a:ext cx="7560840" cy="1152129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34549"/>
                <a:gridCol w="1967001"/>
                <a:gridCol w="1750978"/>
              </a:tblGrid>
              <a:tr h="384043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Součinitel prostupu tepla podlahy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normový součinitel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&lt; 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0,112 &lt; 0,45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doporučený součinitel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&lt; 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0,112 &lt; 0,30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93685"/>
              </p:ext>
            </p:extLst>
          </p:nvPr>
        </p:nvGraphicFramePr>
        <p:xfrm>
          <a:off x="780033" y="4797152"/>
          <a:ext cx="7560840" cy="1152129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034549"/>
                <a:gridCol w="1967001"/>
                <a:gridCol w="1750978"/>
              </a:tblGrid>
              <a:tr h="384043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Součinitel prostupu tepla střechy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normový součinitel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&lt; 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0,123 &lt; 0,24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</a:t>
                      </a: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doporučený součinitel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&lt;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400" baseline="-25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0,123 &lt; 0,16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811614" y="621276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 dle Tywoniak (2008) a ČSN 730540-2 (2011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47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721" y="692696"/>
            <a:ext cx="7160492" cy="870992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výsledky: </a:t>
            </a:r>
            <a:b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2016</a:t>
            </a:r>
            <a:endParaRPr lang="cs-CZ" sz="3600" b="1" dirty="0">
              <a:solidFill>
                <a:schemeClr val="tx2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830542" y="622087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 dle TNI 730329 (2010)</a:t>
            </a:r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368335"/>
              </p:ext>
            </p:extLst>
          </p:nvPr>
        </p:nvGraphicFramePr>
        <p:xfrm>
          <a:off x="830542" y="1844824"/>
          <a:ext cx="7510331" cy="4160520"/>
        </p:xfrm>
        <a:graphic>
          <a:graphicData uri="http://schemas.openxmlformats.org/drawingml/2006/table">
            <a:tbl>
              <a:tblPr firstRow="1" firstCol="1" bandRow="1"/>
              <a:tblGrid>
                <a:gridCol w="3403094"/>
                <a:gridCol w="1587523"/>
                <a:gridCol w="1248255"/>
                <a:gridCol w="1271459"/>
              </a:tblGrid>
              <a:tr h="28780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Průměrný součinitel prostupu tepla budovy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8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… pro nízkoenergetické RD –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U,em,max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U,em &lt; U,em,max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0,16 &lt; 0,35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08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… pro energeticky pasivní RD – U,em,max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U,em &lt; U,em,max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0,16 &lt; 0,22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780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Měrná potřeba tepla na vytápění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8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… pro nízkoenergetické RD – E,A,max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U,A &lt; E,A,max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0,19 &lt; 0,50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608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… pro energeticky pasivní RD – E,A,max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U,A &lt; E,A,max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0,19 &lt; 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780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Měrná neobnovitelná primární energie</a:t>
                      </a:r>
                      <a:endParaRPr lang="cs-CZ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8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… pro energeticky pasivní RD – </a:t>
                      </a:r>
                      <a:r>
                        <a:rPr lang="cs-CZ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PE,A,max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PE,A &lt; PE,A,max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0,54 &lt; 0,60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SPLNĚNO </a:t>
                      </a:r>
                      <a:r>
                        <a:rPr lang="en-US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✓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1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8224" cy="9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Závěrečné shrnutí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BA3A2008-002E-41FA-95DB-CB70C9B6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388620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Splněny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cíle práce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navržen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 s nízkou spotřebou energií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vypracována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architektonická a stavebně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konstrukční studie,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vypracována výkresová dokumentace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stupni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„Projekt </a:t>
            </a:r>
          </a:p>
          <a:p>
            <a:pPr marL="320040" lvl="1" indent="0">
              <a:buNone/>
              <a:defRPr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pro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stavební povolení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“,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objekt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splnil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požadavky pro energeticky pasivní RD</a:t>
            </a:r>
          </a:p>
          <a:p>
            <a:pPr marL="320040" lvl="1" indent="0">
              <a:buNone/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Teplo 2014, Energie 2016).</a:t>
            </a:r>
            <a:endParaRPr lang="pl-P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80120" y="3068960"/>
            <a:ext cx="6716216" cy="870992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návrhu vsakovacích zařízení je nutné prověřit a dodržet:</a:t>
            </a:r>
            <a:endParaRPr lang="cs-CZ" sz="20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115616" y="4005064"/>
            <a:ext cx="7488832" cy="2158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vzdálenost od budov a hranic pozemků;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vzdálenost od studní;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vzdálenost dna vsakovacího zařízení od hladiny podzemní vody (min. 1 m);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bezpečnost podzemních objektů proti vyplavení vztlakem.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Nadpis 7"/>
          <p:cNvSpPr txBox="1">
            <a:spLocks/>
          </p:cNvSpPr>
          <p:nvPr/>
        </p:nvSpPr>
        <p:spPr>
          <a:xfrm>
            <a:off x="539552" y="2132856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 Jaké jsou základní požadavky na návrh a umístění vsakovacího zařízení vzhledem ke vzdálenosti od budov, hranic pozemků, apod.?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Nadpis 7"/>
          <p:cNvSpPr txBox="1">
            <a:spLocks/>
          </p:cNvSpPr>
          <p:nvPr/>
        </p:nvSpPr>
        <p:spPr>
          <a:xfrm>
            <a:off x="539552" y="213097"/>
            <a:ext cx="7585297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Co znamenají dosažitelné hodnoty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součinitele prostupu tepla v tabulce 3 (str. 22)?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Nadpis 7"/>
          <p:cNvSpPr txBox="1">
            <a:spLocks/>
          </p:cNvSpPr>
          <p:nvPr/>
        </p:nvSpPr>
        <p:spPr>
          <a:xfrm>
            <a:off x="707343" y="1052736"/>
            <a:ext cx="7585297" cy="9116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Dosažitelná hodnota: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Prakticky dosažitelná hodnota za obvyklých podmínek, bez extrémně zvýšených nákladů.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6781800" cy="870992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Odstupová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vzdálenost </a:t>
            </a:r>
            <a:r>
              <a:rPr lang="cs-CZ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vsakovacího zařízení od budovy [m] se stanoví podle vztahu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(dle ČSN [3])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75656" y="2996952"/>
            <a:ext cx="5303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= 1/</a:t>
            </a:r>
            <a:r>
              <a:rPr lang="pt-BR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. 21 213 . </a:t>
            </a:r>
            <a:r>
              <a:rPr lang="pt-BR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t-BR" sz="2000" b="1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. (</a:t>
            </a:r>
            <a:r>
              <a:rPr lang="pt-BR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+ 0,5) + 2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27584" y="3869145"/>
            <a:ext cx="77048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     	– </a:t>
            </a:r>
            <a:r>
              <a:rPr lang="cs-CZ" i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koeficient bezpečnosti (a = 0,9 ~ 1), (m . s–1)</a:t>
            </a:r>
          </a:p>
          <a:p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t-BR" sz="14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– </a:t>
            </a:r>
            <a:r>
              <a:rPr lang="cs-CZ" i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koeficient vsaku (m . s–1);</a:t>
            </a:r>
          </a:p>
          <a:p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h   	– </a:t>
            </a:r>
            <a:r>
              <a:rPr lang="cs-CZ" i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rozdíl výšek mezi maximální hladinou vody ve </a:t>
            </a:r>
            <a:r>
              <a:rPr lang="cs-CZ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	  	vsakovacím </a:t>
            </a:r>
            <a:r>
              <a:rPr lang="cs-CZ" i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zařízení a úrovní podzemního podlaží.</a:t>
            </a:r>
          </a:p>
        </p:txBody>
      </p:sp>
    </p:spTree>
    <p:extLst>
      <p:ext uri="{BB962C8B-B14F-4D97-AF65-F5344CB8AC3E}">
        <p14:creationId xmlns:p14="http://schemas.microsoft.com/office/powerpoint/2010/main" val="41313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3657600" cy="639762"/>
          </a:xfrm>
        </p:spPr>
        <p:txBody>
          <a:bodyPr/>
          <a:lstStyle/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Obsah práce: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755576" y="1484784"/>
            <a:ext cx="6840758" cy="304800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Použité metody a postupy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údaje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objektu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Architektonické  a dispoziční řešení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Dosažené výsledky 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Závěrečné shrnutí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Odpovědi na otázky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50004"/>
            <a:ext cx="3962085" cy="237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150"/>
            <a:ext cx="745307" cy="74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4"/>
          <p:cNvSpPr txBox="1">
            <a:spLocks/>
          </p:cNvSpPr>
          <p:nvPr/>
        </p:nvSpPr>
        <p:spPr>
          <a:xfrm>
            <a:off x="4427984" y="6155234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38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7"/>
          <p:cNvSpPr txBox="1">
            <a:spLocks/>
          </p:cNvSpPr>
          <p:nvPr/>
        </p:nvSpPr>
        <p:spPr>
          <a:xfrm>
            <a:off x="755576" y="332656"/>
            <a:ext cx="6984776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 Jaká je současná situace v oblasti dotací či finančních příspěvků na výstavbu energeticky úsporných budov? Bylo by možné využít některou z forem dotací na navrhovaný objekt? </a:t>
            </a:r>
            <a:endParaRPr lang="cs-CZ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295128" y="1779575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Zahájení příjmu žádostí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22. října 2015</a:t>
            </a:r>
            <a:b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příjmu žádostí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prosince 2021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81324" y="2575620"/>
            <a:ext cx="75650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Podmínky oblasti podpory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Výstavba rodinných domů s velmi nízkou energetickou náročností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91170"/>
              </p:ext>
            </p:extLst>
          </p:nvPr>
        </p:nvGraphicFramePr>
        <p:xfrm>
          <a:off x="903808" y="3501008"/>
          <a:ext cx="7064796" cy="2407920"/>
        </p:xfrm>
        <a:graphic>
          <a:graphicData uri="http://schemas.openxmlformats.org/drawingml/2006/table">
            <a:tbl>
              <a:tblPr/>
              <a:tblGrid>
                <a:gridCol w="1943710"/>
                <a:gridCol w="3304352"/>
                <a:gridCol w="1816734"/>
              </a:tblGrid>
              <a:tr h="599652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Podoblast podpory</a:t>
                      </a:r>
                      <a:endParaRPr lang="cs-CZ" sz="1600" b="1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Popis</a:t>
                      </a:r>
                      <a:endParaRPr lang="cs-CZ" sz="1600" b="1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Výše podpory [Kč/dům]</a:t>
                      </a:r>
                      <a:endParaRPr lang="cs-CZ" sz="1600" b="1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52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Podoblast B.1</a:t>
                      </a:r>
                      <a:endParaRPr lang="cs-CZ" sz="1600" b="0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Dům s velmi nízkou energetickou náročností</a:t>
                      </a:r>
                      <a:endParaRPr lang="cs-CZ" sz="1600" b="0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300 000</a:t>
                      </a:r>
                      <a:endParaRPr lang="cs-CZ" sz="1600" b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29"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Podoblast B.2</a:t>
                      </a:r>
                      <a:endParaRPr lang="cs-CZ" sz="1600" b="0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Dům s velmi nízkou energetickou náročností s důrazem na použití obnovitelných zdrojů energie</a:t>
                      </a:r>
                      <a:endParaRPr lang="cs-CZ" sz="1600" b="0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450 000</a:t>
                      </a:r>
                      <a:endParaRPr lang="cs-CZ" sz="1600" b="0" dirty="0">
                        <a:solidFill>
                          <a:srgbClr val="575757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3E3E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8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0781"/>
              </p:ext>
            </p:extLst>
          </p:nvPr>
        </p:nvGraphicFramePr>
        <p:xfrm>
          <a:off x="899592" y="1412776"/>
          <a:ext cx="7560840" cy="4680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56467"/>
                <a:gridCol w="1321312"/>
                <a:gridCol w="1541530"/>
                <a:gridCol w="1541531"/>
              </a:tblGrid>
              <a:tr h="567711">
                <a:tc>
                  <a:txBody>
                    <a:bodyPr/>
                    <a:lstStyle/>
                    <a:p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Sledovaný parametr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Označení [Jednotky]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Podoblast podpory</a:t>
                      </a:r>
                    </a:p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B.1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Podoblast podpory</a:t>
                      </a:r>
                    </a:p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B.2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5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Měrná roční potřeba tepla na vytápění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cs-CZ" sz="1200" baseline="-25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</a:t>
                      </a:r>
                      <a:br>
                        <a:rPr lang="cs-CZ" sz="1200" baseline="-25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[kWh.m</a:t>
                      </a:r>
                      <a:r>
                        <a:rPr lang="cs-CZ" sz="1200" baseline="30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.rok</a:t>
                      </a:r>
                      <a:r>
                        <a:rPr lang="cs-CZ" sz="1200" baseline="30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20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15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99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Měrná neobnovitelná primární energie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</a:t>
                      </a:r>
                      <a:r>
                        <a:rPr lang="cs-CZ" sz="1200" baseline="-25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pN,A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[kWh.m</a:t>
                      </a:r>
                      <a:r>
                        <a:rPr lang="cs-CZ" sz="1200" baseline="30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.rok</a:t>
                      </a:r>
                      <a:r>
                        <a:rPr lang="cs-CZ" sz="1200" baseline="30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90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60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71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Součinitel prostupu tepla jednotlivých konstrukcí na systémové hranici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b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[W.m</a:t>
                      </a:r>
                      <a:r>
                        <a:rPr lang="cs-CZ" sz="1200" baseline="30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.K</a:t>
                      </a:r>
                      <a:r>
                        <a:rPr lang="cs-CZ" sz="1200" baseline="30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U</a:t>
                      </a:r>
                      <a:r>
                        <a:rPr lang="cs-CZ" sz="1200" baseline="-25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U</a:t>
                      </a:r>
                      <a:r>
                        <a:rPr lang="cs-CZ" sz="1200" baseline="-25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93">
                <a:tc>
                  <a:txBody>
                    <a:bodyPr/>
                    <a:lstStyle/>
                    <a:p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Průměrný součinitel prostupu tepla obálkou budovy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200" baseline="-250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</a:t>
                      </a:r>
                      <a:r>
                        <a:rPr lang="cs-CZ" sz="1200" baseline="-25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cs-CZ" sz="1200" baseline="-25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[W.m</a:t>
                      </a:r>
                      <a:r>
                        <a:rPr lang="cs-CZ" sz="1200" baseline="30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.K</a:t>
                      </a:r>
                      <a:r>
                        <a:rPr lang="cs-CZ" sz="1200" baseline="30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0,22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0,22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99">
                <a:tc>
                  <a:txBody>
                    <a:bodyPr/>
                    <a:lstStyle/>
                    <a:p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Průvzdušnost obálky budovy po dokončení stavby 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cs-CZ" sz="1200" baseline="-25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[1.h</a:t>
                      </a:r>
                      <a:r>
                        <a:rPr lang="cs-CZ" sz="1200" baseline="30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0,6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0,6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71">
                <a:tc>
                  <a:txBody>
                    <a:bodyPr/>
                    <a:lstStyle/>
                    <a:p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Nejvyšší denní teplota vzduchu v místnosti v letním období 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θ</a:t>
                      </a:r>
                      <a:r>
                        <a:rPr lang="cs-CZ" sz="1200" baseline="-250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ai,max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b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[°C]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θ</a:t>
                      </a:r>
                      <a:r>
                        <a:rPr lang="cs-CZ" sz="1200" baseline="-25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ai,max,N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 θ</a:t>
                      </a:r>
                      <a:r>
                        <a:rPr lang="cs-CZ" sz="1200" baseline="-250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ai,max,N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615">
                <a:tc>
                  <a:txBody>
                    <a:bodyPr/>
                    <a:lstStyle/>
                    <a:p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Povinná instalace systému nuceného větrání se zpětným získáváním tepla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[-]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Ano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Ano</a:t>
                      </a:r>
                    </a:p>
                  </a:txBody>
                  <a:tcPr marL="23243" marR="23243" marT="23243" marB="232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899592" y="692696"/>
            <a:ext cx="596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Podoblast B.1 a B.2 - požadované parametry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5093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28860"/>
            <a:ext cx="6840760" cy="124016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 Schématicky nakreslete vzduchotěsnou rovinu vašeho objektu (půdorys a řez) a vyznačte kritická místa.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3" y="1916832"/>
            <a:ext cx="7439635" cy="41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17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28860"/>
            <a:ext cx="6840760" cy="1240160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 Schématicky nakreslete vzduchotěsnou rovinu vašeho objektu (půdorys a řez) a vyznačte kritická místa.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36637" cy="453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 txBox="1">
            <a:spLocks/>
          </p:cNvSpPr>
          <p:nvPr/>
        </p:nvSpPr>
        <p:spPr>
          <a:xfrm>
            <a:off x="755576" y="6134933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9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573016"/>
            <a:ext cx="7056784" cy="2232248"/>
          </a:xfrm>
        </p:spPr>
        <p:txBody>
          <a:bodyPr>
            <a:noAutofit/>
          </a:bodyPr>
          <a:lstStyle/>
          <a:p>
            <a:r>
              <a:rPr lang="cs-CZ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VAŠI POZORNOST</a:t>
            </a:r>
            <a:endParaRPr lang="cs-CZ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5" y="961944"/>
            <a:ext cx="6696075" cy="692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 smtClean="0">
                <a:solidFill>
                  <a:srgbClr val="8E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v Českých Budějovicích</a:t>
            </a:r>
            <a:endParaRPr lang="cs-CZ" sz="2400" dirty="0">
              <a:solidFill>
                <a:srgbClr val="8E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0" y="548680"/>
            <a:ext cx="1247080" cy="124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5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566" y="3086853"/>
            <a:ext cx="3089920" cy="798984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5088" y="3501008"/>
            <a:ext cx="7848872" cy="309634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konkrétního architektonického a stavebně konstrukčního řešení objektu s nízkou spotřebou energie: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rchitektonická a stavebně konstrukční studie;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rojekt pro stavební povolení;</a:t>
            </a:r>
          </a:p>
          <a:p>
            <a:pPr lvl="2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osouzení tepelně-technických vlastností objektu.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691680" y="1733891"/>
            <a:ext cx="6535688" cy="15099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Aktuálnost tématu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Poptávka pracovního trhu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Vlastní zájem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03094" y="160712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8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6" y="1186022"/>
            <a:ext cx="7441281" cy="1872208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Metody sběru dat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Prostudovaní související literatury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Vypracování teoretické části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 Word 2010</a:t>
            </a:r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154068" cy="8556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Použité metody a postupy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13903433"/>
              </p:ext>
            </p:extLst>
          </p:nvPr>
        </p:nvGraphicFramePr>
        <p:xfrm>
          <a:off x="2843808" y="2564904"/>
          <a:ext cx="5616625" cy="3384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/>
          <p:cNvSpPr/>
          <p:nvPr/>
        </p:nvSpPr>
        <p:spPr>
          <a:xfrm>
            <a:off x="827584" y="5445224"/>
            <a:ext cx="2984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Zdroj: zpracováno autorem dle Růžička (2014)</a:t>
            </a:r>
          </a:p>
        </p:txBody>
      </p:sp>
    </p:spTree>
    <p:extLst>
      <p:ext uri="{BB962C8B-B14F-4D97-AF65-F5344CB8AC3E}">
        <p14:creationId xmlns:p14="http://schemas.microsoft.com/office/powerpoint/2010/main" val="39689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78067" y="1700808"/>
            <a:ext cx="7441281" cy="1872208"/>
          </a:xfrm>
        </p:spPr>
        <p:txBody>
          <a:bodyPr/>
          <a:lstStyle/>
          <a:p>
            <a:pPr marL="0" indent="0">
              <a:buNone/>
            </a:pPr>
            <a:r>
              <a:rPr lang="cs-CZ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Metody zpracování dat</a:t>
            </a:r>
          </a:p>
          <a:p>
            <a:pPr lvl="1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Vypracování výkresové dokumentace</a:t>
            </a:r>
          </a:p>
          <a:p>
            <a:pPr lvl="1"/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AutoCAD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2014</a:t>
            </a:r>
          </a:p>
          <a:p>
            <a:pPr lvl="1"/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SketchUP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2016,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Artlantis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2014</a:t>
            </a:r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3568" y="493966"/>
            <a:ext cx="7154068" cy="8556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Použité metody a postupy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899592" y="3501008"/>
            <a:ext cx="7441281" cy="2304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 Metody vyhodnocení dat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Posouzení navržených skladeb domu</a:t>
            </a:r>
          </a:p>
          <a:p>
            <a:pPr lvl="3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Teplo 2017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Posouzení celkové energetické náročnosti budovy</a:t>
            </a:r>
          </a:p>
          <a:p>
            <a:pPr lvl="3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2016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6" y="6021288"/>
            <a:ext cx="4464497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stavba.tzb-info.cz, 2017</a:t>
            </a:r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Použité metody a postupy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13" y="1052736"/>
            <a:ext cx="5544616" cy="475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9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6" y="6021288"/>
            <a:ext cx="4464497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stavba.tzb-info.cz,2017</a:t>
            </a:r>
            <a:endParaRPr lang="cs-CZ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54068" cy="855663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Použité metody a postupy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606579" cy="4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Identifikační údaje: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58692"/>
            <a:ext cx="4573372" cy="338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8"/>
          <p:cNvSpPr txBox="1">
            <a:spLocks/>
          </p:cNvSpPr>
          <p:nvPr/>
        </p:nvSpPr>
        <p:spPr>
          <a:xfrm>
            <a:off x="901928" y="848940"/>
            <a:ext cx="7488832" cy="21580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Umístění stavby: obec Novosedly, část obce Koclov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Katastrální území: Koclov [706892]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Parcelní číslo: 263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Výměra pozemku:7364 m²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8667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755576" y="6165304"/>
            <a:ext cx="4464497" cy="5040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zpracováno autorem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9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195" y="413444"/>
            <a:ext cx="6788224" cy="87099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objektu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7445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8"/>
          <p:cNvSpPr txBox="1">
            <a:spLocks/>
          </p:cNvSpPr>
          <p:nvPr/>
        </p:nvSpPr>
        <p:spPr>
          <a:xfrm>
            <a:off x="1115616" y="1556792"/>
            <a:ext cx="7488832" cy="34319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 podlaží:			1 NP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Zastavěná plocha RD:		256 m²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Obestavěný prostor RD:		986 m³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Užitná plocha RD:			150 m²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 funkčních jednotek:		1 jednotka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Dispoziční řešení:			4+1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 uživatelů:			4 osoby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Půdorysný tvar:			L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04" y="4725144"/>
            <a:ext cx="1036169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lastní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8E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697</TotalTime>
  <Words>882</Words>
  <Application>Microsoft Office PowerPoint</Application>
  <PresentationFormat>Předvádění na obrazovce (4:3)</PresentationFormat>
  <Paragraphs>216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NewsPrint</vt:lpstr>
      <vt:lpstr>Vysoká škola technická a ekonomická v Českých Budějovicích</vt:lpstr>
      <vt:lpstr>Prezentace aplikace PowerPoint</vt:lpstr>
      <vt:lpstr>Cíl práce</vt:lpstr>
      <vt:lpstr>Použité metody a postupy</vt:lpstr>
      <vt:lpstr>Použité metody a postupy</vt:lpstr>
      <vt:lpstr>Použité metody a postupy</vt:lpstr>
      <vt:lpstr>Použité metody a postupy</vt:lpstr>
      <vt:lpstr>Identifikační údaje:</vt:lpstr>
      <vt:lpstr>Informace o objektu</vt:lpstr>
      <vt:lpstr>Architektonické řešení</vt:lpstr>
      <vt:lpstr>Architektonické řešení</vt:lpstr>
      <vt:lpstr>Architektonické řešení</vt:lpstr>
      <vt:lpstr>Architektonické řešení</vt:lpstr>
      <vt:lpstr>Dispoziční řešení</vt:lpstr>
      <vt:lpstr>Dosažené výsledky:  Teplo 2017</vt:lpstr>
      <vt:lpstr>Dosažené výsledky:  Energie 2016</vt:lpstr>
      <vt:lpstr>Závěrečné shrnutí</vt:lpstr>
      <vt:lpstr>Při návrhu vsakovacích zařízení je nutné prověřit a dodržet:</vt:lpstr>
      <vt:lpstr>Odstupová vzdálenost X vsakovacího zařízení od budovy [m] se stanoví podle vztahu (dle ČSN [3]):</vt:lpstr>
      <vt:lpstr>Prezentace aplikace PowerPoint</vt:lpstr>
      <vt:lpstr>Prezentace aplikace PowerPoint</vt:lpstr>
      <vt:lpstr>4, Schématicky nakreslete vzduchotěsnou rovinu vašeho objektu (půdorys a řez) a vyznačte kritická místa.</vt:lpstr>
      <vt:lpstr>4, Schématicky nakreslete vzduchotěsnou rovinu vašeho objektu (půdorys a řez) a vyznačte kritická místa.</vt:lpstr>
      <vt:lpstr>DĚKUJI ZA VAŠI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Klejdis</dc:creator>
  <cp:lastModifiedBy>Klejdis</cp:lastModifiedBy>
  <cp:revision>50</cp:revision>
  <dcterms:created xsi:type="dcterms:W3CDTF">2018-01-20T15:30:07Z</dcterms:created>
  <dcterms:modified xsi:type="dcterms:W3CDTF">2018-01-22T20:30:56Z</dcterms:modified>
</cp:coreProperties>
</file>