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9" r:id="rId7"/>
    <p:sldId id="261" r:id="rId8"/>
    <p:sldId id="263" r:id="rId9"/>
    <p:sldId id="264" r:id="rId10"/>
    <p:sldId id="259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3662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F45CE-C706-44E4-A269-0D81B9640E67}" type="datetimeFigureOut">
              <a:rPr lang="cs-CZ" smtClean="0"/>
              <a:pPr/>
              <a:t>22.1.2018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C39E-2680-4892-B9CC-E2594AA8B83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F45CE-C706-44E4-A269-0D81B9640E67}" type="datetimeFigureOut">
              <a:rPr lang="cs-CZ" smtClean="0"/>
              <a:pPr/>
              <a:t>22.1.2018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C39E-2680-4892-B9CC-E2594AA8B83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F45CE-C706-44E4-A269-0D81B9640E67}" type="datetimeFigureOut">
              <a:rPr lang="cs-CZ" smtClean="0"/>
              <a:pPr/>
              <a:t>22.1.2018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C39E-2680-4892-B9CC-E2594AA8B83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F45CE-C706-44E4-A269-0D81B9640E67}" type="datetimeFigureOut">
              <a:rPr lang="cs-CZ" smtClean="0"/>
              <a:pPr/>
              <a:t>22.1.2018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C39E-2680-4892-B9CC-E2594AA8B83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F45CE-C706-44E4-A269-0D81B9640E67}" type="datetimeFigureOut">
              <a:rPr lang="cs-CZ" smtClean="0"/>
              <a:pPr/>
              <a:t>22.1.2018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C39E-2680-4892-B9CC-E2594AA8B83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F45CE-C706-44E4-A269-0D81B9640E67}" type="datetimeFigureOut">
              <a:rPr lang="cs-CZ" smtClean="0"/>
              <a:pPr/>
              <a:t>22.1.2018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C39E-2680-4892-B9CC-E2594AA8B83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F45CE-C706-44E4-A269-0D81B9640E67}" type="datetimeFigureOut">
              <a:rPr lang="cs-CZ" smtClean="0"/>
              <a:pPr/>
              <a:t>22.1.2018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C39E-2680-4892-B9CC-E2594AA8B83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F45CE-C706-44E4-A269-0D81B9640E67}" type="datetimeFigureOut">
              <a:rPr lang="cs-CZ" smtClean="0"/>
              <a:pPr/>
              <a:t>22.1.2018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C39E-2680-4892-B9CC-E2594AA8B83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F45CE-C706-44E4-A269-0D81B9640E67}" type="datetimeFigureOut">
              <a:rPr lang="cs-CZ" smtClean="0"/>
              <a:pPr/>
              <a:t>22.1.2018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C39E-2680-4892-B9CC-E2594AA8B83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F45CE-C706-44E4-A269-0D81B9640E67}" type="datetimeFigureOut">
              <a:rPr lang="cs-CZ" smtClean="0"/>
              <a:pPr/>
              <a:t>22.1.2018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C39E-2680-4892-B9CC-E2594AA8B83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F45CE-C706-44E4-A269-0D81B9640E67}" type="datetimeFigureOut">
              <a:rPr lang="cs-CZ" smtClean="0"/>
              <a:pPr/>
              <a:t>22.1.2018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C39E-2680-4892-B9CC-E2594AA8B83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000">
              <a:schemeClr val="bg1">
                <a:lumMod val="85000"/>
              </a:schemeClr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F45CE-C706-44E4-A269-0D81B9640E67}" type="datetimeFigureOut">
              <a:rPr lang="cs-CZ" smtClean="0"/>
              <a:pPr/>
              <a:t>22.1.2018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6C39E-2680-4892-B9CC-E2594AA8B83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85720" y="785794"/>
            <a:ext cx="8501122" cy="5857916"/>
          </a:xfrm>
        </p:spPr>
        <p:txBody>
          <a:bodyPr>
            <a:normAutofit/>
          </a:bodyPr>
          <a:lstStyle/>
          <a:p>
            <a:pPr algn="l"/>
            <a:r>
              <a:rPr lang="cs-CZ" sz="4000" dirty="0" smtClean="0">
                <a:latin typeface="Arial" pitchFamily="34" charset="0"/>
                <a:cs typeface="Arial" pitchFamily="34" charset="0"/>
              </a:rPr>
              <a:t>Projekt pro stavební povolení rodinného domu na bázi dřeva(srubový charakter)</a:t>
            </a:r>
            <a:br>
              <a:rPr lang="cs-CZ" sz="4000" dirty="0" smtClean="0">
                <a:latin typeface="Arial" pitchFamily="34" charset="0"/>
                <a:cs typeface="Arial" pitchFamily="34" charset="0"/>
              </a:rPr>
            </a:br>
            <a:r>
              <a:rPr lang="cs-CZ" sz="2000" dirty="0">
                <a:latin typeface="Arial" pitchFamily="34" charset="0"/>
                <a:cs typeface="Arial" pitchFamily="34" charset="0"/>
              </a:rPr>
              <a:t/>
            </a:r>
            <a:br>
              <a:rPr lang="cs-CZ" sz="2000" dirty="0">
                <a:latin typeface="Arial" pitchFamily="34" charset="0"/>
                <a:cs typeface="Arial" pitchFamily="34" charset="0"/>
              </a:rPr>
            </a:br>
            <a:r>
              <a:rPr lang="cs-CZ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2000" dirty="0" smtClean="0">
                <a:latin typeface="Arial" pitchFamily="34" charset="0"/>
                <a:cs typeface="Arial" pitchFamily="34" charset="0"/>
              </a:rPr>
            </a:br>
            <a:r>
              <a:rPr lang="cs-CZ" sz="2000" dirty="0">
                <a:latin typeface="Arial" pitchFamily="34" charset="0"/>
                <a:cs typeface="Arial" pitchFamily="34" charset="0"/>
              </a:rPr>
              <a:t/>
            </a:r>
            <a:br>
              <a:rPr lang="cs-CZ" sz="2000" dirty="0">
                <a:latin typeface="Arial" pitchFamily="34" charset="0"/>
                <a:cs typeface="Arial" pitchFamily="34" charset="0"/>
              </a:rPr>
            </a:br>
            <a:r>
              <a:rPr lang="cs-CZ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2000" dirty="0" smtClean="0">
                <a:latin typeface="Arial" pitchFamily="34" charset="0"/>
                <a:cs typeface="Arial" pitchFamily="34" charset="0"/>
              </a:rPr>
            </a:br>
            <a:r>
              <a:rPr lang="cs-CZ" sz="2000" dirty="0">
                <a:latin typeface="Arial" pitchFamily="34" charset="0"/>
                <a:cs typeface="Arial" pitchFamily="34" charset="0"/>
              </a:rPr>
              <a:t/>
            </a:r>
            <a:br>
              <a:rPr lang="cs-CZ" sz="2000" dirty="0">
                <a:latin typeface="Arial" pitchFamily="34" charset="0"/>
                <a:cs typeface="Arial" pitchFamily="34" charset="0"/>
              </a:rPr>
            </a:br>
            <a:r>
              <a:rPr lang="cs-CZ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2000" dirty="0" smtClean="0">
                <a:latin typeface="Arial" pitchFamily="34" charset="0"/>
                <a:cs typeface="Arial" pitchFamily="34" charset="0"/>
              </a:rPr>
            </a:br>
            <a:r>
              <a:rPr lang="cs-CZ" sz="2000" dirty="0">
                <a:latin typeface="Arial" pitchFamily="34" charset="0"/>
                <a:cs typeface="Arial" pitchFamily="34" charset="0"/>
              </a:rPr>
              <a:t/>
            </a:r>
            <a:br>
              <a:rPr lang="cs-CZ" sz="2000" dirty="0">
                <a:latin typeface="Arial" pitchFamily="34" charset="0"/>
                <a:cs typeface="Arial" pitchFamily="34" charset="0"/>
              </a:rPr>
            </a:br>
            <a:r>
              <a:rPr lang="cs-CZ" sz="2000" dirty="0" smtClean="0">
                <a:latin typeface="Arial" pitchFamily="34" charset="0"/>
                <a:cs typeface="Arial" pitchFamily="34" charset="0"/>
              </a:rPr>
              <a:t>Autor bakalářské práce: Jan Vaněček</a:t>
            </a:r>
            <a:br>
              <a:rPr lang="cs-CZ" sz="2000" dirty="0" smtClean="0">
                <a:latin typeface="Arial" pitchFamily="34" charset="0"/>
                <a:cs typeface="Arial" pitchFamily="34" charset="0"/>
              </a:rPr>
            </a:br>
            <a:r>
              <a:rPr lang="cs-CZ" sz="2000" dirty="0" smtClean="0">
                <a:latin typeface="Arial" pitchFamily="34" charset="0"/>
                <a:cs typeface="Arial" pitchFamily="34" charset="0"/>
              </a:rPr>
              <a:t>Vedoucí bakalářské práce: Ing. Jiří Šál</a:t>
            </a:r>
            <a:br>
              <a:rPr lang="cs-CZ" sz="2000" dirty="0" smtClean="0">
                <a:latin typeface="Arial" pitchFamily="34" charset="0"/>
                <a:cs typeface="Arial" pitchFamily="34" charset="0"/>
              </a:rPr>
            </a:br>
            <a:r>
              <a:rPr lang="cs-CZ" sz="2000" dirty="0" smtClean="0">
                <a:latin typeface="Arial" pitchFamily="34" charset="0"/>
                <a:cs typeface="Arial" pitchFamily="34" charset="0"/>
              </a:rPr>
              <a:t>Oponent bakalářské práce: Ing. Petr Blažek</a:t>
            </a:r>
            <a:r>
              <a:rPr lang="cs-CZ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000" dirty="0" smtClean="0">
                <a:latin typeface="Arial" pitchFamily="34" charset="0"/>
                <a:cs typeface="Arial" pitchFamily="34" charset="0"/>
              </a:rPr>
            </a:br>
            <a:r>
              <a:rPr lang="cs-CZ" sz="2000" dirty="0" smtClean="0">
                <a:latin typeface="Arial" pitchFamily="34" charset="0"/>
                <a:cs typeface="Arial" pitchFamily="34" charset="0"/>
              </a:rPr>
              <a:t>České Budějovice, Leden 2018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 descr="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9993" y="0"/>
            <a:ext cx="4344007" cy="5620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000" dirty="0" smtClean="0">
                <a:latin typeface="Arial" pitchFamily="34" charset="0"/>
                <a:cs typeface="Arial" pitchFamily="34" charset="0"/>
              </a:rPr>
            </a:b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0034" y="571480"/>
            <a:ext cx="8229600" cy="6072206"/>
          </a:xfrm>
        </p:spPr>
        <p:txBody>
          <a:bodyPr>
            <a:normAutofit lnSpcReduction="10000"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Pohledy</a:t>
            </a:r>
          </a:p>
          <a:p>
            <a:endParaRPr lang="cs-CZ" sz="4000" dirty="0" smtClean="0">
              <a:latin typeface="Arial" pitchFamily="34" charset="0"/>
              <a:cs typeface="Arial" pitchFamily="34" charset="0"/>
            </a:endParaRPr>
          </a:p>
          <a:p>
            <a:endParaRPr lang="cs-CZ" sz="4000" dirty="0" smtClean="0">
              <a:latin typeface="Arial" pitchFamily="34" charset="0"/>
              <a:cs typeface="Arial" pitchFamily="34" charset="0"/>
            </a:endParaRPr>
          </a:p>
          <a:p>
            <a:endParaRPr lang="cs-CZ" sz="4000" dirty="0" smtClean="0">
              <a:latin typeface="Arial" pitchFamily="34" charset="0"/>
              <a:cs typeface="Arial" pitchFamily="34" charset="0"/>
            </a:endParaRPr>
          </a:p>
          <a:p>
            <a:endParaRPr lang="cs-CZ" sz="4000" dirty="0" smtClean="0">
              <a:latin typeface="Arial" pitchFamily="34" charset="0"/>
              <a:cs typeface="Arial" pitchFamily="34" charset="0"/>
            </a:endParaRPr>
          </a:p>
          <a:p>
            <a:endParaRPr lang="cs-CZ" sz="4000" dirty="0" smtClean="0">
              <a:latin typeface="Arial" pitchFamily="34" charset="0"/>
              <a:cs typeface="Arial" pitchFamily="34" charset="0"/>
            </a:endParaRPr>
          </a:p>
          <a:p>
            <a:endParaRPr lang="cs-CZ" sz="4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Zdroj: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vlastrní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tvorba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Zdroj: vlastní tvorba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 descr="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9993" y="0"/>
            <a:ext cx="4344007" cy="562053"/>
          </a:xfrm>
          <a:prstGeom prst="rect">
            <a:avLst/>
          </a:prstGeom>
        </p:spPr>
      </p:pic>
      <p:pic>
        <p:nvPicPr>
          <p:cNvPr id="7" name="Obrázek 6" descr="pp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14422"/>
            <a:ext cx="8929718" cy="50138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000" dirty="0" smtClean="0">
                <a:latin typeface="Arial" pitchFamily="34" charset="0"/>
                <a:cs typeface="Arial" pitchFamily="34" charset="0"/>
              </a:rPr>
            </a:b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0034" y="785794"/>
            <a:ext cx="8229600" cy="4525963"/>
          </a:xfrm>
        </p:spPr>
        <p:txBody>
          <a:bodyPr>
            <a:norm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Závěrečné shrnutí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endParaRPr lang="cs-CZ" sz="2000" dirty="0">
              <a:latin typeface="Arial" pitchFamily="34" charset="0"/>
              <a:cs typeface="Arial" pitchFamily="34" charset="0"/>
            </a:endParaRP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Rodinný dům odpovídá dnešním požadavkům na bydlení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Je architektonicky zajímavý a dispozičně správně řešený</a:t>
            </a:r>
          </a:p>
          <a:p>
            <a:r>
              <a:rPr lang="cs-CZ" sz="2000" b="1" dirty="0" smtClean="0">
                <a:latin typeface="Arial" pitchFamily="34" charset="0"/>
                <a:cs typeface="Arial" pitchFamily="34" charset="0"/>
              </a:rPr>
              <a:t>Cíl práce byl splněn</a:t>
            </a:r>
            <a:endParaRPr lang="cs-CZ" sz="4000" b="1" dirty="0" smtClean="0">
              <a:latin typeface="Arial" pitchFamily="34" charset="0"/>
              <a:cs typeface="Arial" pitchFamily="34" charset="0"/>
            </a:endParaRPr>
          </a:p>
          <a:p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 descr="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9993" y="0"/>
            <a:ext cx="4344007" cy="5620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000" dirty="0" smtClean="0">
                <a:latin typeface="Arial" pitchFamily="34" charset="0"/>
                <a:cs typeface="Arial" pitchFamily="34" charset="0"/>
              </a:rPr>
            </a:b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0034" y="785794"/>
            <a:ext cx="8229600" cy="4525963"/>
          </a:xfrm>
        </p:spPr>
        <p:txBody>
          <a:bodyPr>
            <a:norm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Doplňující dotazy</a:t>
            </a:r>
          </a:p>
          <a:p>
            <a:endParaRPr lang="cs-CZ" sz="4000" dirty="0">
              <a:latin typeface="Arial" pitchFamily="34" charset="0"/>
              <a:cs typeface="Arial" pitchFamily="34" charset="0"/>
            </a:endParaRPr>
          </a:p>
          <a:p>
            <a:r>
              <a:rPr lang="cs-CZ" sz="2000" u="sng" dirty="0" smtClean="0">
                <a:latin typeface="Arial" pitchFamily="34" charset="0"/>
                <a:cs typeface="Arial" pitchFamily="34" charset="0"/>
              </a:rPr>
              <a:t>Ing. Jiří Šál</a:t>
            </a:r>
          </a:p>
          <a:p>
            <a:pPr>
              <a:buNone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     Proč ve výkrese soklu máte umístěný keramický obklad na styku podlahy a první kulatiny?</a:t>
            </a:r>
          </a:p>
          <a:p>
            <a:pPr>
              <a:buNone/>
            </a:pPr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cs-CZ" sz="2000" u="sng" dirty="0" smtClean="0">
                <a:latin typeface="Arial" pitchFamily="34" charset="0"/>
                <a:cs typeface="Arial" pitchFamily="34" charset="0"/>
              </a:rPr>
              <a:t>Ing. Petr Blažek</a:t>
            </a:r>
          </a:p>
          <a:p>
            <a:pPr>
              <a:buNone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     Proč ve výkrese soklu máte umístěný keramický obklad na styku podlahy a první kulatiny?</a:t>
            </a:r>
            <a:endParaRPr lang="cs-CZ" sz="2000" dirty="0">
              <a:latin typeface="Arial" pitchFamily="34" charset="0"/>
              <a:cs typeface="Arial" pitchFamily="34" charset="0"/>
            </a:endParaRPr>
          </a:p>
          <a:p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 descr="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9993" y="0"/>
            <a:ext cx="4344007" cy="5620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000" dirty="0" smtClean="0">
                <a:latin typeface="Arial" pitchFamily="34" charset="0"/>
                <a:cs typeface="Arial" pitchFamily="34" charset="0"/>
              </a:rPr>
            </a:b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Zástupný symbol pro obsah 5" descr="dd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642918"/>
            <a:ext cx="7978897" cy="6054726"/>
          </a:xfrm>
        </p:spPr>
      </p:pic>
      <p:pic>
        <p:nvPicPr>
          <p:cNvPr id="4" name="Obrázek 3" descr="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9993" y="0"/>
            <a:ext cx="4344007" cy="5620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000" dirty="0" smtClean="0">
                <a:latin typeface="Arial" pitchFamily="34" charset="0"/>
                <a:cs typeface="Arial" pitchFamily="34" charset="0"/>
              </a:rPr>
            </a:b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 descr="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9993" y="0"/>
            <a:ext cx="4344007" cy="562053"/>
          </a:xfrm>
          <a:prstGeom prst="rect">
            <a:avLst/>
          </a:prstGeom>
        </p:spPr>
      </p:pic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cs-CZ" sz="4000" dirty="0" smtClean="0"/>
          </a:p>
          <a:p>
            <a:pPr algn="ctr"/>
            <a:endParaRPr lang="cs-CZ" sz="4000" dirty="0" smtClean="0"/>
          </a:p>
          <a:p>
            <a:pPr algn="ctr"/>
            <a:r>
              <a:rPr lang="cs-CZ" sz="4000" dirty="0" smtClean="0"/>
              <a:t>Děkuji za pozornost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000" dirty="0" smtClean="0">
                <a:latin typeface="Arial" pitchFamily="34" charset="0"/>
                <a:cs typeface="Arial" pitchFamily="34" charset="0"/>
              </a:rPr>
            </a:b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0034" y="785794"/>
            <a:ext cx="8229600" cy="4525963"/>
          </a:xfrm>
        </p:spPr>
        <p:txBody>
          <a:bodyPr>
            <a:norm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Obsah: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Motivace a důvody k řešení daného problému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Cíl práce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Výzkumný  problém a použité metody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Přínos práce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Umístění stavby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Půdorys 1.NP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Půdorys 2.NP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Pohledy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Závěrečné shrnutí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Doplňující dotazy</a:t>
            </a:r>
          </a:p>
          <a:p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 descr="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9993" y="0"/>
            <a:ext cx="4344007" cy="5620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000" dirty="0" smtClean="0">
                <a:latin typeface="Arial" pitchFamily="34" charset="0"/>
                <a:cs typeface="Arial" pitchFamily="34" charset="0"/>
              </a:rPr>
            </a:b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0034" y="785794"/>
            <a:ext cx="8229600" cy="4525963"/>
          </a:xfrm>
        </p:spPr>
        <p:txBody>
          <a:bodyPr>
            <a:norm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Motivace a důvody k řešení daného problému: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endParaRPr lang="cs-CZ" sz="2000" dirty="0">
              <a:latin typeface="Arial" pitchFamily="34" charset="0"/>
              <a:cs typeface="Arial" pitchFamily="34" charset="0"/>
            </a:endParaRP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Osobní zájem o dřevostavby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Přiblížení jedinečnosti těchto staveb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Přiblížení konstrukčního řešení srubové stavby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 descr="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9993" y="0"/>
            <a:ext cx="4344007" cy="5620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000" dirty="0" smtClean="0">
                <a:latin typeface="Arial" pitchFamily="34" charset="0"/>
                <a:cs typeface="Arial" pitchFamily="34" charset="0"/>
              </a:rPr>
            </a:b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0034" y="785794"/>
            <a:ext cx="8229600" cy="4525963"/>
          </a:xfrm>
        </p:spPr>
        <p:txBody>
          <a:bodyPr>
            <a:norm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Cíl práce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endParaRPr lang="cs-CZ" sz="2000" dirty="0">
              <a:latin typeface="Arial" pitchFamily="34" charset="0"/>
              <a:cs typeface="Arial" pitchFamily="34" charset="0"/>
            </a:endParaRP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Návrh řešení rodinného domu srubového typu na bázi dřeva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Dům musí odpovídat soudobým požadavkům na kvalitní bydlení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Obsahem práce bude projekt pro stavební povolení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 descr="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9993" y="0"/>
            <a:ext cx="4344007" cy="5620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000" dirty="0" smtClean="0">
                <a:latin typeface="Arial" pitchFamily="34" charset="0"/>
                <a:cs typeface="Arial" pitchFamily="34" charset="0"/>
              </a:rPr>
            </a:b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0034" y="785794"/>
            <a:ext cx="8229600" cy="4525963"/>
          </a:xfrm>
        </p:spPr>
        <p:txBody>
          <a:bodyPr>
            <a:norm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Výzkumný problém a použité metody:</a:t>
            </a:r>
          </a:p>
          <a:p>
            <a:endParaRPr lang="cs-CZ" sz="2000" dirty="0">
              <a:latin typeface="Arial" pitchFamily="34" charset="0"/>
              <a:cs typeface="Arial" pitchFamily="34" charset="0"/>
            </a:endParaRPr>
          </a:p>
          <a:p>
            <a:r>
              <a:rPr lang="cs-CZ" sz="2000" u="sng" dirty="0" smtClean="0">
                <a:latin typeface="Arial" pitchFamily="34" charset="0"/>
                <a:cs typeface="Arial" pitchFamily="34" charset="0"/>
              </a:rPr>
              <a:t>Výzkumný problém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: Návrh rodinného domu srubového typu pro stavební povolení</a:t>
            </a:r>
          </a:p>
          <a:p>
            <a:r>
              <a:rPr lang="cs-CZ" sz="2000" u="sng" dirty="0" smtClean="0">
                <a:latin typeface="Arial" pitchFamily="34" charset="0"/>
                <a:cs typeface="Arial" pitchFamily="34" charset="0"/>
              </a:rPr>
              <a:t>Použité metody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: Metoda sběru dat, zpracování a vyhodnocení dat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 descr="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9993" y="0"/>
            <a:ext cx="4344007" cy="5620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000" dirty="0" smtClean="0">
                <a:latin typeface="Arial" pitchFamily="34" charset="0"/>
                <a:cs typeface="Arial" pitchFamily="34" charset="0"/>
              </a:rPr>
            </a:b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0034" y="785794"/>
            <a:ext cx="8229600" cy="4525963"/>
          </a:xfrm>
        </p:spPr>
        <p:txBody>
          <a:bodyPr>
            <a:norm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Přínos práce:</a:t>
            </a:r>
          </a:p>
          <a:p>
            <a:endParaRPr lang="cs-CZ" sz="2000" dirty="0">
              <a:latin typeface="Arial" pitchFamily="34" charset="0"/>
              <a:cs typeface="Arial" pitchFamily="34" charset="0"/>
            </a:endParaRP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Rozšíření znalostí o dřevostavbách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Objasnění konstrukčního řešení srubů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Objasnění detailů specifických pro srubové stavby</a:t>
            </a:r>
          </a:p>
          <a:p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 descr="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9993" y="0"/>
            <a:ext cx="4344007" cy="5620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rmAutofit/>
          </a:bodyPr>
          <a:lstStyle/>
          <a:p>
            <a:pPr algn="l"/>
            <a:r>
              <a:rPr lang="cs-CZ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000" dirty="0" smtClean="0">
                <a:latin typeface="Arial" pitchFamily="34" charset="0"/>
                <a:cs typeface="Arial" pitchFamily="34" charset="0"/>
              </a:rPr>
            </a:b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0034" y="785794"/>
            <a:ext cx="8229600" cy="6072206"/>
          </a:xfrm>
        </p:spPr>
        <p:txBody>
          <a:bodyPr>
            <a:norm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Umístění stavby a identifikační údaje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Katastrální území: Katovice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Parcelní číslo: 1900/4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Výměra pozemku: 2246 m2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Zastavěná plocha: 111,75 m2</a:t>
            </a:r>
          </a:p>
          <a:p>
            <a:endParaRPr lang="cs-CZ" sz="2000" dirty="0">
              <a:latin typeface="Arial" pitchFamily="34" charset="0"/>
              <a:cs typeface="Arial" pitchFamily="34" charset="0"/>
            </a:endParaRPr>
          </a:p>
          <a:p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endParaRPr lang="cs-CZ" sz="2000" dirty="0">
              <a:latin typeface="Arial" pitchFamily="34" charset="0"/>
              <a:cs typeface="Arial" pitchFamily="34" charset="0"/>
            </a:endParaRPr>
          </a:p>
          <a:p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endParaRPr lang="cs-CZ" sz="2000" dirty="0">
              <a:latin typeface="Arial" pitchFamily="34" charset="0"/>
              <a:cs typeface="Arial" pitchFamily="34" charset="0"/>
            </a:endParaRPr>
          </a:p>
          <a:p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 lvl="8"/>
            <a:r>
              <a:rPr lang="cs-CZ" dirty="0" smtClean="0">
                <a:latin typeface="Arial" pitchFamily="34" charset="0"/>
                <a:cs typeface="Arial" pitchFamily="34" charset="0"/>
              </a:rPr>
              <a:t>Umístění objektu, zdroj: mapy.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cz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 descr="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9993" y="0"/>
            <a:ext cx="4344007" cy="562053"/>
          </a:xfrm>
          <a:prstGeom prst="rect">
            <a:avLst/>
          </a:prstGeom>
        </p:spPr>
      </p:pic>
      <p:pic>
        <p:nvPicPr>
          <p:cNvPr id="6" name="Obrázek 5" descr="situac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4986" y="2928934"/>
            <a:ext cx="4669014" cy="30816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000" dirty="0" smtClean="0">
                <a:latin typeface="Arial" pitchFamily="34" charset="0"/>
                <a:cs typeface="Arial" pitchFamily="34" charset="0"/>
              </a:rPr>
            </a:b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0034" y="571480"/>
            <a:ext cx="8229600" cy="6286520"/>
          </a:xfrm>
        </p:spPr>
        <p:txBody>
          <a:bodyPr>
            <a:norm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Půdorys 1.NP</a:t>
            </a:r>
          </a:p>
          <a:p>
            <a:endParaRPr lang="cs-CZ" sz="4000" dirty="0" smtClean="0">
              <a:latin typeface="Arial" pitchFamily="34" charset="0"/>
              <a:cs typeface="Arial" pitchFamily="34" charset="0"/>
            </a:endParaRPr>
          </a:p>
          <a:p>
            <a:endParaRPr lang="cs-CZ" sz="4000" dirty="0" smtClean="0">
              <a:latin typeface="Arial" pitchFamily="34" charset="0"/>
              <a:cs typeface="Arial" pitchFamily="34" charset="0"/>
            </a:endParaRPr>
          </a:p>
          <a:p>
            <a:endParaRPr lang="cs-CZ" sz="4000" dirty="0" smtClean="0">
              <a:latin typeface="Arial" pitchFamily="34" charset="0"/>
              <a:cs typeface="Arial" pitchFamily="34" charset="0"/>
            </a:endParaRPr>
          </a:p>
          <a:p>
            <a:endParaRPr lang="cs-CZ" sz="4000" dirty="0" smtClean="0">
              <a:latin typeface="Arial" pitchFamily="34" charset="0"/>
              <a:cs typeface="Arial" pitchFamily="34" charset="0"/>
            </a:endParaRPr>
          </a:p>
          <a:p>
            <a:endParaRPr lang="cs-CZ" sz="4000" dirty="0" smtClean="0">
              <a:latin typeface="Arial" pitchFamily="34" charset="0"/>
              <a:cs typeface="Arial" pitchFamily="34" charset="0"/>
            </a:endParaRPr>
          </a:p>
          <a:p>
            <a:endParaRPr lang="cs-CZ" sz="4000" dirty="0" smtClean="0">
              <a:latin typeface="Arial" pitchFamily="34" charset="0"/>
              <a:cs typeface="Arial" pitchFamily="34" charset="0"/>
            </a:endParaRPr>
          </a:p>
          <a:p>
            <a:endParaRPr lang="cs-CZ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Zdroj: vlastní tvorba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 descr="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9993" y="0"/>
            <a:ext cx="4344007" cy="562053"/>
          </a:xfrm>
          <a:prstGeom prst="rect">
            <a:avLst/>
          </a:prstGeom>
        </p:spPr>
      </p:pic>
      <p:pic>
        <p:nvPicPr>
          <p:cNvPr id="6" name="Obrázek 5" descr="pl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662" y="1243036"/>
            <a:ext cx="6858048" cy="51336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000" dirty="0" smtClean="0">
                <a:latin typeface="Arial" pitchFamily="34" charset="0"/>
                <a:cs typeface="Arial" pitchFamily="34" charset="0"/>
              </a:rPr>
            </a:b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0034" y="571480"/>
            <a:ext cx="8229600" cy="6286520"/>
          </a:xfrm>
        </p:spPr>
        <p:txBody>
          <a:bodyPr>
            <a:norm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Půdorys 2.NP</a:t>
            </a:r>
          </a:p>
          <a:p>
            <a:endParaRPr lang="cs-CZ" sz="4000" dirty="0" smtClean="0">
              <a:latin typeface="Arial" pitchFamily="34" charset="0"/>
              <a:cs typeface="Arial" pitchFamily="34" charset="0"/>
            </a:endParaRPr>
          </a:p>
          <a:p>
            <a:endParaRPr lang="cs-CZ" sz="4000" dirty="0" smtClean="0">
              <a:latin typeface="Arial" pitchFamily="34" charset="0"/>
              <a:cs typeface="Arial" pitchFamily="34" charset="0"/>
            </a:endParaRPr>
          </a:p>
          <a:p>
            <a:endParaRPr lang="cs-CZ" sz="4000" dirty="0" smtClean="0">
              <a:latin typeface="Arial" pitchFamily="34" charset="0"/>
              <a:cs typeface="Arial" pitchFamily="34" charset="0"/>
            </a:endParaRPr>
          </a:p>
          <a:p>
            <a:endParaRPr lang="cs-CZ" sz="4000" dirty="0" smtClean="0">
              <a:latin typeface="Arial" pitchFamily="34" charset="0"/>
              <a:cs typeface="Arial" pitchFamily="34" charset="0"/>
            </a:endParaRPr>
          </a:p>
          <a:p>
            <a:endParaRPr lang="cs-CZ" sz="4000" dirty="0" smtClean="0">
              <a:latin typeface="Arial" pitchFamily="34" charset="0"/>
              <a:cs typeface="Arial" pitchFamily="34" charset="0"/>
            </a:endParaRPr>
          </a:p>
          <a:p>
            <a:endParaRPr lang="cs-CZ" sz="4000" dirty="0" smtClean="0">
              <a:latin typeface="Arial" pitchFamily="34" charset="0"/>
              <a:cs typeface="Arial" pitchFamily="34" charset="0"/>
            </a:endParaRPr>
          </a:p>
          <a:p>
            <a:endParaRPr lang="cs-CZ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Zdroj: vlastní tvorba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 descr="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9993" y="0"/>
            <a:ext cx="4344007" cy="562053"/>
          </a:xfrm>
          <a:prstGeom prst="rect">
            <a:avLst/>
          </a:prstGeom>
        </p:spPr>
      </p:pic>
      <p:pic>
        <p:nvPicPr>
          <p:cNvPr id="7" name="Obrázek 6" descr="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1275268"/>
            <a:ext cx="7929618" cy="50982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248</Words>
  <Application>Microsoft Office PowerPoint</Application>
  <PresentationFormat>Předvádění na obrazovce (4:3)</PresentationFormat>
  <Paragraphs>102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sady Office</vt:lpstr>
      <vt:lpstr>Projekt pro stavební povolení rodinného domu na bázi dřeva(srubový charakter)        Autor bakalářské práce: Jan Vaněček Vedoucí bakalářské práce: Ing. Jiří Šál Oponent bakalářské práce: Ing. Petr Blažek České Budějovice, Leden 2018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pro stavební povolení rodinného domu na bázi dřeva(srubový charakter)  Autor bakalářské práce: Jan Vaněček Vedoucí bakalářské práce: Ing. Jiří Šál Oponent bakalářské práce: Ing. Petr Blažek</dc:title>
  <dc:creator>admin</dc:creator>
  <cp:lastModifiedBy>admin</cp:lastModifiedBy>
  <cp:revision>21</cp:revision>
  <dcterms:created xsi:type="dcterms:W3CDTF">2018-01-21T17:08:36Z</dcterms:created>
  <dcterms:modified xsi:type="dcterms:W3CDTF">2018-01-22T19:07:48Z</dcterms:modified>
</cp:coreProperties>
</file>