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6" r:id="rId8"/>
    <p:sldId id="277" r:id="rId9"/>
    <p:sldId id="272" r:id="rId10"/>
    <p:sldId id="273" r:id="rId11"/>
    <p:sldId id="274" r:id="rId12"/>
    <p:sldId id="275" r:id="rId13"/>
    <p:sldId id="278" r:id="rId14"/>
    <p:sldId id="260" r:id="rId15"/>
    <p:sldId id="263" r:id="rId16"/>
    <p:sldId id="264" r:id="rId17"/>
    <p:sldId id="262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0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0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51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18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80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77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9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5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32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6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9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7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12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BD5F-66FE-409B-8C90-52A0FC0202FC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BFC830-266F-4500-9DF5-004E06D754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REKONSTRUKCE RODINNÉHO DOMU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8213"/>
            <a:ext cx="7903263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Jan Hrach (9800)  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Vedoucí: Ing. et Ing. Petra Nováková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Oponent: Ing. Martin Mach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5382490"/>
            <a:ext cx="1241167" cy="12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930400"/>
            <a:ext cx="9848658" cy="4110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Dodatečné zateplení fasády: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Zateplovací systém od firmy BAUMIT – BAUMIT OPEN PLUS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Tepelná izolace: speciální pěnový polystyren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prostupu tepla:   - pro Suterén 	 U = 0,18 W/m²K,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tepelné izolace 220 mm  				                                 	-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 1. – 2. NP U = 0,168 W/m²K,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tepelné izolace 250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Výměna střešního pláště a zateplení stropu pod střechou: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Tepelná izolace od firmy ISOVER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Pojistná hydroizolace JUTADACH 115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prostupu tepla U = 0,239 W/m²K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1026" name="Picture 2" descr="https://www.baumit.cz/media/cache/31/99/31993c33d70266d06b04cf8993631167.jpg">
            <a:extLst>
              <a:ext uri="{FF2B5EF4-FFF2-40B4-BE49-F238E27FC236}">
                <a16:creationId xmlns:a16="http://schemas.microsoft.com/office/drawing/2014/main" id="{5E3EA9C6-AEAE-44E3-988C-0C3CAA12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43" y="3906078"/>
            <a:ext cx="2946000" cy="25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91F2F8B-70E0-4360-A2AB-72D596576DF4}"/>
              </a:ext>
            </a:extLst>
          </p:cNvPr>
          <p:cNvSpPr/>
          <p:nvPr/>
        </p:nvSpPr>
        <p:spPr>
          <a:xfrm>
            <a:off x="5991339" y="624840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</a:rPr>
              <a:t>Zdroj:BAUMIT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, (Katalog produktů, 2017)</a:t>
            </a:r>
          </a:p>
        </p:txBody>
      </p:sp>
    </p:spTree>
    <p:extLst>
      <p:ext uri="{BB962C8B-B14F-4D97-AF65-F5344CB8AC3E}">
        <p14:creationId xmlns:p14="http://schemas.microsoft.com/office/powerpoint/2010/main" val="388599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Nucené větrání s rekuperací vzduchu: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Navržené 2 řešení:	 - centrální  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	         - lokální 	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Centrální: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jednotka DUPLEX 390 ECV4</a:t>
            </a:r>
          </a:p>
          <a:p>
            <a:pPr marL="5715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- jedna jednotka pro celý dům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Lokální: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firma INTERNORM</a:t>
            </a:r>
          </a:p>
          <a:p>
            <a:pPr marL="5715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- integrované v každém rámu okna</a:t>
            </a:r>
          </a:p>
          <a:p>
            <a:pPr marL="5715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- pro každou místnost jiná teplota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218" y="1732973"/>
            <a:ext cx="3520446" cy="352044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15891" y="545084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</a:rPr>
              <a:t>Zdroj:INTERNORM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, (Katalog produktů, 2017)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6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Navrhnuté možnosti vytápění: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Plynový kondenzační kotel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BUDERUS LOGAMAX PLUS GB172-24 T50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Kotel na dřevěné pelety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ATMOS D 21 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Tepelné čerpadlo vzduch – voda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AQUAREA WH-SDC12C6E5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Instalování solárních panelů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solární soustavu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Logitex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18" y="2160589"/>
            <a:ext cx="4381329" cy="28858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55118" y="541694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(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85775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5679" y="2842521"/>
            <a:ext cx="8596668" cy="1320800"/>
          </a:xfrm>
        </p:spPr>
        <p:txBody>
          <a:bodyPr/>
          <a:lstStyle/>
          <a:p>
            <a:r>
              <a:rPr lang="cs-CZ" dirty="0"/>
              <a:t>Doplňující otázky </a:t>
            </a:r>
          </a:p>
        </p:txBody>
      </p:sp>
    </p:spTree>
    <p:extLst>
      <p:ext uri="{BB962C8B-B14F-4D97-AF65-F5344CB8AC3E}">
        <p14:creationId xmlns:p14="http://schemas.microsoft.com/office/powerpoint/2010/main" val="145313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44264"/>
            <a:ext cx="8596668" cy="13208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24832"/>
            <a:ext cx="8596668" cy="411096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Celková energeticky vztažná plocha: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Vnější půdorysná plocha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Vymezena vnějšími povrchy konstrukcí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Téměř všechny prostory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Jednotky:  [ </a:t>
            </a:r>
            <a:r>
              <a:rPr lang="cs-CZ" dirty="0"/>
              <a:t>m</a:t>
            </a:r>
            <a:r>
              <a:rPr lang="cs-CZ" baseline="30000" dirty="0"/>
              <a:t>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260437-0FD7-49CB-8BE1-AA5777AE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01" y="2005296"/>
            <a:ext cx="5207146" cy="458600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318B871-306D-40D8-8294-340D0A5F6394}"/>
              </a:ext>
            </a:extLst>
          </p:cNvPr>
          <p:cNvSpPr/>
          <p:nvPr/>
        </p:nvSpPr>
        <p:spPr>
          <a:xfrm>
            <a:off x="5729547" y="646434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Autor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730B1C2-BB10-4C67-B128-111139E6ECB0}"/>
              </a:ext>
            </a:extLst>
          </p:cNvPr>
          <p:cNvSpPr txBox="1">
            <a:spLocks/>
          </p:cNvSpPr>
          <p:nvPr/>
        </p:nvSpPr>
        <p:spPr>
          <a:xfrm>
            <a:off x="677334" y="266700"/>
            <a:ext cx="8596668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OTÁZKA VEDOUCÍ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192343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Podlahová plocha: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každou místnost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Ohraničují jí vnitřní líce svislých konstrukcí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podlahové plochy se započítávají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zařizovací předměty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Jednotky: [ </a:t>
            </a:r>
            <a:r>
              <a:rPr lang="cs-CZ" dirty="0"/>
              <a:t>m</a:t>
            </a:r>
            <a:r>
              <a:rPr lang="cs-CZ" baseline="30000" dirty="0"/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147A55-47DF-49E7-AF9A-2B764ECA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87975"/>
            <a:ext cx="5418772" cy="4826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0C7124E-88A2-4020-B781-F38095E1A483}"/>
              </a:ext>
            </a:extLst>
          </p:cNvPr>
          <p:cNvSpPr/>
          <p:nvPr/>
        </p:nvSpPr>
        <p:spPr>
          <a:xfrm>
            <a:off x="6226002" y="6513975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Autor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FAAE453-9DA8-488B-843D-8FA27BD738D8}"/>
              </a:ext>
            </a:extLst>
          </p:cNvPr>
          <p:cNvSpPr txBox="1">
            <a:spLocks/>
          </p:cNvSpPr>
          <p:nvPr/>
        </p:nvSpPr>
        <p:spPr>
          <a:xfrm>
            <a:off x="677334" y="266700"/>
            <a:ext cx="8596668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OTÁZKA VEDOUCÍ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94911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461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Účinná vnitřní tepelná kapacita: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Určení pomocí tabulky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Jednotky: [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/K ], označení C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97947" y="575850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Autor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52" y="4012047"/>
            <a:ext cx="6389619" cy="171751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AB97363-948F-4E2E-8AEA-E48A4C5DC6E9}"/>
              </a:ext>
            </a:extLst>
          </p:cNvPr>
          <p:cNvSpPr txBox="1">
            <a:spLocks/>
          </p:cNvSpPr>
          <p:nvPr/>
        </p:nvSpPr>
        <p:spPr>
          <a:xfrm>
            <a:off x="677334" y="266700"/>
            <a:ext cx="8596668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OTÁZKA VEDOUCÍ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183739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655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je současná situace v oblasti dotací či finančních příspěvků na výstavbu energeticky úsporných budov? Bylo by možné využít některou z forem dotací na rekonstrukci Vašeho objektu?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3327"/>
            <a:ext cx="8596668" cy="43580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Znovu se spustila od roku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Tzv. „Nová zelená úsporám”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Dotace „dešťovka”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možné získat dotace na:	   	- zateplení objektu</a:t>
            </a:r>
          </a:p>
          <a:p>
            <a:pPr marL="3200400" lvl="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 výměnu oken</a:t>
            </a:r>
          </a:p>
          <a:p>
            <a:pPr marL="3200400" lvl="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 na úsporné kotle</a:t>
            </a:r>
          </a:p>
          <a:p>
            <a:pPr marL="3200400" lvl="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 dotace na tepelné čerpadla</a:t>
            </a:r>
          </a:p>
          <a:p>
            <a:pPr marL="3200400" lvl="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 na výstavbu rodinných domů</a:t>
            </a:r>
          </a:p>
          <a:p>
            <a:pPr marL="3200400" lvl="7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 větrání s rekuperací tepla</a:t>
            </a:r>
          </a:p>
          <a:p>
            <a:pPr marL="3200400" lvl="7" indent="0">
              <a:buNone/>
            </a:pPr>
            <a:endParaRPr lang="cs-CZ" sz="1800" dirty="0"/>
          </a:p>
          <a:p>
            <a:pPr lvl="7">
              <a:buFont typeface="Arial" panose="020B0604020202020204" pitchFamily="34" charset="0"/>
              <a:buChar char="•"/>
            </a:pP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FA1533F-2047-4AD7-8A6C-1485E50163F9}"/>
              </a:ext>
            </a:extLst>
          </p:cNvPr>
          <p:cNvSpPr txBox="1">
            <a:spLocks/>
          </p:cNvSpPr>
          <p:nvPr/>
        </p:nvSpPr>
        <p:spPr>
          <a:xfrm>
            <a:off x="677334" y="266700"/>
            <a:ext cx="8596668" cy="34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OTÁZKA OPONENT BAKALÁŘSKÉ PRÁCE</a:t>
            </a:r>
          </a:p>
        </p:txBody>
      </p:sp>
    </p:spTree>
    <p:extLst>
      <p:ext uri="{BB962C8B-B14F-4D97-AF65-F5344CB8AC3E}">
        <p14:creationId xmlns:p14="http://schemas.microsoft.com/office/powerpoint/2010/main" val="213229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1934" y="3103418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3483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Obsah prezentace: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0819"/>
            <a:ext cx="8596668" cy="4690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údaje stavby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Konstrukční řešení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Popis objektu –  dispozice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5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8019"/>
            <a:ext cx="8596668" cy="4233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bakalářské práce je návrh celkové rekonstrukce stávajícího objektu rodinného domu na nízkoenergetický či pasivní, včetně nuceného větrání a různých možností vytápění.</a:t>
            </a:r>
          </a:p>
        </p:txBody>
      </p:sp>
    </p:spTree>
    <p:extLst>
      <p:ext uri="{BB962C8B-B14F-4D97-AF65-F5344CB8AC3E}">
        <p14:creationId xmlns:p14="http://schemas.microsoft.com/office/powerpoint/2010/main" val="30780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údaje 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75509"/>
            <a:ext cx="8596668" cy="45658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Město:				Písek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Katastrální území:		Hradiště u Písku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parcely:			712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Výměra parcely:		680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Druh pozemku: 		orná půda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Parcelní číslo stavby:	241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28" y="1475509"/>
            <a:ext cx="4094881" cy="441613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131532" y="604136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Zdroj:  vlastní zpracování dle: ČÚZK[online].  Dostupné z:  http://nahlizenidokn.cuzk.cz/</a:t>
            </a:r>
          </a:p>
        </p:txBody>
      </p:sp>
    </p:spTree>
    <p:extLst>
      <p:ext uri="{BB962C8B-B14F-4D97-AF65-F5344CB8AC3E}">
        <p14:creationId xmlns:p14="http://schemas.microsoft.com/office/powerpoint/2010/main" val="141449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Konstrukční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83327"/>
            <a:ext cx="8596668" cy="43580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Obvodové nosné zdivo:		Zdivo z pálených cihel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Vnitřní zdivo: 				Zdivo z pálených cihel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Stropní konstrukce:		Monolitické trámky a vložky MIAKO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Střešní krytina:			Vlnitý eternit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1" y="3429000"/>
            <a:ext cx="3979719" cy="29847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41" y="6413789"/>
            <a:ext cx="421879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3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objektu – dispozice</a:t>
            </a:r>
            <a:br>
              <a:rPr lang="cs-CZ" dirty="0"/>
            </a:br>
            <a:r>
              <a:rPr lang="cs-CZ" dirty="0"/>
              <a:t>Půdorys suterénu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8DA07E3-7913-4F6A-9FAD-64936232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17195"/>
            <a:ext cx="4292231" cy="47045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51A98A-46F0-4E38-B16B-084E5C2C2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4" y="1739347"/>
            <a:ext cx="4899991" cy="48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08769"/>
            <a:ext cx="8596668" cy="1320800"/>
          </a:xfrm>
        </p:spPr>
        <p:txBody>
          <a:bodyPr/>
          <a:lstStyle/>
          <a:p>
            <a:r>
              <a:rPr lang="cs-CZ" dirty="0"/>
              <a:t>Popis objektu – dispozice</a:t>
            </a:r>
            <a:br>
              <a:rPr lang="cs-CZ" dirty="0"/>
            </a:br>
            <a:r>
              <a:rPr lang="cs-CZ" dirty="0"/>
              <a:t>Půdorys 1.NP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F347A6B-4206-42A8-9D06-8C50CB5CC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" y="1729569"/>
            <a:ext cx="5245349" cy="506879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E11B07E-3317-4532-83A5-D4976906C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9569"/>
            <a:ext cx="5667117" cy="50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objektu – dispozice</a:t>
            </a:r>
            <a:br>
              <a:rPr lang="cs-CZ" dirty="0"/>
            </a:br>
            <a:r>
              <a:rPr lang="cs-CZ" dirty="0"/>
              <a:t>Půdorys 2.NP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F22D99-7B65-45A0-B0C5-3D7CDE72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2" y="1774973"/>
            <a:ext cx="5048885" cy="48785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CCD151E-F7FB-423C-8853-7F21768BF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80" y="1774973"/>
            <a:ext cx="5326019" cy="48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8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jednotlivých opatření a rekonstrukce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66455"/>
            <a:ext cx="8596668" cy="42749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Výměna oken a dveří: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Okna: INTERNORM KF 500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prostupu tepla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0,61 W/m²K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plasthliník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Dveře: INTERNORM AT 410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Součinitel prostupu tepla až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= 0,78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W/m²K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Materiál: hliník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489" y="1766455"/>
            <a:ext cx="3333750" cy="33337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65173" y="544447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</a:rPr>
              <a:t>Zdroj:INTERNORM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, (Katalog produktů, 2017)</a:t>
            </a:r>
          </a:p>
        </p:txBody>
      </p:sp>
    </p:spTree>
    <p:extLst>
      <p:ext uri="{BB962C8B-B14F-4D97-AF65-F5344CB8AC3E}">
        <p14:creationId xmlns:p14="http://schemas.microsoft.com/office/powerpoint/2010/main" val="296019345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</TotalTime>
  <Words>585</Words>
  <Application>Microsoft Office PowerPoint</Application>
  <PresentationFormat>Širokoúhlá obrazovka</PresentationFormat>
  <Paragraphs>124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Fazeta</vt:lpstr>
      <vt:lpstr>REKONSTRUKCE RODINNÉHO DOMU</vt:lpstr>
      <vt:lpstr>Obsah prezentace:</vt:lpstr>
      <vt:lpstr>Cíl práce</vt:lpstr>
      <vt:lpstr>Identifikační údaje stavby</vt:lpstr>
      <vt:lpstr>Konstrukční řešení </vt:lpstr>
      <vt:lpstr>Popis objektu – dispozice Půdorys suterénu</vt:lpstr>
      <vt:lpstr>Popis objektu – dispozice Půdorys 1.NP</vt:lpstr>
      <vt:lpstr>Popis objektu – dispozice Půdorys 2.NP</vt:lpstr>
      <vt:lpstr>Návrhy jednotlivých opatření a rekonstrukce</vt:lpstr>
      <vt:lpstr>Návrhy jednotlivých opatření a rekonstrukce</vt:lpstr>
      <vt:lpstr>Návrhy jednotlivých opatření a rekonstrukce</vt:lpstr>
      <vt:lpstr>Návrhy jednotlivých opatření a rekonstrukce</vt:lpstr>
      <vt:lpstr>Doplňující otázky </vt:lpstr>
      <vt:lpstr>1.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vt:lpstr>
      <vt:lpstr>1.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vt:lpstr>
      <vt:lpstr>1. V příloze č. 5 (Výpočet energetické náročnosti a průměrného součinitele prostupu tepla ...) používáte ”Celkovou energeticky vztažnou plochu” a ”Celkovou podlahovou plochu”. Vysvětlete prosím jejich výpočet a jaký je mezi nimi rozdíl. Jak se vypočítá ”Účinná vnitřní tepelná kapacita”? </vt:lpstr>
      <vt:lpstr>2. Jaká je současná situace v oblasti dotací či finančních příspěvků na výstavbu energeticky úsporných budov? Bylo by možné využít některou z forem dotací na rekonstrukci Vašeho objektu?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RODINNÉHO DOMU</dc:title>
  <dc:creator>Hrášek</dc:creator>
  <cp:lastModifiedBy>Jan Hrach</cp:lastModifiedBy>
  <cp:revision>63</cp:revision>
  <dcterms:created xsi:type="dcterms:W3CDTF">2017-01-31T10:41:33Z</dcterms:created>
  <dcterms:modified xsi:type="dcterms:W3CDTF">2018-01-22T19:52:03Z</dcterms:modified>
</cp:coreProperties>
</file>