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072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8195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536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3645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146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0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3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937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7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039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3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37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000" b="1" dirty="0">
                <a:latin typeface="Arial Black"/>
              </a:rPr>
              <a:t>Rozbor problematiky sanace panelových budov, ukázka variantního řešení sanace na zadaném objektu bytového domu</a:t>
            </a:r>
            <a:endParaRPr lang="cs-CZ" sz="400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552950"/>
            <a:ext cx="7766936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cs-CZ" sz="2000" b="1" dirty="0"/>
              <a:t> Autor bakalářské práce:                                         </a:t>
            </a:r>
            <a:r>
              <a:rPr lang="cs-CZ" sz="2000" dirty="0"/>
              <a:t>Josef Slezák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b="1" dirty="0"/>
              <a:t>Vedoucí bakalářské práce:                </a:t>
            </a:r>
            <a:r>
              <a:rPr lang="cs-CZ" sz="2000" dirty="0"/>
              <a:t>doc. Dr. Ing. Luboš </a:t>
            </a:r>
            <a:r>
              <a:rPr lang="cs-CZ" sz="2000" dirty="0" err="1"/>
              <a:t>Podolka</a:t>
            </a:r>
          </a:p>
          <a:p>
            <a:pPr algn="l"/>
            <a:r>
              <a:rPr lang="cs-CZ" sz="2000" b="1" dirty="0"/>
              <a:t>Oponent bakalářské práce:            </a:t>
            </a:r>
            <a:r>
              <a:rPr lang="cs-CZ" sz="2000" dirty="0"/>
              <a:t>Mgr. Jana Pavlíčková </a:t>
            </a:r>
            <a:r>
              <a:rPr lang="cs-CZ" sz="2000" dirty="0" err="1"/>
              <a:t>Hlebová</a:t>
            </a:r>
            <a:r>
              <a:rPr lang="cs-CZ" sz="2000" dirty="0"/>
              <a:t> </a:t>
            </a:r>
          </a:p>
          <a:p>
            <a:pPr algn="l"/>
            <a:r>
              <a:rPr lang="cs-CZ" sz="2000" b="1" dirty="0"/>
              <a:t>                                               České Budějovice,  leden  2018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06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8BAD5-0280-491F-A1C4-A02FEFFE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2ADBBF-A3D7-4726-8124-D35E0982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17503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000" dirty="0"/>
              <a:t>Vedoucí práce:</a:t>
            </a:r>
          </a:p>
          <a:p>
            <a:pPr lvl="1"/>
            <a:r>
              <a:rPr lang="cs-CZ" sz="2000" dirty="0"/>
              <a:t> Jaké další způsoby izolovaní objektů autor zná, a které by se dali pro sanaci objektu použít (fasáda, střecha). </a:t>
            </a:r>
          </a:p>
          <a:p>
            <a:pPr lvl="1"/>
            <a:r>
              <a:rPr lang="cs-CZ" sz="2000" dirty="0"/>
              <a:t>Jaké další úpravy by se dali v panelovém objektu provést, např. dispoziční a uveďte postup takové úpravy.</a:t>
            </a:r>
          </a:p>
          <a:p>
            <a:pPr marL="457200" lvl="1" indent="0">
              <a:buNone/>
            </a:pP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0E9ED86-9E0C-4072-864C-247AD7C8CE35}"/>
              </a:ext>
            </a:extLst>
          </p:cNvPr>
          <p:cNvSpPr txBox="1">
            <a:spLocks/>
          </p:cNvSpPr>
          <p:nvPr/>
        </p:nvSpPr>
        <p:spPr>
          <a:xfrm>
            <a:off x="677863" y="3903656"/>
            <a:ext cx="8596312" cy="1750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Oponent práce:</a:t>
            </a:r>
          </a:p>
          <a:p>
            <a:pPr lvl="1"/>
            <a:r>
              <a:rPr lang="cs-CZ" sz="2000" dirty="0"/>
              <a:t> Jaká je podle studenta vize panelových bytů potažmo  celých sídlišť?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82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45DCD-7B84-4FB2-90DA-D859C74A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>
                <a:solidFill>
                  <a:srgbClr val="90C226"/>
                </a:solidFill>
                <a:latin typeface="Arial Black"/>
                <a:cs typeface="+mj-ea"/>
              </a:rPr>
              <a:t>Motivace</a:t>
            </a:r>
            <a:r>
              <a:rPr lang="en-US" sz="4000" dirty="0">
                <a:solidFill>
                  <a:srgbClr val="90C226"/>
                </a:solidFill>
                <a:latin typeface="Arial Black"/>
                <a:cs typeface="+mj-ea"/>
              </a:rPr>
              <a:t> a </a:t>
            </a:r>
            <a:r>
              <a:rPr lang="en-US" sz="4000" dirty="0" err="1">
                <a:solidFill>
                  <a:srgbClr val="90C226"/>
                </a:solidFill>
                <a:latin typeface="Arial Black"/>
                <a:cs typeface="+mj-ea"/>
              </a:rPr>
              <a:t>důvody</a:t>
            </a:r>
            <a:r>
              <a:rPr lang="en-US" sz="4000" dirty="0">
                <a:solidFill>
                  <a:srgbClr val="90C226"/>
                </a:solidFill>
                <a:latin typeface="Arial Black"/>
                <a:cs typeface="+mj-ea"/>
              </a:rPr>
              <a:t> k </a:t>
            </a:r>
            <a:r>
              <a:rPr lang="en-US" sz="4000" dirty="0" err="1">
                <a:solidFill>
                  <a:srgbClr val="90C226"/>
                </a:solidFill>
                <a:latin typeface="Arial Black"/>
                <a:cs typeface="+mj-ea"/>
              </a:rPr>
              <a:t>vybrání</a:t>
            </a:r>
            <a:r>
              <a:rPr lang="en-US" sz="4000" dirty="0">
                <a:solidFill>
                  <a:srgbClr val="90C226"/>
                </a:solidFill>
                <a:latin typeface="Arial Black"/>
                <a:cs typeface="+mj-ea"/>
              </a:rPr>
              <a:t> </a:t>
            </a:r>
            <a:r>
              <a:rPr lang="en-US" sz="4000" dirty="0" err="1">
                <a:solidFill>
                  <a:srgbClr val="90C226"/>
                </a:solidFill>
                <a:latin typeface="Arial Black"/>
                <a:cs typeface="+mj-ea"/>
              </a:rPr>
              <a:t>daného</a:t>
            </a:r>
            <a:r>
              <a:rPr lang="en-US" sz="4000" dirty="0">
                <a:solidFill>
                  <a:srgbClr val="90C226"/>
                </a:solidFill>
                <a:latin typeface="Arial Black"/>
                <a:cs typeface="+mj-ea"/>
              </a:rPr>
              <a:t> </a:t>
            </a:r>
            <a:r>
              <a:rPr lang="en-US" sz="4000" dirty="0" err="1">
                <a:solidFill>
                  <a:srgbClr val="90C226"/>
                </a:solidFill>
                <a:latin typeface="Arial Black"/>
                <a:cs typeface="+mj-ea"/>
              </a:rPr>
              <a:t>tématu</a:t>
            </a:r>
            <a:r>
              <a:rPr lang="en-US" sz="4000" dirty="0">
                <a:solidFill>
                  <a:srgbClr val="90C226"/>
                </a:solidFill>
                <a:latin typeface="Arial Black"/>
                <a:cs typeface="+mj-ea"/>
              </a:rPr>
              <a:t>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cs-CZ" dirty="0"/>
          </a:p>
        </p:txBody>
      </p:sp>
      <p:pic>
        <p:nvPicPr>
          <p:cNvPr id="4" name="Obrázek 4" descr="Obsah obrázku budova, interiér, scéna&#10;&#10;Popis vygenerovaný s vysokou mírou spolehlivosti">
            <a:extLst>
              <a:ext uri="{FF2B5EF4-FFF2-40B4-BE49-F238E27FC236}">
                <a16:creationId xmlns:a16="http://schemas.microsoft.com/office/drawing/2014/main" id="{232A70B6-AE00-4DAC-9E7C-078CEF27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90" y="2163824"/>
            <a:ext cx="7064631" cy="397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D071AC-E372-4D5A-953A-049A21546FA0}"/>
              </a:ext>
            </a:extLst>
          </p:cNvPr>
          <p:cNvSpPr txBox="1"/>
          <p:nvPr/>
        </p:nvSpPr>
        <p:spPr>
          <a:xfrm>
            <a:off x="1962150" y="6367145"/>
            <a:ext cx="780329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Panelové sídliště na Praze 4 Foto: Ondřej </a:t>
            </a:r>
            <a:r>
              <a:rPr lang="cs-CZ" dirty="0" err="1"/>
              <a:t>Besperát</a:t>
            </a:r>
            <a:r>
              <a:rPr lang="cs-CZ" dirty="0"/>
              <a:t>, www.aktualne.cz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51819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0C0FFF82-57F2-4AC2-BDA3-E0C503E7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73" y="1095375"/>
            <a:ext cx="8121656" cy="47453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FE2153-4CF0-4EEA-9B1A-A69CA84D8FA3}"/>
              </a:ext>
            </a:extLst>
          </p:cNvPr>
          <p:cNvSpPr txBox="1"/>
          <p:nvPr/>
        </p:nvSpPr>
        <p:spPr>
          <a:xfrm>
            <a:off x="619178" y="615740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Zdroj: Vlastní zdroj</a:t>
            </a:r>
          </a:p>
        </p:txBody>
      </p:sp>
    </p:spTree>
    <p:extLst>
      <p:ext uri="{BB962C8B-B14F-4D97-AF65-F5344CB8AC3E}">
        <p14:creationId xmlns:p14="http://schemas.microsoft.com/office/powerpoint/2010/main" val="29032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5FDAD-9423-48C5-93A7-38FFA406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EBF801-8A10-4F08-8ACA-7F093907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/>
              <a:t>Student provede rozbor problematiky sanace panelových budov pro jednotlivé dílčí typické poruchy panelových budov. Pro zadaných objekt pak vypracuje ve variantách sanaci tohoto objektu a navržené varianty vzájemně porovná a vyhodnotí.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36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180C7-8258-4854-9C6C-232408BB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/>
              <a:t>Historie a vývoj panelových soustav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1A12829-9464-4E0C-AE90-21D6B0AA8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094" y="1476375"/>
            <a:ext cx="7132295" cy="49371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4D2249-E06A-41D7-BC88-A64A133906C0}"/>
              </a:ext>
            </a:extLst>
          </p:cNvPr>
          <p:cNvSpPr txBox="1"/>
          <p:nvPr/>
        </p:nvSpPr>
        <p:spPr>
          <a:xfrm>
            <a:off x="2190939" y="6421382"/>
            <a:ext cx="60960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 tzb-info.cz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08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BDED-DE7D-4674-9D13-A5C5A44C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Soustava VVÚ - ETA</a:t>
            </a:r>
          </a:p>
        </p:txBody>
      </p:sp>
      <p:pic>
        <p:nvPicPr>
          <p:cNvPr id="4" name="Obrázek 4" descr="Obsah obrázku budova, exteriér, obytný dům, obloha&#10;&#10;Popis vygenerovaný s velmi vysokou mírou spolehlivosti">
            <a:extLst>
              <a:ext uri="{FF2B5EF4-FFF2-40B4-BE49-F238E27FC236}">
                <a16:creationId xmlns:a16="http://schemas.microsoft.com/office/drawing/2014/main" id="{C18536AF-7128-480A-92A8-48EA2815F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0615" y="1143000"/>
            <a:ext cx="3012595" cy="5347810"/>
          </a:xfrm>
          <a:prstGeom prst="rect">
            <a:avLst/>
          </a:prstGeom>
        </p:spPr>
      </p:pic>
      <p:pic>
        <p:nvPicPr>
          <p:cNvPr id="6" name="Obrázek 6" descr="Obsah obrázku text, křížovka&#10;&#10;Popis vygenerovaný s vysokou mírou spolehlivosti">
            <a:extLst>
              <a:ext uri="{FF2B5EF4-FFF2-40B4-BE49-F238E27FC236}">
                <a16:creationId xmlns:a16="http://schemas.microsoft.com/office/drawing/2014/main" id="{3B2771DC-4005-4C01-A35A-E52AD870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49" y="2809875"/>
            <a:ext cx="6418430" cy="1843351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89FD625-44E1-46EA-90DF-86BCCAD04224}"/>
              </a:ext>
            </a:extLst>
          </p:cNvPr>
          <p:cNvSpPr/>
          <p:nvPr/>
        </p:nvSpPr>
        <p:spPr>
          <a:xfrm>
            <a:off x="3000634" y="3562350"/>
            <a:ext cx="1397491" cy="13500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9D53EF-EE7A-4ED0-9151-A7BD726E0134}"/>
              </a:ext>
            </a:extLst>
          </p:cNvPr>
          <p:cNvSpPr txBox="1"/>
          <p:nvPr/>
        </p:nvSpPr>
        <p:spPr>
          <a:xfrm>
            <a:off x="95258" y="46958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Zdroj: tzb-info.cz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FCA82D3-5820-437C-BFCD-3DA757C745E6}"/>
              </a:ext>
            </a:extLst>
          </p:cNvPr>
          <p:cNvSpPr txBox="1"/>
          <p:nvPr/>
        </p:nvSpPr>
        <p:spPr>
          <a:xfrm>
            <a:off x="6410878" y="6448425"/>
            <a:ext cx="547124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Zdroj: doc. Dr. Ing. Luboš </a:t>
            </a:r>
            <a:r>
              <a:rPr lang="cs-CZ" dirty="0" err="1"/>
              <a:t>Podolka</a:t>
            </a:r>
          </a:p>
        </p:txBody>
      </p:sp>
    </p:spTree>
    <p:extLst>
      <p:ext uri="{BB962C8B-B14F-4D97-AF65-F5344CB8AC3E}">
        <p14:creationId xmlns:p14="http://schemas.microsoft.com/office/powerpoint/2010/main" val="136538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20BC6-7EDD-4736-B2F4-467A264B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OBÁLKA BUDOVY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dirty="0"/>
              <a:t>         </a:t>
            </a:r>
          </a:p>
        </p:txBody>
      </p:sp>
      <p:pic>
        <p:nvPicPr>
          <p:cNvPr id="4" name="Obrázek 4" descr="Obsah obrázku zeď, papírnictví&#10;&#10;Popis vygenerovaný s vysokou mírou spolehlivosti">
            <a:extLst>
              <a:ext uri="{FF2B5EF4-FFF2-40B4-BE49-F238E27FC236}">
                <a16:creationId xmlns:a16="http://schemas.microsoft.com/office/drawing/2014/main" id="{A2FC571C-590F-4998-B5A6-F0D8F64D9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37" y="3267075"/>
            <a:ext cx="2835713" cy="3031494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8F41660E-4F98-42FC-8B86-12C55D84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05" y="3224445"/>
            <a:ext cx="2796771" cy="3108610"/>
          </a:xfrm>
          <a:prstGeom prst="rect">
            <a:avLst/>
          </a:prstGeom>
        </p:spPr>
      </p:pic>
      <p:pic>
        <p:nvPicPr>
          <p:cNvPr id="8" name="Obrázek 8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B2BC770A-17C9-4420-8516-4AABBC34B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242" y="1267987"/>
            <a:ext cx="4429282" cy="484327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CDC3C0D-4A36-40FF-A5FD-AC4F0C01CE88}"/>
              </a:ext>
            </a:extLst>
          </p:cNvPr>
          <p:cNvSpPr/>
          <p:nvPr/>
        </p:nvSpPr>
        <p:spPr>
          <a:xfrm>
            <a:off x="4141788" y="2162175"/>
            <a:ext cx="3254840" cy="3264007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FC9AE2-55DC-4881-98E4-E301E46EE4AE}"/>
              </a:ext>
            </a:extLst>
          </p:cNvPr>
          <p:cNvSpPr txBox="1"/>
          <p:nvPr/>
        </p:nvSpPr>
        <p:spPr>
          <a:xfrm>
            <a:off x="285775" y="629849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Zdroj: tzb-info.cz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910577-A679-4B2B-A883-3CECC8621050}"/>
              </a:ext>
            </a:extLst>
          </p:cNvPr>
          <p:cNvSpPr txBox="1"/>
          <p:nvPr/>
        </p:nvSpPr>
        <p:spPr>
          <a:xfrm>
            <a:off x="7458719" y="633165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Zdroj: tzb-info.cz</a:t>
            </a:r>
          </a:p>
        </p:txBody>
      </p:sp>
    </p:spTree>
    <p:extLst>
      <p:ext uri="{BB962C8B-B14F-4D97-AF65-F5344CB8AC3E}">
        <p14:creationId xmlns:p14="http://schemas.microsoft.com/office/powerpoint/2010/main" val="248211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680AB-5A1E-4372-ABC9-20DE7FD4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Shrnutí práce</a:t>
            </a:r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269A34F0-4EA3-4808-985B-1B5783AF7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20" y="3665534"/>
            <a:ext cx="4279649" cy="255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E245D12F-EDEB-4BF5-AAD9-BBB14943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33" y="876300"/>
            <a:ext cx="3482045" cy="3494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10" descr="Obsah obrázku text, snímek obrazovky&#10;&#10;Popis vygenerovaný s vysokou mírou spolehlivosti">
            <a:extLst>
              <a:ext uri="{FF2B5EF4-FFF2-40B4-BE49-F238E27FC236}">
                <a16:creationId xmlns:a16="http://schemas.microsoft.com/office/drawing/2014/main" id="{3315F041-AEF1-48EF-8ED6-1D689100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10" y="2878430"/>
            <a:ext cx="3785007" cy="3233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BB87E4C9-54F9-41E0-9F09-D37A01ED5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982" y="609600"/>
            <a:ext cx="3208934" cy="454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C7B886-2BAE-4C02-95A1-F77D62E7CAE1}"/>
              </a:ext>
            </a:extLst>
          </p:cNvPr>
          <p:cNvSpPr txBox="1"/>
          <p:nvPr/>
        </p:nvSpPr>
        <p:spPr>
          <a:xfrm>
            <a:off x="1390770" y="6213823"/>
            <a:ext cx="817087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Zdroj: </a:t>
            </a:r>
            <a:r>
              <a:rPr lang="cs-CZ" b="1" dirty="0"/>
              <a:t>Rozbor problematiky sanace panelových budov, ukázka variantního řešení sanace na zadaném objektu bytového domu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15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41C2D-0E75-4867-AB90-7D408FA5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8" y="3226786"/>
            <a:ext cx="12005255" cy="1445227"/>
          </a:xfrm>
        </p:spPr>
        <p:txBody>
          <a:bodyPr/>
          <a:lstStyle/>
          <a:p>
            <a:pPr algn="ctr"/>
            <a:r>
              <a:rPr lang="cs-CZ" sz="4800" dirty="0"/>
              <a:t>Děkuji za pozornost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21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Fazeta</vt:lpstr>
      <vt:lpstr>Rozbor problematiky sanace panelových budov, ukázka variantního řešení sanace na zadaném objektu bytového domu</vt:lpstr>
      <vt:lpstr>Motivace a důvody k vybrání daného tématu     </vt:lpstr>
      <vt:lpstr>Prezentace aplikace PowerPoint</vt:lpstr>
      <vt:lpstr>CÍL PRÁCE</vt:lpstr>
      <vt:lpstr>Historie a vývoj panelových soustav</vt:lpstr>
      <vt:lpstr>Soustava VVÚ - ETA</vt:lpstr>
      <vt:lpstr>OBÁLKA BUDOVY          </vt:lpstr>
      <vt:lpstr>Shrnutí práce</vt:lpstr>
      <vt:lpstr>Děkuji za pozornost </vt:lpstr>
      <vt:lpstr>Doplňující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Petr Barborik</cp:lastModifiedBy>
  <cp:revision>6</cp:revision>
  <dcterms:created xsi:type="dcterms:W3CDTF">2013-07-31T14:12:32Z</dcterms:created>
  <dcterms:modified xsi:type="dcterms:W3CDTF">2018-01-22T17:31:19Z</dcterms:modified>
</cp:coreProperties>
</file>