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5" r:id="rId9"/>
    <p:sldId id="266" r:id="rId10"/>
    <p:sldId id="272" r:id="rId11"/>
    <p:sldId id="270" r:id="rId12"/>
    <p:sldId id="273" r:id="rId13"/>
    <p:sldId id="267" r:id="rId14"/>
    <p:sldId id="268" r:id="rId15"/>
    <p:sldId id="269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-PC\Dropbox\bc\stanoven&#237;-v&#253;konnosti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-PC\Dropbox\bc\stanoven&#237;-v&#253;konnosti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-PC\Dropbox\bc\stanoven&#237;-v&#253;konnosti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m3*h-1</c:v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List3!$Y$24:$Y$31</c:f>
              <c:strCache>
                <c:ptCount val="8"/>
                <c:pt idx="0">
                  <c:v>PC160LC</c:v>
                </c:pt>
                <c:pt idx="1">
                  <c:v>PC210LC</c:v>
                </c:pt>
                <c:pt idx="2">
                  <c:v>PC240LC</c:v>
                </c:pt>
                <c:pt idx="3">
                  <c:v>PC240LC2</c:v>
                </c:pt>
                <c:pt idx="4">
                  <c:v>PC290LC</c:v>
                </c:pt>
                <c:pt idx="5">
                  <c:v>PC290LC2</c:v>
                </c:pt>
                <c:pt idx="6">
                  <c:v>PC360LC</c:v>
                </c:pt>
                <c:pt idx="7">
                  <c:v>PC490LC</c:v>
                </c:pt>
              </c:strCache>
            </c:strRef>
          </c:cat>
          <c:val>
            <c:numRef>
              <c:f>List3!$Z$24:$Z$31</c:f>
              <c:numCache>
                <c:formatCode>0.000</c:formatCode>
                <c:ptCount val="8"/>
                <c:pt idx="0">
                  <c:v>99.855737704918027</c:v>
                </c:pt>
                <c:pt idx="1">
                  <c:v>167.31147540983611</c:v>
                </c:pt>
                <c:pt idx="2">
                  <c:v>188.22540983606561</c:v>
                </c:pt>
                <c:pt idx="3">
                  <c:v>186.31021437578821</c:v>
                </c:pt>
                <c:pt idx="4">
                  <c:v>180.90260366441649</c:v>
                </c:pt>
                <c:pt idx="5">
                  <c:v>157.01239504198321</c:v>
                </c:pt>
                <c:pt idx="6">
                  <c:v>188.3803278688525</c:v>
                </c:pt>
                <c:pt idx="7">
                  <c:v>232.37704918032779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C1-4429-86AD-B9D4B99B78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-1808279024"/>
        <c:axId val="-1808275216"/>
      </c:barChart>
      <c:catAx>
        <c:axId val="-1808279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="1" dirty="0" smtClean="0"/>
                  <a:t>TYP</a:t>
                </a:r>
                <a:r>
                  <a:rPr lang="cs-CZ" b="1" baseline="0" dirty="0" smtClean="0"/>
                  <a:t> RYPADLA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08275216"/>
        <c:crosses val="autoZero"/>
        <c:auto val="1"/>
        <c:lblAlgn val="ctr"/>
        <c:lblOffset val="100"/>
        <c:noMultiLvlLbl val="0"/>
      </c:catAx>
      <c:valAx>
        <c:axId val="-18082752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="1" dirty="0" smtClean="0"/>
                  <a:t>VÝKONNOST</a:t>
                </a:r>
                <a:r>
                  <a:rPr lang="cs-CZ" b="1" baseline="0" dirty="0" smtClean="0"/>
                  <a:t> STROJE</a:t>
                </a:r>
                <a:r>
                  <a:rPr lang="en-US" b="1" baseline="0" dirty="0" smtClean="0"/>
                  <a:t>  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0827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h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List3!$AB$24:$AB$31</c:f>
              <c:strCache>
                <c:ptCount val="8"/>
                <c:pt idx="0">
                  <c:v>PC160LC</c:v>
                </c:pt>
                <c:pt idx="1">
                  <c:v>PC210LC</c:v>
                </c:pt>
                <c:pt idx="2">
                  <c:v>PC240LC</c:v>
                </c:pt>
                <c:pt idx="3">
                  <c:v>PC240LC2</c:v>
                </c:pt>
                <c:pt idx="4">
                  <c:v>PC290LC</c:v>
                </c:pt>
                <c:pt idx="5">
                  <c:v>PC290LC2</c:v>
                </c:pt>
                <c:pt idx="6">
                  <c:v>PC360LC</c:v>
                </c:pt>
                <c:pt idx="7">
                  <c:v>PC490LC</c:v>
                </c:pt>
              </c:strCache>
            </c:strRef>
          </c:cat>
          <c:val>
            <c:numRef>
              <c:f>List3!$AC$24:$AC$31</c:f>
              <c:numCache>
                <c:formatCode>0.000</c:formatCode>
                <c:ptCount val="8"/>
                <c:pt idx="0">
                  <c:v>33.140308970317832</c:v>
                </c:pt>
                <c:pt idx="1">
                  <c:v>19.778978052126199</c:v>
                </c:pt>
                <c:pt idx="2">
                  <c:v>17.581313824112179</c:v>
                </c:pt>
                <c:pt idx="3">
                  <c:v>17.762042790231749</c:v>
                </c:pt>
                <c:pt idx="4">
                  <c:v>18.2929926544276</c:v>
                </c:pt>
                <c:pt idx="5">
                  <c:v>21.076361513466161</c:v>
                </c:pt>
                <c:pt idx="6">
                  <c:v>17.566855506822609</c:v>
                </c:pt>
                <c:pt idx="7">
                  <c:v>14.24086419753087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D8-4652-96FA-D7CA42D896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877393968"/>
        <c:axId val="-1877393424"/>
      </c:barChart>
      <c:catAx>
        <c:axId val="-1877393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TYP</a:t>
                </a:r>
                <a:r>
                  <a:rPr lang="cs-CZ" baseline="0" dirty="0" smtClean="0"/>
                  <a:t> RYPADLA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77393424"/>
        <c:crosses val="autoZero"/>
        <c:auto val="1"/>
        <c:lblAlgn val="ctr"/>
        <c:lblOffset val="100"/>
        <c:noMultiLvlLbl val="0"/>
      </c:catAx>
      <c:valAx>
        <c:axId val="-187739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DOBA PRÁCE</a:t>
                </a:r>
                <a:r>
                  <a:rPr lang="cs-CZ" baseline="0" dirty="0" smtClean="0"/>
                  <a:t> STROJE </a:t>
                </a:r>
                <a:r>
                  <a:rPr lang="en-US" baseline="0" dirty="0" smtClean="0"/>
                  <a:t>[h]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7739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List6!$H$34</c:f>
              <c:strCache>
                <c:ptCount val="1"/>
                <c:pt idx="0">
                  <c:v>počet 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(List6!$D$10,List6!$D$15,List6!$D$22,List6!$D$29,List6!$D$36,List6!$D$44,List6!$D$50,List6!$D$57)</c:f>
              <c:strCache>
                <c:ptCount val="8"/>
                <c:pt idx="0">
                  <c:v>Tatra Phoenix 10x10</c:v>
                </c:pt>
                <c:pt idx="1">
                  <c:v>Tatra Phoenix 6x6</c:v>
                </c:pt>
                <c:pt idx="2">
                  <c:v>Tatra Phoenix 6x6</c:v>
                </c:pt>
                <c:pt idx="3">
                  <c:v>Tatra Phoenix 6x6</c:v>
                </c:pt>
                <c:pt idx="4">
                  <c:v>Tatra Phoenix 6x6</c:v>
                </c:pt>
                <c:pt idx="5">
                  <c:v>Tatra Phoenix 8x8</c:v>
                </c:pt>
                <c:pt idx="6">
                  <c:v>Tatra Phoenix 6x6</c:v>
                </c:pt>
                <c:pt idx="7">
                  <c:v>Tatra Phoenix 6x6</c:v>
                </c:pt>
              </c:strCache>
            </c:strRef>
          </c:cat>
          <c:val>
            <c:numRef>
              <c:f>(List6!$H$10,List6!$H$15,List6!$H$22,List6!$H$29,List6!$H$36,List6!$H$44,List6!$H$50,List6!$H$57)</c:f>
              <c:numCache>
                <c:formatCode>General</c:formatCode>
                <c:ptCount val="8"/>
                <c:pt idx="0">
                  <c:v>4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6</c:v>
                </c:pt>
                <c:pt idx="6">
                  <c:v>10</c:v>
                </c:pt>
                <c:pt idx="7">
                  <c:v>12</c:v>
                </c:pt>
              </c:numCache>
            </c:numRef>
          </c:val>
          <c:extLst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axId val="-1877389616"/>
        <c:axId val="-1877390704"/>
      </c:barChart>
      <c:lineChart>
        <c:grouping val="standard"/>
        <c:varyColors val="0"/>
        <c:ser>
          <c:idx val="1"/>
          <c:order val="1"/>
          <c:tx>
            <c:strRef>
              <c:f>List6!$G$7</c:f>
              <c:strCache>
                <c:ptCount val="1"/>
                <c:pt idx="0">
                  <c:v>[%]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(List6!$D$5,List6!$D$12,List6!$D$19,List6!$D$26,List6!$D$33,List6!$D$40,List6!$D$47,List6!$D$54)</c:f>
              <c:strCache>
                <c:ptCount val="8"/>
                <c:pt idx="0">
                  <c:v>PC160LC</c:v>
                </c:pt>
                <c:pt idx="1">
                  <c:v>PC210LC</c:v>
                </c:pt>
                <c:pt idx="2">
                  <c:v>PC240LC</c:v>
                </c:pt>
                <c:pt idx="3">
                  <c:v>PC240LC2</c:v>
                </c:pt>
                <c:pt idx="4">
                  <c:v>PC290LC</c:v>
                </c:pt>
                <c:pt idx="5">
                  <c:v>PC290LC2</c:v>
                </c:pt>
                <c:pt idx="6">
                  <c:v>PC360LC</c:v>
                </c:pt>
                <c:pt idx="7">
                  <c:v>PC490LC</c:v>
                </c:pt>
              </c:strCache>
            </c:strRef>
          </c:cat>
          <c:val>
            <c:numRef>
              <c:f>(List6!$J$8,List6!$J$15,List6!$J$22,List6!$J$29,List6!$J$36,List6!$J$43,List6!$J$50,List6!$J$57)</c:f>
              <c:numCache>
                <c:formatCode>0.00</c:formatCode>
                <c:ptCount val="8"/>
                <c:pt idx="0">
                  <c:v>97.803189472510326</c:v>
                </c:pt>
                <c:pt idx="1">
                  <c:v>90.737459690768418</c:v>
                </c:pt>
                <c:pt idx="2">
                  <c:v>99.461841104994065</c:v>
                </c:pt>
                <c:pt idx="3">
                  <c:v>98.662905078050287</c:v>
                </c:pt>
                <c:pt idx="4">
                  <c:v>96.407085707856226</c:v>
                </c:pt>
                <c:pt idx="5">
                  <c:v>96.78242022202933</c:v>
                </c:pt>
                <c:pt idx="6">
                  <c:v>99.526466152506856</c:v>
                </c:pt>
                <c:pt idx="7">
                  <c:v>98.233316371780845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77388528"/>
        <c:axId val="-1877392336"/>
      </c:lineChart>
      <c:catAx>
        <c:axId val="-187738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77392336"/>
        <c:crosses val="autoZero"/>
        <c:auto val="1"/>
        <c:lblAlgn val="ctr"/>
        <c:lblOffset val="100"/>
        <c:noMultiLvlLbl val="0"/>
      </c:catAx>
      <c:valAx>
        <c:axId val="-1877392336"/>
        <c:scaling>
          <c:orientation val="minMax"/>
          <c:max val="100"/>
          <c:min val="8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 dirty="0"/>
                  <a:t>účinnost</a:t>
                </a:r>
                <a:r>
                  <a:rPr lang="cs-CZ" sz="1200" b="1" baseline="0" dirty="0"/>
                  <a:t> nákladních </a:t>
                </a:r>
                <a:r>
                  <a:rPr lang="cs-CZ" sz="1200" b="1" baseline="0" dirty="0" smtClean="0"/>
                  <a:t>vozidel</a:t>
                </a:r>
                <a:r>
                  <a:rPr lang="en-US" sz="1200" b="1" baseline="0" dirty="0" smtClean="0"/>
                  <a:t> [</a:t>
                </a:r>
                <a:r>
                  <a:rPr lang="cs-CZ" sz="1200" b="1" baseline="0" dirty="0" smtClean="0"/>
                  <a:t>%</a:t>
                </a:r>
                <a:r>
                  <a:rPr lang="en-US" sz="1200" b="1" baseline="0" dirty="0" smtClean="0"/>
                  <a:t>]</a:t>
                </a:r>
                <a:endParaRPr lang="cs-CZ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77388528"/>
        <c:crosses val="autoZero"/>
        <c:crossBetween val="between"/>
      </c:valAx>
      <c:valAx>
        <c:axId val="-187739070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/>
                  <a:t>počet  nákladních</a:t>
                </a:r>
                <a:r>
                  <a:rPr lang="cs-CZ" sz="1200" b="1" baseline="0"/>
                  <a:t> vozidel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877389616"/>
        <c:crosses val="max"/>
        <c:crossBetween val="between"/>
      </c:valAx>
      <c:catAx>
        <c:axId val="-18773896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77390704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60558-FEF1-41D3-8221-F618947B27D3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8E3A9-67E5-4012-B53C-841B223F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4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E3A9-67E5-4012-B53C-841B223FA1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8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E3A9-67E5-4012-B53C-841B223FA1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4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86F1-232C-4400-B0E1-66D45E4D6091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4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21E5-28AC-4239-871C-E5094128612D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BB2C-C7F0-44F2-8B54-05AC86D3A6D9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7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AF-6C5E-45AE-A3D2-E18FAF8E9E0E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092-BAAC-4834-93A3-DFFA9FA09CD2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8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B65-FBAB-4820-8BAB-BE852CEC396C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7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4653-4C2C-41DD-AA7C-FB1F491EDD97}" type="datetime1">
              <a:rPr lang="en-US" smtClean="0"/>
              <a:t>6/20/2017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9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6901-B904-4757-B285-97EB66F587DA}" type="datetime1">
              <a:rPr lang="en-US" smtClean="0"/>
              <a:t>6/20/2017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2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92D5-C966-4F6C-A53A-FB812AB772DB}" type="datetime1">
              <a:rPr lang="en-US" smtClean="0"/>
              <a:t>6/20/2017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8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035-A4D0-4193-A6FC-AD1EE7122D22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3C5-3E96-49AC-A953-EA09DB7EB63D}" type="datetime1">
              <a:rPr lang="en-US" smtClean="0"/>
              <a:t>6/20/2017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5B25D-1E44-4BE4-821F-80265B8D275B}" type="datetime1">
              <a:rPr lang="en-US" smtClean="0"/>
              <a:t>6/20/2017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2A6-C21F-485F-A592-0A8DB4BD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2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cs typeface="Arial" panose="020B0604020202020204" pitchFamily="34" charset="0"/>
              </a:rPr>
              <a:t>Výkonnost stavebních strojů na příkladu konkrétní stavby.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Autor bakalářské práce: Michal </a:t>
            </a:r>
            <a:r>
              <a:rPr lang="cs-CZ" dirty="0" smtClean="0">
                <a:cs typeface="Arial" panose="020B0604020202020204" pitchFamily="34" charset="0"/>
              </a:rPr>
              <a:t>Jurásek</a:t>
            </a:r>
          </a:p>
          <a:p>
            <a:r>
              <a:rPr lang="cs-CZ" dirty="0" smtClean="0">
                <a:cs typeface="Arial" panose="020B0604020202020204" pitchFamily="34" charset="0"/>
              </a:rPr>
              <a:t>Vedoucí bakalářské práce: Ing</a:t>
            </a:r>
            <a:r>
              <a:rPr lang="cs-CZ" dirty="0">
                <a:cs typeface="Arial" panose="020B0604020202020204" pitchFamily="34" charset="0"/>
              </a:rPr>
              <a:t>. Terezie Vondráčková, Ph.D</a:t>
            </a:r>
            <a:r>
              <a:rPr lang="cs-CZ" dirty="0" smtClean="0"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cs typeface="Arial" panose="020B0604020202020204" pitchFamily="34" charset="0"/>
              </a:rPr>
              <a:t>Oponent bakalářské práce: prof. Ing. Věra Voštová, CSc.</a:t>
            </a:r>
            <a:endParaRPr lang="cs-CZ" dirty="0" smtClean="0">
              <a:cs typeface="Arial" panose="020B0604020202020204" pitchFamily="34" charset="0"/>
            </a:endParaRPr>
          </a:p>
        </p:txBody>
      </p:sp>
      <p:pic>
        <p:nvPicPr>
          <p:cNvPr id="1026" name="Picture 2" descr="Výsledek obrázku pro všt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84" y="6038193"/>
            <a:ext cx="4590015" cy="5485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7"/>
          <p:cNvSpPr txBox="1"/>
          <p:nvPr/>
        </p:nvSpPr>
        <p:spPr>
          <a:xfrm>
            <a:off x="7907790" y="6098975"/>
            <a:ext cx="3760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latin typeface="Arial" charset="0"/>
                <a:ea typeface="Arial" charset="0"/>
                <a:cs typeface="Arial" charset="0"/>
              </a:rPr>
              <a:t>České Budějovice, červen 2017</a:t>
            </a:r>
            <a:endParaRPr lang="cs-CZ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9372" y="1847850"/>
            <a:ext cx="10515600" cy="4351338"/>
          </a:xfrm>
        </p:spPr>
        <p:txBody>
          <a:bodyPr/>
          <a:lstStyle/>
          <a:p>
            <a:r>
              <a:rPr lang="cs-CZ" dirty="0" err="1" smtClean="0"/>
              <a:t>Komatsu</a:t>
            </a:r>
            <a:r>
              <a:rPr lang="cs-CZ" dirty="0" smtClean="0"/>
              <a:t> PC240LC</a:t>
            </a:r>
          </a:p>
          <a:p>
            <a:r>
              <a:rPr lang="cs-CZ" dirty="0" smtClean="0"/>
              <a:t>Tatra Phoenix 6x6</a:t>
            </a:r>
            <a:endParaRPr lang="en-US" dirty="0"/>
          </a:p>
        </p:txBody>
      </p:sp>
      <p:pic>
        <p:nvPicPr>
          <p:cNvPr id="5" name="Obrázek 4" descr="https://scontent-amt2-1.xx.fbcdn.net/v/t34.0-12/15211708_1128332130613560_169087901_n.jpg?oh=066832fba382a90d288bd134881843fe&amp;oe=583C96C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734" y="1487821"/>
            <a:ext cx="3631127" cy="4778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33396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238499"/>
            <a:ext cx="10515600" cy="29384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90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Oponent bakalářské práce </a:t>
            </a:r>
          </a:p>
          <a:p>
            <a:pPr lvl="1"/>
            <a:r>
              <a:rPr lang="pl-PL" dirty="0"/>
              <a:t>Definujte přesně, co je to výkon a výkonnost stroje a jejich jednotky</a:t>
            </a:r>
            <a:r>
              <a:rPr lang="pl-PL" dirty="0" smtClean="0"/>
              <a:t>.</a:t>
            </a:r>
          </a:p>
          <a:p>
            <a:pPr lvl="1"/>
            <a:r>
              <a:rPr lang="cs-CZ" dirty="0"/>
              <a:t>Výhody a nevýhody různých typů podvozků u zemních strojů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Zdůvodněte, proč jste nevycházel z potřebného objemu zeminy, které je nutné odtěžit za určitou dobu. </a:t>
            </a:r>
            <a:endParaRPr lang="cs-CZ" dirty="0" smtClean="0"/>
          </a:p>
          <a:p>
            <a:r>
              <a:rPr lang="cs-CZ" dirty="0"/>
              <a:t>Vedoucí bakalářské práce</a:t>
            </a:r>
          </a:p>
          <a:p>
            <a:pPr lvl="1"/>
            <a:r>
              <a:rPr lang="cs-CZ" dirty="0"/>
              <a:t>Popište vlastní představu výběru stavebních strojů v horizontu 10 let. Bude použitá metoda stále aktuální? 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1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</a:t>
            </a:r>
            <a:r>
              <a:rPr lang="cs-CZ" dirty="0" smtClean="0"/>
              <a:t>otázky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„Definujte přesně, co je to výkon a výkonnost stroje a jejich jednotky.”</a:t>
            </a:r>
          </a:p>
          <a:p>
            <a:r>
              <a:rPr lang="pl-PL" dirty="0" smtClean="0"/>
              <a:t>Výkon </a:t>
            </a:r>
          </a:p>
          <a:p>
            <a:pPr lvl="1"/>
            <a:r>
              <a:rPr lang="pl-PL" dirty="0" smtClean="0"/>
              <a:t>množstzví práce za jendotku </a:t>
            </a:r>
            <a:r>
              <a:rPr lang="pl-PL" dirty="0" err="1" smtClean="0"/>
              <a:t>času</a:t>
            </a:r>
            <a:r>
              <a:rPr lang="pl-PL" dirty="0" smtClean="0"/>
              <a:t> </a:t>
            </a:r>
          </a:p>
          <a:p>
            <a:pPr lvl="1"/>
            <a:r>
              <a:rPr lang="pl-PL" dirty="0" err="1" smtClean="0"/>
              <a:t>Souvisí</a:t>
            </a:r>
            <a:r>
              <a:rPr lang="pl-PL" dirty="0" smtClean="0"/>
              <a:t> s </a:t>
            </a:r>
            <a:r>
              <a:rPr lang="pl-PL" dirty="0" err="1" smtClean="0"/>
              <a:t>výkonem</a:t>
            </a:r>
            <a:r>
              <a:rPr lang="pl-PL" dirty="0" smtClean="0"/>
              <a:t> motoru </a:t>
            </a:r>
          </a:p>
          <a:p>
            <a:pPr lvl="1"/>
            <a:r>
              <a:rPr lang="cs-CZ" dirty="0" smtClean="0"/>
              <a:t>[kW]</a:t>
            </a:r>
          </a:p>
          <a:p>
            <a:pPr lvl="1"/>
            <a:endParaRPr lang="cs-CZ" dirty="0"/>
          </a:p>
          <a:p>
            <a:r>
              <a:rPr lang="cs-CZ" dirty="0" smtClean="0"/>
              <a:t>Výkonnost stroje</a:t>
            </a:r>
          </a:p>
          <a:p>
            <a:pPr lvl="1"/>
            <a:r>
              <a:rPr lang="cs-CZ" dirty="0" smtClean="0"/>
              <a:t>Objem zeminy, kterou je stroj schopen vytěžit během pracovního cyklu</a:t>
            </a:r>
          </a:p>
          <a:p>
            <a:pPr lvl="1"/>
            <a:r>
              <a:rPr lang="cs-CZ" dirty="0"/>
              <a:t>[m</a:t>
            </a:r>
            <a:r>
              <a:rPr lang="cs-CZ" baseline="30000" dirty="0"/>
              <a:t>3</a:t>
            </a:r>
            <a:r>
              <a:rPr lang="cs-CZ" dirty="0"/>
              <a:t>.h</a:t>
            </a:r>
            <a:r>
              <a:rPr lang="cs-CZ" baseline="30000" dirty="0"/>
              <a:t>-1</a:t>
            </a:r>
            <a:r>
              <a:rPr lang="cs-CZ" dirty="0"/>
              <a:t>]</a:t>
            </a:r>
            <a:endParaRPr lang="cs-CZ" dirty="0" smtClean="0"/>
          </a:p>
          <a:p>
            <a:pPr lvl="1"/>
            <a:endParaRPr lang="pl-PL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</a:t>
            </a:r>
            <a:r>
              <a:rPr lang="cs-CZ" dirty="0" smtClean="0"/>
              <a:t>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Výhody a nevýhody různých typů podvozků u zemních strojů.</a:t>
            </a:r>
          </a:p>
          <a:p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63061"/>
              </p:ext>
            </p:extLst>
          </p:nvPr>
        </p:nvGraphicFramePr>
        <p:xfrm>
          <a:off x="1052512" y="2609847"/>
          <a:ext cx="9888756" cy="420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2189"/>
                <a:gridCol w="2472189"/>
                <a:gridCol w="2472189"/>
                <a:gridCol w="2472189"/>
              </a:tblGrid>
              <a:tr h="370205">
                <a:tc row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podvozky stavebních strojů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kolový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pneumatikový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automobilový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traktorový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speciální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kovová kola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pásový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kovové pásy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pryžové pásy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kráčivý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kolejový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plovoucí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bez podvozku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052512" y="2290244"/>
            <a:ext cx="399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Dělení stavebních strojů podle podvozků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</a:t>
            </a:r>
            <a:r>
              <a:rPr lang="cs-CZ" dirty="0" smtClean="0"/>
              <a:t>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Zdůvodněte, proč jste nevycházel z potřebného objemu zeminy, které je nutné odtěžit za určitou dobu. </a:t>
            </a:r>
          </a:p>
          <a:p>
            <a:pPr lvl="1"/>
            <a:r>
              <a:rPr lang="cs-CZ" dirty="0" smtClean="0"/>
              <a:t>Potřebný objem zeminy byl uvažován konstantní. </a:t>
            </a:r>
          </a:p>
          <a:p>
            <a:pPr lvl="1"/>
            <a:r>
              <a:rPr lang="cs-CZ" dirty="0" smtClean="0"/>
              <a:t>Nejprve byla stanovena výkonnost pro jednotlivá rypadla.</a:t>
            </a:r>
          </a:p>
          <a:p>
            <a:pPr lvl="1"/>
            <a:r>
              <a:rPr lang="cs-CZ" dirty="0" smtClean="0"/>
              <a:t>Poté bylo spočtena konkrétní časová náročnost pro konkrétní rypadlo.</a:t>
            </a:r>
          </a:p>
          <a:p>
            <a:pPr lvl="1"/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381126" y="3947976"/>
                <a:ext cx="4714874" cy="1939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 charset="0"/>
                          </a:rPr>
                          <m:t>𝑲</m:t>
                        </m:r>
                      </m:num>
                      <m:den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1" i="1">
                                <a:latin typeface="Cambria Math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800" b="1" i="1">
                                <a:latin typeface="Cambria Math" charset="0"/>
                              </a:rPr>
                              <m:t>𝑹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800" dirty="0"/>
                  <a:t> [h</a:t>
                </a:r>
                <a:r>
                  <a:rPr lang="cs-CZ" sz="2800" dirty="0" smtClean="0"/>
                  <a:t>]</a:t>
                </a:r>
              </a:p>
              <a:p>
                <a:pPr lvl="0"/>
                <a:r>
                  <a:rPr lang="cs-CZ" sz="2800" dirty="0"/>
                  <a:t>K – množství kubatur [m</a:t>
                </a:r>
                <a:r>
                  <a:rPr lang="cs-CZ" sz="2800" baseline="30000" dirty="0"/>
                  <a:t>3</a:t>
                </a:r>
                <a:r>
                  <a:rPr lang="cs-CZ" sz="2800" dirty="0"/>
                  <a:t>]</a:t>
                </a:r>
              </a:p>
              <a:p>
                <a:pPr lvl="0"/>
                <a:r>
                  <a:rPr lang="cs-CZ" sz="2800" dirty="0"/>
                  <a:t>Q</a:t>
                </a:r>
                <a:r>
                  <a:rPr lang="cs-CZ" sz="2800" baseline="-25000" dirty="0"/>
                  <a:t>R</a:t>
                </a:r>
                <a:r>
                  <a:rPr lang="cs-CZ" sz="2800" dirty="0"/>
                  <a:t> – výkonnost rypadla [m</a:t>
                </a:r>
                <a:r>
                  <a:rPr lang="cs-CZ" sz="2800" baseline="30000" dirty="0"/>
                  <a:t>3</a:t>
                </a:r>
                <a:r>
                  <a:rPr lang="cs-CZ" sz="2800" dirty="0"/>
                  <a:t>.h</a:t>
                </a:r>
                <a:r>
                  <a:rPr lang="cs-CZ" sz="2800" baseline="30000" dirty="0"/>
                  <a:t>-1</a:t>
                </a:r>
                <a:r>
                  <a:rPr lang="cs-CZ" sz="2800" dirty="0"/>
                  <a:t>]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6" y="3947976"/>
                <a:ext cx="4714874" cy="1939249"/>
              </a:xfrm>
              <a:prstGeom prst="rect">
                <a:avLst/>
              </a:prstGeom>
              <a:blipFill rotWithShape="0">
                <a:blip r:embed="rId2"/>
                <a:stretch>
                  <a:fillRect l="-2717" r="-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9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Popište vlastní představu výběru stavebních strojů v horizontu 10 let. Bude použitá metoda stále aktuální? 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02A6-C21F-485F-A592-0A8DB4BD25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7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Obsah 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Cíl bakalářské </a:t>
            </a:r>
            <a:r>
              <a:rPr lang="cs-CZ" dirty="0" smtClean="0">
                <a:cs typeface="Arial" panose="020B0604020202020204" pitchFamily="34" charset="0"/>
              </a:rPr>
              <a:t>práce</a:t>
            </a:r>
          </a:p>
          <a:p>
            <a:r>
              <a:rPr lang="cs-CZ" dirty="0" smtClean="0">
                <a:cs typeface="Arial" panose="020B0604020202020204" pitchFamily="34" charset="0"/>
              </a:rPr>
              <a:t>Stanovené výzkumné problémy </a:t>
            </a:r>
          </a:p>
          <a:p>
            <a:r>
              <a:rPr lang="cs-CZ" dirty="0" smtClean="0">
                <a:cs typeface="Arial" panose="020B0604020202020204" pitchFamily="34" charset="0"/>
              </a:rPr>
              <a:t>Představní výzkumného problému</a:t>
            </a:r>
          </a:p>
          <a:p>
            <a:r>
              <a:rPr lang="cs-CZ" dirty="0" smtClean="0">
                <a:cs typeface="Arial" panose="020B0604020202020204" pitchFamily="34" charset="0"/>
              </a:rPr>
              <a:t>Výsledky práce</a:t>
            </a:r>
          </a:p>
          <a:p>
            <a:r>
              <a:rPr lang="cs-CZ" dirty="0" smtClean="0">
                <a:cs typeface="Arial" panose="020B0604020202020204" pitchFamily="34" charset="0"/>
              </a:rPr>
              <a:t>Doplňující </a:t>
            </a:r>
            <a:r>
              <a:rPr lang="cs-CZ" dirty="0" smtClean="0">
                <a:cs typeface="Arial" panose="020B0604020202020204" pitchFamily="34" charset="0"/>
              </a:rPr>
              <a:t>otázky</a:t>
            </a:r>
            <a:endParaRPr lang="cs-CZ" dirty="0" smtClean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Závěrečné shrnutí</a:t>
            </a:r>
            <a:endParaRPr lang="cs-CZ" dirty="0" smtClean="0"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r>
              <a:rPr lang="cs-CZ" dirty="0" smtClean="0"/>
              <a:t>bakalářské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Cílem práce je na konkrétním příkladu stavby vypočítat a porovnat výkonnosti zvoleného typu stavebního stroje pro zemní a skalní práce. Na základě výpočtu stanovit počet odvozních prostředků a navrhnout tak nejoptimálnější strojní sestavu.</a:t>
            </a:r>
          </a:p>
        </p:txBody>
      </p:sp>
    </p:spTree>
    <p:extLst>
      <p:ext uri="{BB962C8B-B14F-4D97-AF65-F5344CB8AC3E}">
        <p14:creationId xmlns:p14="http://schemas.microsoft.com/office/powerpoint/2010/main" val="22114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Stanovené výzkumné problémy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Jaké je nejvýkonnější rypadlo pro </a:t>
            </a:r>
            <a:r>
              <a:rPr lang="cs-CZ" dirty="0" smtClean="0"/>
              <a:t>vybranou </a:t>
            </a:r>
            <a:r>
              <a:rPr lang="cs-CZ" dirty="0"/>
              <a:t>stavbu? </a:t>
            </a:r>
          </a:p>
          <a:p>
            <a:r>
              <a:rPr lang="cs-CZ" dirty="0"/>
              <a:t>Jak ovlivní dobu práce úprava parametrů stroje? </a:t>
            </a:r>
          </a:p>
          <a:p>
            <a:r>
              <a:rPr lang="cs-CZ" dirty="0"/>
              <a:t>Jaký dopravní prostředek použít pro konkrétní rypadlo a kolik je jejich optimální počet?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8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konkrétní stavby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Rekonstrukce železničního tělesa v úseku Ostrov nad Oslavou a Žďár nad Sázavou </a:t>
            </a:r>
            <a:endParaRPr lang="en-US" dirty="0"/>
          </a:p>
        </p:txBody>
      </p:sp>
      <p:pic>
        <p:nvPicPr>
          <p:cNvPr id="4" name="Obrázek 3" descr="https://scontent-amt2-1.xx.fbcdn.net/v/t35.0-12/15215909_1358458770883196_1040458280_o.jpg?oh=959e5f3a63208b445eb9a88fce26b179&amp;oe=5837B3AA" title="vlastní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6" y="2495686"/>
            <a:ext cx="7407274" cy="3816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453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strojů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51000"/>
          </a:xfrm>
        </p:spPr>
        <p:txBody>
          <a:bodyPr/>
          <a:lstStyle/>
          <a:p>
            <a:r>
              <a:rPr lang="cs-CZ" dirty="0" smtClean="0"/>
              <a:t>Výrobce rypadel: </a:t>
            </a:r>
            <a:r>
              <a:rPr lang="cs-CZ" dirty="0" err="1" smtClean="0"/>
              <a:t>Komatsu</a:t>
            </a:r>
            <a:endParaRPr lang="cs-CZ" dirty="0" smtClean="0"/>
          </a:p>
          <a:p>
            <a:r>
              <a:rPr lang="cs-CZ" dirty="0" smtClean="0"/>
              <a:t>Typ rypadel: na pásovém podvozku</a:t>
            </a:r>
          </a:p>
          <a:p>
            <a:r>
              <a:rPr lang="cs-CZ" dirty="0" smtClean="0"/>
              <a:t>Kategorie rypadel: lehká, středně těžká a těžká rypadla </a:t>
            </a:r>
          </a:p>
          <a:p>
            <a:endParaRPr lang="cs-CZ" dirty="0"/>
          </a:p>
          <a:p>
            <a:r>
              <a:rPr lang="cs-CZ" dirty="0" smtClean="0"/>
              <a:t>Výrobce dopravních prostředků: Tatra</a:t>
            </a:r>
          </a:p>
        </p:txBody>
      </p:sp>
      <p:pic>
        <p:nvPicPr>
          <p:cNvPr id="5" name="Obrázek 4" descr="http://www.tatra.cz/cache/images/galleryPreviewBig/tatra-phoenix-8x8_01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274" y="3167984"/>
            <a:ext cx="4458335" cy="29737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62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výkonnosti rypadla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287551"/>
              </p:ext>
            </p:extLst>
          </p:nvPr>
        </p:nvGraphicFramePr>
        <p:xfrm>
          <a:off x="838200" y="2333625"/>
          <a:ext cx="10515600" cy="384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bdélník 5"/>
          <p:cNvSpPr/>
          <p:nvPr/>
        </p:nvSpPr>
        <p:spPr>
          <a:xfrm>
            <a:off x="10701057" y="4001294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cs-CZ" sz="12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cs-CZ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*h</a:t>
            </a:r>
            <a:r>
              <a:rPr lang="cs-CZ" sz="12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-1</a:t>
            </a:r>
            <a:r>
              <a:rPr lang="cs-C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doby práce rypadla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776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4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počtu dopravních prostředků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3184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39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2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2" id="{F2B97454-D7DD-449A-8F35-100C19782978}" vid="{F002097D-FAA7-4039-B489-9A9F4D5EC4D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</TotalTime>
  <Words>442</Words>
  <Application>Microsoft Office PowerPoint</Application>
  <PresentationFormat>Širokoúhlá obrazovka</PresentationFormat>
  <Paragraphs>95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Motiv2</vt:lpstr>
      <vt:lpstr>Výkonnost stavebních strojů na příkladu konkrétní stavby. </vt:lpstr>
      <vt:lpstr>Obsah </vt:lpstr>
      <vt:lpstr>Cíl bakalářské práce</vt:lpstr>
      <vt:lpstr>Stanovené výzkumné problémy</vt:lpstr>
      <vt:lpstr>Stanovení konkrétní stavby</vt:lpstr>
      <vt:lpstr>Stanovení strojů</vt:lpstr>
      <vt:lpstr>Stanovení výkonnosti rypadla </vt:lpstr>
      <vt:lpstr>Stanovení doby práce rypadla</vt:lpstr>
      <vt:lpstr>Stanovení počtu dopravních prostředků</vt:lpstr>
      <vt:lpstr>Závěrečné shrnutí </vt:lpstr>
      <vt:lpstr>Prezentace aplikace PowerPoint</vt:lpstr>
      <vt:lpstr>Doplňující otázky</vt:lpstr>
      <vt:lpstr>Doplňující otázky</vt:lpstr>
      <vt:lpstr>Doplňující otázky</vt:lpstr>
      <vt:lpstr>Doplňující otázky</vt:lpstr>
      <vt:lpstr>Doplňující otázky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 stavebních strojů na příkladu konkrétní stavby.</dc:title>
  <dc:creator>Michal-PC</dc:creator>
  <cp:lastModifiedBy>Michal-PC</cp:lastModifiedBy>
  <cp:revision>33</cp:revision>
  <dcterms:created xsi:type="dcterms:W3CDTF">2017-06-05T08:54:56Z</dcterms:created>
  <dcterms:modified xsi:type="dcterms:W3CDTF">2017-06-20T21:59:37Z</dcterms:modified>
</cp:coreProperties>
</file>