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1"/>
  </p:notesMasterIdLst>
  <p:sldIdLst>
    <p:sldId id="256" r:id="rId2"/>
    <p:sldId id="257" r:id="rId3"/>
    <p:sldId id="258" r:id="rId4"/>
    <p:sldId id="259" r:id="rId5"/>
    <p:sldId id="260" r:id="rId6"/>
    <p:sldId id="274" r:id="rId7"/>
    <p:sldId id="261" r:id="rId8"/>
    <p:sldId id="262" r:id="rId9"/>
    <p:sldId id="264" r:id="rId10"/>
    <p:sldId id="265" r:id="rId11"/>
    <p:sldId id="263" r:id="rId12"/>
    <p:sldId id="266" r:id="rId13"/>
    <p:sldId id="275" r:id="rId14"/>
    <p:sldId id="276" r:id="rId15"/>
    <p:sldId id="273" r:id="rId16"/>
    <p:sldId id="267" r:id="rId17"/>
    <p:sldId id="268" r:id="rId18"/>
    <p:sldId id="269" r:id="rId19"/>
    <p:sldId id="27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3" d="2"/>
        <a:sy n="3" d="2"/>
      </p:scale>
      <p:origin x="0" y="-3888"/>
    </p:cViewPr>
  </p:notesTextViewPr>
  <p:notesViewPr>
    <p:cSldViewPr>
      <p:cViewPr varScale="1">
        <p:scale>
          <a:sx n="66" d="100"/>
          <a:sy n="66" d="100"/>
        </p:scale>
        <p:origin x="3134"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l"/>
      <c:layout>
        <c:manualLayout>
          <c:xMode val="edge"/>
          <c:yMode val="edge"/>
          <c:x val="4.8320354055028892E-3"/>
          <c:y val="1.2762563883193348E-2"/>
          <c:w val="0.50706599571128319"/>
          <c:h val="0.98723743611680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w="9525" cap="flat" cmpd="sng" algn="ctr">
      <a:noFill/>
      <a:round/>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19E8BF-D4A1-43FA-8B84-86E6F777E9E1}" type="datetimeFigureOut">
              <a:rPr lang="cs-CZ" smtClean="0"/>
              <a:t>27. 6. 2017</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BC76C2-53E2-4AFC-B76B-A156A3CF6E55}" type="slidenum">
              <a:rPr lang="cs-CZ" smtClean="0"/>
              <a:t>‹#›</a:t>
            </a:fld>
            <a:endParaRPr lang="cs-CZ"/>
          </a:p>
        </p:txBody>
      </p:sp>
    </p:spTree>
    <p:extLst>
      <p:ext uri="{BB962C8B-B14F-4D97-AF65-F5344CB8AC3E}">
        <p14:creationId xmlns:p14="http://schemas.microsoft.com/office/powerpoint/2010/main" val="730162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2BC76C2-53E2-4AFC-B76B-A156A3CF6E55}" type="slidenum">
              <a:rPr lang="cs-CZ" smtClean="0"/>
              <a:t>1</a:t>
            </a:fld>
            <a:endParaRPr lang="cs-CZ"/>
          </a:p>
        </p:txBody>
      </p:sp>
    </p:spTree>
    <p:extLst>
      <p:ext uri="{BB962C8B-B14F-4D97-AF65-F5344CB8AC3E}">
        <p14:creationId xmlns:p14="http://schemas.microsoft.com/office/powerpoint/2010/main" val="3635182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2BC76C2-53E2-4AFC-B76B-A156A3CF6E55}" type="slidenum">
              <a:rPr lang="cs-CZ" smtClean="0"/>
              <a:t>10</a:t>
            </a:fld>
            <a:endParaRPr lang="cs-CZ"/>
          </a:p>
        </p:txBody>
      </p:sp>
    </p:spTree>
    <p:extLst>
      <p:ext uri="{BB962C8B-B14F-4D97-AF65-F5344CB8AC3E}">
        <p14:creationId xmlns:p14="http://schemas.microsoft.com/office/powerpoint/2010/main" val="647342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2BC76C2-53E2-4AFC-B76B-A156A3CF6E55}" type="slidenum">
              <a:rPr lang="cs-CZ" smtClean="0"/>
              <a:t>11</a:t>
            </a:fld>
            <a:endParaRPr lang="cs-CZ"/>
          </a:p>
        </p:txBody>
      </p:sp>
    </p:spTree>
    <p:extLst>
      <p:ext uri="{BB962C8B-B14F-4D97-AF65-F5344CB8AC3E}">
        <p14:creationId xmlns:p14="http://schemas.microsoft.com/office/powerpoint/2010/main" val="3400937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2BC76C2-53E2-4AFC-B76B-A156A3CF6E55}" type="slidenum">
              <a:rPr lang="cs-CZ" smtClean="0"/>
              <a:t>12</a:t>
            </a:fld>
            <a:endParaRPr lang="cs-CZ"/>
          </a:p>
        </p:txBody>
      </p:sp>
    </p:spTree>
    <p:extLst>
      <p:ext uri="{BB962C8B-B14F-4D97-AF65-F5344CB8AC3E}">
        <p14:creationId xmlns:p14="http://schemas.microsoft.com/office/powerpoint/2010/main" val="1557521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2BC76C2-53E2-4AFC-B76B-A156A3CF6E55}" type="slidenum">
              <a:rPr lang="cs-CZ" smtClean="0"/>
              <a:t>13</a:t>
            </a:fld>
            <a:endParaRPr lang="cs-CZ"/>
          </a:p>
        </p:txBody>
      </p:sp>
    </p:spTree>
    <p:extLst>
      <p:ext uri="{BB962C8B-B14F-4D97-AF65-F5344CB8AC3E}">
        <p14:creationId xmlns:p14="http://schemas.microsoft.com/office/powerpoint/2010/main" val="1900817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 výše uvedených definic vyplývá, že i přes jednotný název neexistuje jednotné vysvětlení co brownfield může být. Může se jednat o pozemek, budovu, soubor budov, či celé areály, které nemusí být vždy kontaminovány. Jejich náprava je spojena s velkou finanční zátěží, negativně působí na své okolí počínaje hlediskem ekologickým přes ekonomické až po sociální. Je nutné každý brownfield posuzovat samostatně, protože je jedinečný a vyžaduje jedinečné řešení. Co fungovalo jinde, nemusí fungovat zde.</a:t>
            </a:r>
            <a:br>
              <a:rPr lang="cs-CZ" dirty="0"/>
            </a:br>
            <a:endParaRPr lang="cs-CZ" dirty="0"/>
          </a:p>
        </p:txBody>
      </p:sp>
      <p:sp>
        <p:nvSpPr>
          <p:cNvPr id="4" name="Zástupný symbol pro číslo snímku 3"/>
          <p:cNvSpPr>
            <a:spLocks noGrp="1"/>
          </p:cNvSpPr>
          <p:nvPr>
            <p:ph type="sldNum" sz="quarter" idx="10"/>
          </p:nvPr>
        </p:nvSpPr>
        <p:spPr/>
        <p:txBody>
          <a:bodyPr/>
          <a:lstStyle/>
          <a:p>
            <a:fld id="{42BC76C2-53E2-4AFC-B76B-A156A3CF6E55}" type="slidenum">
              <a:rPr lang="cs-CZ" smtClean="0"/>
              <a:t>14</a:t>
            </a:fld>
            <a:endParaRPr lang="cs-CZ"/>
          </a:p>
        </p:txBody>
      </p:sp>
    </p:spTree>
    <p:extLst>
      <p:ext uri="{BB962C8B-B14F-4D97-AF65-F5344CB8AC3E}">
        <p14:creationId xmlns:p14="http://schemas.microsoft.com/office/powerpoint/2010/main" val="2411568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2BC76C2-53E2-4AFC-B76B-A156A3CF6E55}" type="slidenum">
              <a:rPr lang="cs-CZ" smtClean="0"/>
              <a:t>15</a:t>
            </a:fld>
            <a:endParaRPr lang="cs-CZ"/>
          </a:p>
        </p:txBody>
      </p:sp>
    </p:spTree>
    <p:extLst>
      <p:ext uri="{BB962C8B-B14F-4D97-AF65-F5344CB8AC3E}">
        <p14:creationId xmlns:p14="http://schemas.microsoft.com/office/powerpoint/2010/main" val="3804603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2BC76C2-53E2-4AFC-B76B-A156A3CF6E55}" type="slidenum">
              <a:rPr lang="cs-CZ" smtClean="0"/>
              <a:t>16</a:t>
            </a:fld>
            <a:endParaRPr lang="cs-CZ"/>
          </a:p>
        </p:txBody>
      </p:sp>
    </p:spTree>
    <p:extLst>
      <p:ext uri="{BB962C8B-B14F-4D97-AF65-F5344CB8AC3E}">
        <p14:creationId xmlns:p14="http://schemas.microsoft.com/office/powerpoint/2010/main" val="2366130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Podle Kramářové - Brownfieldy a veřejnost v menších sídlech existují 4 skupiny</a:t>
            </a:r>
          </a:p>
          <a:p>
            <a:pPr marL="171450" indent="-171450">
              <a:buFontTx/>
              <a:buChar char="-"/>
            </a:pPr>
            <a:r>
              <a:rPr lang="cs-CZ" dirty="0"/>
              <a:t>Znalí, Neznalí bez zájmu, Neznalí s obavami, Neznalí se zájmem</a:t>
            </a:r>
          </a:p>
          <a:p>
            <a:r>
              <a:rPr lang="cs-CZ" dirty="0"/>
              <a:t>Odpadní produkt společnosti a jeho recyklace, území slouží jako zdroj potravy a je na místě je řadit mezi nenahraditelné (neobnovitelné, vyčerpatelné)</a:t>
            </a:r>
          </a:p>
          <a:p>
            <a:pPr marL="228600" indent="-228600">
              <a:buAutoNum type="arabicParenR"/>
            </a:pPr>
            <a:r>
              <a:rPr lang="cs-CZ" dirty="0"/>
              <a:t>Přednášky pro širokou veřejnost – pro starší lidi</a:t>
            </a:r>
          </a:p>
          <a:p>
            <a:pPr marL="228600" indent="-228600">
              <a:buAutoNum type="arabicParenR"/>
            </a:pPr>
            <a:r>
              <a:rPr lang="cs-CZ" dirty="0"/>
              <a:t>Začlenění problematiky koncepce do výuky</a:t>
            </a:r>
          </a:p>
          <a:p>
            <a:pPr marL="228600" indent="-228600">
              <a:buAutoNum type="arabicParenR"/>
            </a:pPr>
            <a:endParaRPr lang="cs-CZ" dirty="0"/>
          </a:p>
          <a:p>
            <a:r>
              <a:rPr lang="cs-CZ" dirty="0"/>
              <a:t> Rozšíření databáze na vícestupňovou katalogizaci</a:t>
            </a:r>
          </a:p>
          <a:p>
            <a:pPr marL="171450" indent="-171450">
              <a:buFontTx/>
              <a:buChar char="-"/>
            </a:pPr>
            <a:r>
              <a:rPr lang="cs-CZ" dirty="0"/>
              <a:t>Kontakty na vlastníky</a:t>
            </a:r>
          </a:p>
          <a:p>
            <a:pPr marL="171450" indent="-171450">
              <a:buFontTx/>
              <a:buChar char="-"/>
            </a:pPr>
            <a:r>
              <a:rPr lang="cs-CZ" dirty="0"/>
              <a:t>Rozšířené Informace o zástavních právech</a:t>
            </a:r>
          </a:p>
          <a:p>
            <a:pPr marL="171450" indent="-171450">
              <a:buFontTx/>
              <a:buChar char="-"/>
            </a:pPr>
            <a:r>
              <a:rPr lang="cs-CZ" dirty="0"/>
              <a:t>Rozšíření údajů u technické infrastruktury, popis kapacity a jmenovitý průměr, vzdálenost k možnosti napojení, délky přípojek, jejich vlastníky</a:t>
            </a:r>
          </a:p>
          <a:p>
            <a:pPr marL="171450" indent="-171450">
              <a:buFontTx/>
              <a:buChar char="-"/>
            </a:pPr>
            <a:r>
              <a:rPr lang="cs-CZ" dirty="0"/>
              <a:t>Rozdělení konstrukcí</a:t>
            </a:r>
          </a:p>
          <a:p>
            <a:pPr marL="171450" indent="-171450">
              <a:buFontTx/>
              <a:buChar char="-"/>
            </a:pPr>
            <a:r>
              <a:rPr lang="cs-CZ" dirty="0"/>
              <a:t>Střecha – krytina a hydroizolace, nosná konstrukce, odvody dešťové vody, prostupy</a:t>
            </a:r>
          </a:p>
          <a:p>
            <a:pPr marL="171450" indent="-171450">
              <a:buFontTx/>
              <a:buChar char="-"/>
            </a:pPr>
            <a:r>
              <a:rPr lang="cs-CZ" dirty="0"/>
              <a:t>Svrchní stavba -  hlavní nosní konstrukce – vodorovné , svislé (vnitřní, obvodové)</a:t>
            </a:r>
          </a:p>
          <a:p>
            <a:pPr marL="171450" indent="-171450">
              <a:buFontTx/>
              <a:buChar char="-"/>
            </a:pPr>
            <a:r>
              <a:rPr lang="cs-CZ" dirty="0"/>
              <a:t>Omítky (vnější, vnitřní), podlahy, výplně otvorů (okna, dveře), TZB, komíny, balkony, spodní stavba (podzemní podlaží, hydroizolace, základy)</a:t>
            </a:r>
          </a:p>
          <a:p>
            <a:pPr marL="228600" indent="-228600">
              <a:buAutoNum type="arabicParenR"/>
            </a:pPr>
            <a:endParaRPr lang="cs-CZ" dirty="0"/>
          </a:p>
        </p:txBody>
      </p:sp>
      <p:sp>
        <p:nvSpPr>
          <p:cNvPr id="4" name="Zástupný symbol pro číslo snímku 3"/>
          <p:cNvSpPr>
            <a:spLocks noGrp="1"/>
          </p:cNvSpPr>
          <p:nvPr>
            <p:ph type="sldNum" sz="quarter" idx="10"/>
          </p:nvPr>
        </p:nvSpPr>
        <p:spPr/>
        <p:txBody>
          <a:bodyPr/>
          <a:lstStyle/>
          <a:p>
            <a:fld id="{42BC76C2-53E2-4AFC-B76B-A156A3CF6E55}" type="slidenum">
              <a:rPr lang="cs-CZ" smtClean="0"/>
              <a:t>17</a:t>
            </a:fld>
            <a:endParaRPr lang="cs-CZ"/>
          </a:p>
        </p:txBody>
      </p:sp>
    </p:spTree>
    <p:extLst>
      <p:ext uri="{BB962C8B-B14F-4D97-AF65-F5344CB8AC3E}">
        <p14:creationId xmlns:p14="http://schemas.microsoft.com/office/powerpoint/2010/main" val="2762004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Projekt vytvořený EV. Založena skupina 40 odborníků – experti, akademici, developeři a jiné firmy. Cílem projektu je hledat řešení, které umožní znovuvyužití </a:t>
            </a:r>
            <a:r>
              <a:rPr lang="cs-CZ" dirty="0" err="1"/>
              <a:t>Bf</a:t>
            </a:r>
            <a:r>
              <a:rPr lang="cs-CZ" dirty="0"/>
              <a:t> v podmínkách sociálně, ekonomicky a environmentálně trvale udržitelnými.</a:t>
            </a:r>
          </a:p>
          <a:p>
            <a:r>
              <a:rPr lang="cs-CZ" dirty="0"/>
              <a:t>- strategické problémy využívání </a:t>
            </a:r>
            <a:r>
              <a:rPr lang="cs-CZ" dirty="0" err="1"/>
              <a:t>Bf</a:t>
            </a:r>
            <a:endParaRPr lang="cs-CZ" dirty="0"/>
          </a:p>
          <a:p>
            <a:pPr marL="171450" indent="-171450">
              <a:buFontTx/>
              <a:buChar char="-"/>
            </a:pPr>
            <a:r>
              <a:rPr lang="cs-CZ" dirty="0"/>
              <a:t>Cíle a možnosti zjednodušení procesů</a:t>
            </a:r>
          </a:p>
          <a:p>
            <a:pPr marL="171450" indent="-171450">
              <a:buFontTx/>
              <a:buChar char="-"/>
            </a:pPr>
            <a:r>
              <a:rPr lang="cs-CZ" dirty="0"/>
              <a:t>Doporučení pro evropskou komisi</a:t>
            </a:r>
          </a:p>
          <a:p>
            <a:pPr marL="171450" indent="-171450">
              <a:buFontTx/>
              <a:buChar char="-"/>
            </a:pPr>
            <a:r>
              <a:rPr lang="cs-CZ" dirty="0"/>
              <a:t>Identifikace nástrojů pro efektivnější organizaci regenerace </a:t>
            </a:r>
            <a:r>
              <a:rPr lang="cs-CZ" dirty="0" err="1"/>
              <a:t>bf</a:t>
            </a:r>
            <a:r>
              <a:rPr lang="cs-CZ" dirty="0"/>
              <a:t> v praxi</a:t>
            </a:r>
          </a:p>
          <a:p>
            <a:r>
              <a:rPr lang="cs-CZ" dirty="0"/>
              <a:t>CABERNET z roku 2005 se Česká republika řadí do kategorie, která má průměrné množství </a:t>
            </a:r>
            <a:r>
              <a:rPr lang="cs-CZ" dirty="0" err="1"/>
              <a:t>brownfields</a:t>
            </a:r>
            <a:r>
              <a:rPr lang="cs-CZ" dirty="0"/>
              <a:t> srovnatelné se zbytkem Evropy, cca 0,4 %</a:t>
            </a:r>
            <a:br>
              <a:rPr lang="cs-CZ" dirty="0"/>
            </a:br>
            <a:endParaRPr lang="cs-CZ" dirty="0"/>
          </a:p>
        </p:txBody>
      </p:sp>
      <p:sp>
        <p:nvSpPr>
          <p:cNvPr id="4" name="Zástupný symbol pro číslo snímku 3"/>
          <p:cNvSpPr>
            <a:spLocks noGrp="1"/>
          </p:cNvSpPr>
          <p:nvPr>
            <p:ph type="sldNum" sz="quarter" idx="10"/>
          </p:nvPr>
        </p:nvSpPr>
        <p:spPr/>
        <p:txBody>
          <a:bodyPr/>
          <a:lstStyle/>
          <a:p>
            <a:fld id="{42BC76C2-53E2-4AFC-B76B-A156A3CF6E55}" type="slidenum">
              <a:rPr lang="cs-CZ" smtClean="0"/>
              <a:t>18</a:t>
            </a:fld>
            <a:endParaRPr lang="cs-CZ"/>
          </a:p>
        </p:txBody>
      </p:sp>
    </p:spTree>
    <p:extLst>
      <p:ext uri="{BB962C8B-B14F-4D97-AF65-F5344CB8AC3E}">
        <p14:creationId xmlns:p14="http://schemas.microsoft.com/office/powerpoint/2010/main" val="4225336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2BC76C2-53E2-4AFC-B76B-A156A3CF6E55}" type="slidenum">
              <a:rPr lang="cs-CZ" smtClean="0"/>
              <a:t>19</a:t>
            </a:fld>
            <a:endParaRPr lang="cs-CZ"/>
          </a:p>
        </p:txBody>
      </p:sp>
    </p:spTree>
    <p:extLst>
      <p:ext uri="{BB962C8B-B14F-4D97-AF65-F5344CB8AC3E}">
        <p14:creationId xmlns:p14="http://schemas.microsoft.com/office/powerpoint/2010/main" val="911976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2BC76C2-53E2-4AFC-B76B-A156A3CF6E55}" type="slidenum">
              <a:rPr lang="cs-CZ" smtClean="0"/>
              <a:t>2</a:t>
            </a:fld>
            <a:endParaRPr lang="cs-CZ"/>
          </a:p>
        </p:txBody>
      </p:sp>
    </p:spTree>
    <p:extLst>
      <p:ext uri="{BB962C8B-B14F-4D97-AF65-F5344CB8AC3E}">
        <p14:creationId xmlns:p14="http://schemas.microsoft.com/office/powerpoint/2010/main" val="3975301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Definice ministerstva průmyslu a obchodu (MPO) zní: </a:t>
            </a:r>
            <a:r>
              <a:rPr lang="cs-CZ" i="1" dirty="0"/>
              <a:t>„Brownfield je nemovitost</a:t>
            </a:r>
            <a:br>
              <a:rPr lang="cs-CZ" dirty="0"/>
            </a:br>
            <a:r>
              <a:rPr lang="cs-CZ" i="1" dirty="0"/>
              <a:t>(pozemek, objekt, areál), která je nedostatečně využívaná, zanedbaná a může být</a:t>
            </a:r>
            <a:br>
              <a:rPr lang="cs-CZ" dirty="0"/>
            </a:br>
            <a:r>
              <a:rPr lang="cs-CZ" i="1" dirty="0"/>
              <a:t>i kontaminovaná. Vzniká jako pozůstatek průmyslové, zemědělské, rezidenční, vojenské či jiné aktivity. Brownfield nelze vhodně a efektivně využívat, aniž by proběhl proces jeho regenerace.“1 </a:t>
            </a:r>
            <a:r>
              <a:rPr lang="cs-CZ" dirty="0"/>
              <a:t>Český ekvivalent používaný MPO je „neefektivně využívané nemovitosti“.</a:t>
            </a:r>
          </a:p>
          <a:p>
            <a:r>
              <a:rPr lang="cs-CZ" dirty="0"/>
              <a:t>MMR využívá pojmu „deprimující zóna“, protože tímto efektem působí na své okolí jak ekonomicky, tak i fyzicky a to zabraňuje rozvoji oblasti. MŽP preferuje „narušené pozemky“, protože problematiku chápe spíše z ekologického hlediska a </a:t>
            </a:r>
            <a:r>
              <a:rPr lang="cs-CZ" dirty="0" err="1"/>
              <a:t>CzechInvest</a:t>
            </a:r>
            <a:r>
              <a:rPr lang="cs-CZ" dirty="0"/>
              <a:t> spolu s MPO využívají „neefektivně využívané nemovitosti“, protože chtějí spíše obnovit hodnoty, které dříve současné </a:t>
            </a:r>
            <a:r>
              <a:rPr lang="cs-CZ" dirty="0" err="1"/>
              <a:t>brownfields</a:t>
            </a:r>
            <a:r>
              <a:rPr lang="cs-CZ" dirty="0"/>
              <a:t> představovaly, případně efektivně využít jejich potenciál.</a:t>
            </a:r>
            <a:br>
              <a:rPr lang="cs-CZ" dirty="0"/>
            </a:br>
            <a:br>
              <a:rPr lang="cs-CZ" dirty="0"/>
            </a:br>
            <a:br>
              <a:rPr lang="cs-CZ" dirty="0"/>
            </a:br>
            <a:endParaRPr lang="cs-CZ" dirty="0"/>
          </a:p>
        </p:txBody>
      </p:sp>
      <p:sp>
        <p:nvSpPr>
          <p:cNvPr id="4" name="Zástupný symbol pro číslo snímku 3"/>
          <p:cNvSpPr>
            <a:spLocks noGrp="1"/>
          </p:cNvSpPr>
          <p:nvPr>
            <p:ph type="sldNum" sz="quarter" idx="10"/>
          </p:nvPr>
        </p:nvSpPr>
        <p:spPr/>
        <p:txBody>
          <a:bodyPr/>
          <a:lstStyle/>
          <a:p>
            <a:fld id="{42BC76C2-53E2-4AFC-B76B-A156A3CF6E55}" type="slidenum">
              <a:rPr lang="cs-CZ" smtClean="0"/>
              <a:t>3</a:t>
            </a:fld>
            <a:endParaRPr lang="cs-CZ"/>
          </a:p>
        </p:txBody>
      </p:sp>
    </p:spTree>
    <p:extLst>
      <p:ext uri="{BB962C8B-B14F-4D97-AF65-F5344CB8AC3E}">
        <p14:creationId xmlns:p14="http://schemas.microsoft.com/office/powerpoint/2010/main" val="1307988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Jedním z řešených problému je již samotný název. Široká veřejnost často neví, co si pod tímto pojmem představit. Jedinci se znalostí anglického jazyka si alespoň mohou domyslet, jaká problematika se pod tímto pojmem skrývá. I přesto může být doslovný překlad znamenající „hnědá pole“ značně zkreslující. Jako příklad lze uvést myšlenku, že se jedná o zemědělsky využívané pole s půdním typem hnědozemě, což je ovšem nesprávná teorie. Proč tedy užíváme tento termín místo vhodného českého ekvivalentu? Nejspíše proto, že žádný dostatečně vhodný výraz nebyl doposud vymyšlen. Jedním z důvodů, proč se setrvává u stávajícího souhrnného názvu „</a:t>
            </a:r>
            <a:r>
              <a:rPr lang="cs-CZ" dirty="0" err="1"/>
              <a:t>brownfileds</a:t>
            </a:r>
            <a:r>
              <a:rPr lang="cs-CZ" dirty="0"/>
              <a:t>“ popřípadě „</a:t>
            </a:r>
            <a:r>
              <a:rPr lang="cs-CZ" dirty="0" err="1"/>
              <a:t>brownfields</a:t>
            </a:r>
            <a:r>
              <a:rPr lang="cs-CZ" dirty="0"/>
              <a:t> </a:t>
            </a:r>
            <a:r>
              <a:rPr lang="cs-CZ" dirty="0" err="1"/>
              <a:t>sites</a:t>
            </a:r>
            <a:r>
              <a:rPr lang="cs-CZ" dirty="0"/>
              <a:t>“, mimo neexistence vhodného a především výstižného českého ekvivalentu je akceptovatelnost a znalost stávajícího označení v celosvětovém měřítku, alespoň v odborné sféře.</a:t>
            </a:r>
            <a:br>
              <a:rPr lang="cs-CZ" dirty="0"/>
            </a:br>
            <a:endParaRPr lang="cs-CZ" dirty="0"/>
          </a:p>
          <a:p>
            <a:endParaRPr lang="cs-CZ" dirty="0"/>
          </a:p>
          <a:p>
            <a:br>
              <a:rPr lang="cs-CZ" dirty="0"/>
            </a:br>
            <a:endParaRPr lang="cs-CZ" dirty="0"/>
          </a:p>
        </p:txBody>
      </p:sp>
      <p:sp>
        <p:nvSpPr>
          <p:cNvPr id="4" name="Zástupný symbol pro číslo snímku 3"/>
          <p:cNvSpPr>
            <a:spLocks noGrp="1"/>
          </p:cNvSpPr>
          <p:nvPr>
            <p:ph type="sldNum" sz="quarter" idx="10"/>
          </p:nvPr>
        </p:nvSpPr>
        <p:spPr/>
        <p:txBody>
          <a:bodyPr/>
          <a:lstStyle/>
          <a:p>
            <a:fld id="{42BC76C2-53E2-4AFC-B76B-A156A3CF6E55}" type="slidenum">
              <a:rPr lang="cs-CZ" smtClean="0"/>
              <a:t>4</a:t>
            </a:fld>
            <a:endParaRPr lang="cs-CZ"/>
          </a:p>
        </p:txBody>
      </p:sp>
    </p:spTree>
    <p:extLst>
      <p:ext uri="{BB962C8B-B14F-4D97-AF65-F5344CB8AC3E}">
        <p14:creationId xmlns:p14="http://schemas.microsoft.com/office/powerpoint/2010/main" val="281460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2BC76C2-53E2-4AFC-B76B-A156A3CF6E55}" type="slidenum">
              <a:rPr lang="cs-CZ" smtClean="0"/>
              <a:t>5</a:t>
            </a:fld>
            <a:endParaRPr lang="cs-CZ"/>
          </a:p>
        </p:txBody>
      </p:sp>
    </p:spTree>
    <p:extLst>
      <p:ext uri="{BB962C8B-B14F-4D97-AF65-F5344CB8AC3E}">
        <p14:creationId xmlns:p14="http://schemas.microsoft.com/office/powerpoint/2010/main" val="612094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2BC76C2-53E2-4AFC-B76B-A156A3CF6E55}" type="slidenum">
              <a:rPr lang="cs-CZ" smtClean="0"/>
              <a:t>6</a:t>
            </a:fld>
            <a:endParaRPr lang="cs-CZ"/>
          </a:p>
        </p:txBody>
      </p:sp>
    </p:spTree>
    <p:extLst>
      <p:ext uri="{BB962C8B-B14F-4D97-AF65-F5344CB8AC3E}">
        <p14:creationId xmlns:p14="http://schemas.microsoft.com/office/powerpoint/2010/main" val="1255474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2BC76C2-53E2-4AFC-B76B-A156A3CF6E55}" type="slidenum">
              <a:rPr lang="cs-CZ" smtClean="0"/>
              <a:t>7</a:t>
            </a:fld>
            <a:endParaRPr lang="cs-CZ"/>
          </a:p>
        </p:txBody>
      </p:sp>
    </p:spTree>
    <p:extLst>
      <p:ext uri="{BB962C8B-B14F-4D97-AF65-F5344CB8AC3E}">
        <p14:creationId xmlns:p14="http://schemas.microsoft.com/office/powerpoint/2010/main" val="193700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2BC76C2-53E2-4AFC-B76B-A156A3CF6E55}" type="slidenum">
              <a:rPr lang="cs-CZ" smtClean="0"/>
              <a:t>8</a:t>
            </a:fld>
            <a:endParaRPr lang="cs-CZ"/>
          </a:p>
        </p:txBody>
      </p:sp>
    </p:spTree>
    <p:extLst>
      <p:ext uri="{BB962C8B-B14F-4D97-AF65-F5344CB8AC3E}">
        <p14:creationId xmlns:p14="http://schemas.microsoft.com/office/powerpoint/2010/main" val="1004490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Národní strategie regenerace </a:t>
            </a:r>
            <a:r>
              <a:rPr lang="cs-CZ" dirty="0" err="1"/>
              <a:t>brownfields</a:t>
            </a:r>
            <a:r>
              <a:rPr lang="cs-CZ" dirty="0"/>
              <a:t> předcházela v letech 2005-2007 „Vyhledávací studie pro lokalizaci </a:t>
            </a:r>
            <a:r>
              <a:rPr lang="cs-CZ" dirty="0" err="1"/>
              <a:t>brownfields</a:t>
            </a:r>
            <a:r>
              <a:rPr lang="cs-CZ" dirty="0"/>
              <a:t>“</a:t>
            </a:r>
            <a:br>
              <a:rPr lang="cs-CZ" dirty="0"/>
            </a:br>
            <a:r>
              <a:rPr lang="cs-CZ" dirty="0"/>
              <a:t>- Celkem bylo lokalizováno 2 355 </a:t>
            </a:r>
            <a:r>
              <a:rPr lang="cs-CZ" dirty="0" err="1"/>
              <a:t>brownfields</a:t>
            </a:r>
            <a:r>
              <a:rPr lang="cs-CZ" dirty="0"/>
              <a:t> o rozloze 10 326 ha s 4 206 930 m2 zastavěné plochy. Jedná se přibližně o 421 ha zastavěné plochy</a:t>
            </a:r>
            <a:br>
              <a:rPr lang="cs-CZ" dirty="0"/>
            </a:br>
            <a:r>
              <a:rPr lang="cs-CZ" dirty="0"/>
              <a:t>- Celkový odhad počtu </a:t>
            </a:r>
            <a:r>
              <a:rPr lang="cs-CZ" dirty="0" err="1"/>
              <a:t>brownfields</a:t>
            </a:r>
            <a:r>
              <a:rPr lang="cs-CZ" dirty="0"/>
              <a:t> vztahující se k roku 2004 (ještě před zpracováním Vyhledávací studie) byl kolem 8,5-11,7 tis. o rozloze 27-38 tis. ha.</a:t>
            </a:r>
            <a:br>
              <a:rPr lang="cs-CZ" dirty="0"/>
            </a:br>
            <a:endParaRPr lang="cs-CZ" dirty="0"/>
          </a:p>
          <a:p>
            <a:r>
              <a:rPr lang="cs-CZ" dirty="0"/>
              <a:t>Národní strategie regenerace </a:t>
            </a:r>
            <a:r>
              <a:rPr lang="cs-CZ" dirty="0" err="1"/>
              <a:t>brownfields</a:t>
            </a:r>
            <a:r>
              <a:rPr lang="cs-CZ" dirty="0"/>
              <a:t> byla vypracována na základě usnesení vlády ČR za účelem zlepšení stavu území a životního prostředí, zvýšení ekonomické atraktivnosti pro podnikatele a firmy na území ČR.</a:t>
            </a:r>
            <a:br>
              <a:rPr lang="cs-CZ" dirty="0"/>
            </a:br>
            <a:endParaRPr lang="cs-CZ" dirty="0"/>
          </a:p>
        </p:txBody>
      </p:sp>
      <p:sp>
        <p:nvSpPr>
          <p:cNvPr id="4" name="Zástupný symbol pro číslo snímku 3"/>
          <p:cNvSpPr>
            <a:spLocks noGrp="1"/>
          </p:cNvSpPr>
          <p:nvPr>
            <p:ph type="sldNum" sz="quarter" idx="10"/>
          </p:nvPr>
        </p:nvSpPr>
        <p:spPr/>
        <p:txBody>
          <a:bodyPr/>
          <a:lstStyle/>
          <a:p>
            <a:fld id="{42BC76C2-53E2-4AFC-B76B-A156A3CF6E55}" type="slidenum">
              <a:rPr lang="cs-CZ" smtClean="0"/>
              <a:t>9</a:t>
            </a:fld>
            <a:endParaRPr lang="cs-CZ"/>
          </a:p>
        </p:txBody>
      </p:sp>
    </p:spTree>
    <p:extLst>
      <p:ext uri="{BB962C8B-B14F-4D97-AF65-F5344CB8AC3E}">
        <p14:creationId xmlns:p14="http://schemas.microsoft.com/office/powerpoint/2010/main" val="3466350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C4C1ACD-44B2-433D-A0BB-7DD5017FB4B5}" type="datetimeFigureOut">
              <a:rPr lang="cs-CZ" smtClean="0"/>
              <a:pPr/>
              <a:t>27. 6. 2017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A24A0CC-61CF-49FD-AF6C-7AD8CB59FFD8}" type="slidenum">
              <a:rPr lang="cs-CZ" smtClean="0"/>
              <a:pPr/>
              <a:t>‹#›</a:t>
            </a:fld>
            <a:endParaRPr lang="cs-CZ"/>
          </a:p>
        </p:txBody>
      </p:sp>
    </p:spTree>
    <p:extLst>
      <p:ext uri="{BB962C8B-B14F-4D97-AF65-F5344CB8AC3E}">
        <p14:creationId xmlns:p14="http://schemas.microsoft.com/office/powerpoint/2010/main" val="2105170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C4C1ACD-44B2-433D-A0BB-7DD5017FB4B5}" type="datetimeFigureOut">
              <a:rPr lang="cs-CZ" smtClean="0"/>
              <a:pPr/>
              <a:t>27. 6. 2017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A24A0CC-61CF-49FD-AF6C-7AD8CB59FFD8}" type="slidenum">
              <a:rPr lang="cs-CZ" smtClean="0"/>
              <a:pPr/>
              <a:t>‹#›</a:t>
            </a:fld>
            <a:endParaRPr lang="cs-CZ"/>
          </a:p>
        </p:txBody>
      </p:sp>
    </p:spTree>
    <p:extLst>
      <p:ext uri="{BB962C8B-B14F-4D97-AF65-F5344CB8AC3E}">
        <p14:creationId xmlns:p14="http://schemas.microsoft.com/office/powerpoint/2010/main" val="518102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C4C1ACD-44B2-433D-A0BB-7DD5017FB4B5}" type="datetimeFigureOut">
              <a:rPr lang="cs-CZ" smtClean="0"/>
              <a:pPr/>
              <a:t>27. 6. 2017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A24A0CC-61CF-49FD-AF6C-7AD8CB59FFD8}" type="slidenum">
              <a:rPr lang="cs-CZ" smtClean="0"/>
              <a:pPr/>
              <a:t>‹#›</a:t>
            </a:fld>
            <a:endParaRPr lang="cs-CZ"/>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09094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C4C1ACD-44B2-433D-A0BB-7DD5017FB4B5}" type="datetimeFigureOut">
              <a:rPr lang="cs-CZ" smtClean="0"/>
              <a:pPr/>
              <a:t>27. 6. 2017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A24A0CC-61CF-49FD-AF6C-7AD8CB59FFD8}" type="slidenum">
              <a:rPr lang="cs-CZ" smtClean="0"/>
              <a:pPr/>
              <a:t>‹#›</a:t>
            </a:fld>
            <a:endParaRPr lang="cs-CZ"/>
          </a:p>
        </p:txBody>
      </p:sp>
    </p:spTree>
    <p:extLst>
      <p:ext uri="{BB962C8B-B14F-4D97-AF65-F5344CB8AC3E}">
        <p14:creationId xmlns:p14="http://schemas.microsoft.com/office/powerpoint/2010/main" val="2686392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C4C1ACD-44B2-433D-A0BB-7DD5017FB4B5}" type="datetimeFigureOut">
              <a:rPr lang="cs-CZ" smtClean="0"/>
              <a:pPr/>
              <a:t>27. 6. 2017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A24A0CC-61CF-49FD-AF6C-7AD8CB59FFD8}" type="slidenum">
              <a:rPr lang="cs-CZ" smtClean="0"/>
              <a:pPr/>
              <a:t>‹#›</a:t>
            </a:fld>
            <a:endParaRPr lang="cs-CZ"/>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19669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C4C1ACD-44B2-433D-A0BB-7DD5017FB4B5}" type="datetimeFigureOut">
              <a:rPr lang="cs-CZ" smtClean="0"/>
              <a:pPr/>
              <a:t>27. 6. 2017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A24A0CC-61CF-49FD-AF6C-7AD8CB59FFD8}" type="slidenum">
              <a:rPr lang="cs-CZ" smtClean="0"/>
              <a:pPr/>
              <a:t>‹#›</a:t>
            </a:fld>
            <a:endParaRPr lang="cs-CZ"/>
          </a:p>
        </p:txBody>
      </p:sp>
    </p:spTree>
    <p:extLst>
      <p:ext uri="{BB962C8B-B14F-4D97-AF65-F5344CB8AC3E}">
        <p14:creationId xmlns:p14="http://schemas.microsoft.com/office/powerpoint/2010/main" val="523197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C4C1ACD-44B2-433D-A0BB-7DD5017FB4B5}" type="datetimeFigureOut">
              <a:rPr lang="cs-CZ" smtClean="0"/>
              <a:pPr/>
              <a:t>27. 6. 2017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A24A0CC-61CF-49FD-AF6C-7AD8CB59FFD8}" type="slidenum">
              <a:rPr lang="cs-CZ" smtClean="0"/>
              <a:pPr/>
              <a:t>‹#›</a:t>
            </a:fld>
            <a:endParaRPr lang="cs-CZ"/>
          </a:p>
        </p:txBody>
      </p:sp>
    </p:spTree>
    <p:extLst>
      <p:ext uri="{BB962C8B-B14F-4D97-AF65-F5344CB8AC3E}">
        <p14:creationId xmlns:p14="http://schemas.microsoft.com/office/powerpoint/2010/main" val="121798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C4C1ACD-44B2-433D-A0BB-7DD5017FB4B5}" type="datetimeFigureOut">
              <a:rPr lang="cs-CZ" smtClean="0"/>
              <a:pPr/>
              <a:t>27. 6. 2017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A24A0CC-61CF-49FD-AF6C-7AD8CB59FFD8}" type="slidenum">
              <a:rPr lang="cs-CZ" smtClean="0"/>
              <a:pPr/>
              <a:t>‹#›</a:t>
            </a:fld>
            <a:endParaRPr lang="cs-CZ"/>
          </a:p>
        </p:txBody>
      </p:sp>
    </p:spTree>
    <p:extLst>
      <p:ext uri="{BB962C8B-B14F-4D97-AF65-F5344CB8AC3E}">
        <p14:creationId xmlns:p14="http://schemas.microsoft.com/office/powerpoint/2010/main" val="223513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C4C1ACD-44B2-433D-A0BB-7DD5017FB4B5}" type="datetimeFigureOut">
              <a:rPr lang="cs-CZ" smtClean="0"/>
              <a:pPr/>
              <a:t>27. 6. 2017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A24A0CC-61CF-49FD-AF6C-7AD8CB59FFD8}" type="slidenum">
              <a:rPr lang="cs-CZ" smtClean="0"/>
              <a:pPr/>
              <a:t>‹#›</a:t>
            </a:fld>
            <a:endParaRPr lang="cs-CZ"/>
          </a:p>
        </p:txBody>
      </p:sp>
    </p:spTree>
    <p:extLst>
      <p:ext uri="{BB962C8B-B14F-4D97-AF65-F5344CB8AC3E}">
        <p14:creationId xmlns:p14="http://schemas.microsoft.com/office/powerpoint/2010/main" val="3859411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C4C1ACD-44B2-433D-A0BB-7DD5017FB4B5}" type="datetimeFigureOut">
              <a:rPr lang="cs-CZ" smtClean="0"/>
              <a:pPr/>
              <a:t>27. 6. 2017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A24A0CC-61CF-49FD-AF6C-7AD8CB59FFD8}" type="slidenum">
              <a:rPr lang="cs-CZ" smtClean="0"/>
              <a:pPr/>
              <a:t>‹#›</a:t>
            </a:fld>
            <a:endParaRPr lang="cs-CZ"/>
          </a:p>
        </p:txBody>
      </p:sp>
    </p:spTree>
    <p:extLst>
      <p:ext uri="{BB962C8B-B14F-4D97-AF65-F5344CB8AC3E}">
        <p14:creationId xmlns:p14="http://schemas.microsoft.com/office/powerpoint/2010/main" val="2839703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cs-CZ"/>
              <a:t>Kliknutím lze upravit styl.</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C4C1ACD-44B2-433D-A0BB-7DD5017FB4B5}" type="datetimeFigureOut">
              <a:rPr lang="cs-CZ" smtClean="0"/>
              <a:pPr/>
              <a:t>27. 6. 2017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A24A0CC-61CF-49FD-AF6C-7AD8CB59FFD8}" type="slidenum">
              <a:rPr lang="cs-CZ" smtClean="0"/>
              <a:pPr/>
              <a:t>‹#›</a:t>
            </a:fld>
            <a:endParaRPr lang="cs-CZ"/>
          </a:p>
        </p:txBody>
      </p:sp>
    </p:spTree>
    <p:extLst>
      <p:ext uri="{BB962C8B-B14F-4D97-AF65-F5344CB8AC3E}">
        <p14:creationId xmlns:p14="http://schemas.microsoft.com/office/powerpoint/2010/main" val="3899858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C4C1ACD-44B2-433D-A0BB-7DD5017FB4B5}" type="datetimeFigureOut">
              <a:rPr lang="cs-CZ" smtClean="0"/>
              <a:pPr/>
              <a:t>27. 6. 2017</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A24A0CC-61CF-49FD-AF6C-7AD8CB59FFD8}" type="slidenum">
              <a:rPr lang="cs-CZ" smtClean="0"/>
              <a:pPr/>
              <a:t>‹#›</a:t>
            </a:fld>
            <a:endParaRPr lang="cs-CZ"/>
          </a:p>
        </p:txBody>
      </p:sp>
    </p:spTree>
    <p:extLst>
      <p:ext uri="{BB962C8B-B14F-4D97-AF65-F5344CB8AC3E}">
        <p14:creationId xmlns:p14="http://schemas.microsoft.com/office/powerpoint/2010/main" val="46526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C4C1ACD-44B2-433D-A0BB-7DD5017FB4B5}" type="datetimeFigureOut">
              <a:rPr lang="cs-CZ" smtClean="0"/>
              <a:pPr/>
              <a:t>27. 6. 2017</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9A24A0CC-61CF-49FD-AF6C-7AD8CB59FFD8}" type="slidenum">
              <a:rPr lang="cs-CZ" smtClean="0"/>
              <a:pPr/>
              <a:t>‹#›</a:t>
            </a:fld>
            <a:endParaRPr lang="cs-CZ"/>
          </a:p>
        </p:txBody>
      </p:sp>
    </p:spTree>
    <p:extLst>
      <p:ext uri="{BB962C8B-B14F-4D97-AF65-F5344CB8AC3E}">
        <p14:creationId xmlns:p14="http://schemas.microsoft.com/office/powerpoint/2010/main" val="390633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4C1ACD-44B2-433D-A0BB-7DD5017FB4B5}" type="datetimeFigureOut">
              <a:rPr lang="cs-CZ" smtClean="0"/>
              <a:pPr/>
              <a:t>27. 6. 2017</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9A24A0CC-61CF-49FD-AF6C-7AD8CB59FFD8}" type="slidenum">
              <a:rPr lang="cs-CZ" smtClean="0"/>
              <a:pPr/>
              <a:t>‹#›</a:t>
            </a:fld>
            <a:endParaRPr lang="cs-CZ"/>
          </a:p>
        </p:txBody>
      </p:sp>
    </p:spTree>
    <p:extLst>
      <p:ext uri="{BB962C8B-B14F-4D97-AF65-F5344CB8AC3E}">
        <p14:creationId xmlns:p14="http://schemas.microsoft.com/office/powerpoint/2010/main" val="2715578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Upravte styly předlohy textu.</a:t>
            </a:r>
          </a:p>
        </p:txBody>
      </p:sp>
      <p:sp>
        <p:nvSpPr>
          <p:cNvPr id="5" name="Date Placeholder 4"/>
          <p:cNvSpPr>
            <a:spLocks noGrp="1"/>
          </p:cNvSpPr>
          <p:nvPr>
            <p:ph type="dt" sz="half" idx="10"/>
          </p:nvPr>
        </p:nvSpPr>
        <p:spPr/>
        <p:txBody>
          <a:bodyPr/>
          <a:lstStyle/>
          <a:p>
            <a:fld id="{4C4C1ACD-44B2-433D-A0BB-7DD5017FB4B5}" type="datetimeFigureOut">
              <a:rPr lang="cs-CZ" smtClean="0"/>
              <a:pPr/>
              <a:t>27. 6. 2017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A24A0CC-61CF-49FD-AF6C-7AD8CB59FFD8}" type="slidenum">
              <a:rPr lang="cs-CZ" smtClean="0"/>
              <a:pPr/>
              <a:t>‹#›</a:t>
            </a:fld>
            <a:endParaRPr lang="cs-CZ"/>
          </a:p>
        </p:txBody>
      </p:sp>
    </p:spTree>
    <p:extLst>
      <p:ext uri="{BB962C8B-B14F-4D97-AF65-F5344CB8AC3E}">
        <p14:creationId xmlns:p14="http://schemas.microsoft.com/office/powerpoint/2010/main" val="2449269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4C4C1ACD-44B2-433D-A0BB-7DD5017FB4B5}" type="datetimeFigureOut">
              <a:rPr lang="cs-CZ" smtClean="0"/>
              <a:pPr/>
              <a:t>27. 6. 2017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A24A0CC-61CF-49FD-AF6C-7AD8CB59FFD8}" type="slidenum">
              <a:rPr lang="cs-CZ" smtClean="0"/>
              <a:pPr/>
              <a:t>‹#›</a:t>
            </a:fld>
            <a:endParaRPr lang="cs-CZ"/>
          </a:p>
        </p:txBody>
      </p:sp>
    </p:spTree>
    <p:extLst>
      <p:ext uri="{BB962C8B-B14F-4D97-AF65-F5344CB8AC3E}">
        <p14:creationId xmlns:p14="http://schemas.microsoft.com/office/powerpoint/2010/main" val="3894371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4C1ACD-44B2-433D-A0BB-7DD5017FB4B5}" type="datetimeFigureOut">
              <a:rPr lang="cs-CZ" smtClean="0"/>
              <a:pPr/>
              <a:t>27. 6. 2017</a:t>
            </a:fld>
            <a:endParaRPr lang="cs-CZ"/>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9A24A0CC-61CF-49FD-AF6C-7AD8CB59FFD8}" type="slidenum">
              <a:rPr lang="cs-CZ" smtClean="0"/>
              <a:pPr/>
              <a:t>‹#›</a:t>
            </a:fld>
            <a:endParaRPr lang="cs-CZ"/>
          </a:p>
        </p:txBody>
      </p:sp>
    </p:spTree>
    <p:extLst>
      <p:ext uri="{BB962C8B-B14F-4D97-AF65-F5344CB8AC3E}">
        <p14:creationId xmlns:p14="http://schemas.microsoft.com/office/powerpoint/2010/main" val="341811337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24544" y="1484784"/>
            <a:ext cx="8927008" cy="1470025"/>
          </a:xfrm>
        </p:spPr>
        <p:txBody>
          <a:bodyPr>
            <a:noAutofit/>
          </a:bodyPr>
          <a:lstStyle/>
          <a:p>
            <a:pPr algn="ctr"/>
            <a:r>
              <a:rPr lang="cs-CZ" sz="4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Identifikační studie brownfieldů</a:t>
            </a:r>
          </a:p>
        </p:txBody>
      </p:sp>
      <p:sp>
        <p:nvSpPr>
          <p:cNvPr id="3" name="Podnadpis 2"/>
          <p:cNvSpPr>
            <a:spLocks noGrp="1"/>
          </p:cNvSpPr>
          <p:nvPr>
            <p:ph type="subTitle" idx="1"/>
          </p:nvPr>
        </p:nvSpPr>
        <p:spPr>
          <a:xfrm>
            <a:off x="539552" y="3562811"/>
            <a:ext cx="8062912" cy="1522373"/>
          </a:xfrm>
        </p:spPr>
        <p:txBody>
          <a:bodyPr>
            <a:noAutofit/>
          </a:bodyPr>
          <a:lstStyle/>
          <a:p>
            <a:pPr algn="l"/>
            <a:r>
              <a:rPr lang="cs-CZ" sz="2600" b="1" dirty="0">
                <a:solidFill>
                  <a:schemeClr val="tx1"/>
                </a:solidFill>
                <a:latin typeface="Arial" panose="020B0604020202020204" pitchFamily="34" charset="0"/>
                <a:cs typeface="Arial" panose="020B0604020202020204" pitchFamily="34" charset="0"/>
              </a:rPr>
              <a:t>Autor:			Tomáš </a:t>
            </a:r>
            <a:r>
              <a:rPr lang="cs-CZ" sz="2600" b="1" dirty="0" err="1">
                <a:solidFill>
                  <a:schemeClr val="tx1"/>
                </a:solidFill>
                <a:latin typeface="Arial" panose="020B0604020202020204" pitchFamily="34" charset="0"/>
                <a:cs typeface="Arial" panose="020B0604020202020204" pitchFamily="34" charset="0"/>
              </a:rPr>
              <a:t>Rucki</a:t>
            </a:r>
            <a:endParaRPr lang="cs-CZ" sz="2600" b="1" dirty="0">
              <a:solidFill>
                <a:schemeClr val="tx1"/>
              </a:solidFill>
              <a:latin typeface="Arial" panose="020B0604020202020204" pitchFamily="34" charset="0"/>
              <a:cs typeface="Arial" panose="020B0604020202020204" pitchFamily="34" charset="0"/>
            </a:endParaRPr>
          </a:p>
          <a:p>
            <a:pPr algn="l"/>
            <a:r>
              <a:rPr lang="cs-CZ" sz="2600" b="1" dirty="0">
                <a:solidFill>
                  <a:schemeClr val="tx1"/>
                </a:solidFill>
                <a:latin typeface="Arial" panose="020B0604020202020204" pitchFamily="34" charset="0"/>
                <a:cs typeface="Arial" panose="020B0604020202020204" pitchFamily="34" charset="0"/>
              </a:rPr>
              <a:t>Vedoucí:		Ing. Zuzana Kramářová, </a:t>
            </a:r>
            <a:r>
              <a:rPr lang="cs-CZ" sz="2600" b="1" dirty="0" err="1">
                <a:solidFill>
                  <a:schemeClr val="tx1"/>
                </a:solidFill>
                <a:latin typeface="Arial" panose="020B0604020202020204" pitchFamily="34" charset="0"/>
                <a:cs typeface="Arial" panose="020B0604020202020204" pitchFamily="34" charset="0"/>
              </a:rPr>
              <a:t>Ph.D</a:t>
            </a:r>
            <a:r>
              <a:rPr lang="cs-CZ" sz="2600" b="1" dirty="0">
                <a:solidFill>
                  <a:schemeClr val="tx1"/>
                </a:solidFill>
                <a:latin typeface="Arial" panose="020B0604020202020204" pitchFamily="34" charset="0"/>
                <a:cs typeface="Arial" panose="020B0604020202020204" pitchFamily="34" charset="0"/>
              </a:rPr>
              <a:t>. </a:t>
            </a:r>
          </a:p>
          <a:p>
            <a:pPr algn="l"/>
            <a:r>
              <a:rPr lang="cs-CZ" sz="2600" b="1" dirty="0">
                <a:solidFill>
                  <a:schemeClr val="tx1"/>
                </a:solidFill>
                <a:latin typeface="Arial" panose="020B0604020202020204" pitchFamily="34" charset="0"/>
                <a:cs typeface="Arial" panose="020B0604020202020204" pitchFamily="34" charset="0"/>
              </a:rPr>
              <a:t>Oponent:		Ing. Petr Blažek</a:t>
            </a:r>
            <a:r>
              <a:rPr lang="cs-CZ" sz="2800" dirty="0"/>
              <a:t>	</a:t>
            </a:r>
          </a:p>
        </p:txBody>
      </p:sp>
      <p:sp>
        <p:nvSpPr>
          <p:cNvPr id="4" name="TextovéPole 3"/>
          <p:cNvSpPr txBox="1"/>
          <p:nvPr/>
        </p:nvSpPr>
        <p:spPr>
          <a:xfrm>
            <a:off x="7092280" y="6093296"/>
            <a:ext cx="1656184" cy="400110"/>
          </a:xfrm>
          <a:prstGeom prst="rect">
            <a:avLst/>
          </a:prstGeom>
          <a:noFill/>
        </p:spPr>
        <p:txBody>
          <a:bodyPr wrap="square" rtlCol="0">
            <a:spAutoFit/>
          </a:bodyPr>
          <a:lstStyle/>
          <a:p>
            <a:r>
              <a:rPr lang="cs-CZ" sz="2000" dirty="0">
                <a:latin typeface="Arial" panose="020B0604020202020204" pitchFamily="34" charset="0"/>
                <a:cs typeface="Arial" panose="020B0604020202020204" pitchFamily="34" charset="0"/>
              </a:rPr>
              <a:t>červen 2017</a:t>
            </a:r>
          </a:p>
        </p:txBody>
      </p:sp>
      <p:sp>
        <p:nvSpPr>
          <p:cNvPr id="8" name="TextovéPole 7"/>
          <p:cNvSpPr txBox="1"/>
          <p:nvPr/>
        </p:nvSpPr>
        <p:spPr>
          <a:xfrm>
            <a:off x="682576" y="476672"/>
            <a:ext cx="7776864" cy="400110"/>
          </a:xfrm>
          <a:prstGeom prst="rect">
            <a:avLst/>
          </a:prstGeom>
          <a:noFill/>
        </p:spPr>
        <p:txBody>
          <a:bodyPr wrap="square" rtlCol="0">
            <a:spAutoFit/>
          </a:bodyPr>
          <a:lstStyle/>
          <a:p>
            <a:pPr algn="ctr"/>
            <a:r>
              <a:rPr lang="cs-CZ" sz="2000" dirty="0">
                <a:solidFill>
                  <a:schemeClr val="tx1">
                    <a:lumMod val="85000"/>
                  </a:schemeClr>
                </a:solidFill>
                <a:latin typeface="Arial" panose="020B0604020202020204" pitchFamily="34" charset="0"/>
                <a:cs typeface="Arial" panose="020B0604020202020204" pitchFamily="34" charset="0"/>
              </a:rPr>
              <a:t>Vysoká škola technická a ekonomická v Českých Budějovicích</a:t>
            </a:r>
          </a:p>
        </p:txBody>
      </p:sp>
      <p:pic>
        <p:nvPicPr>
          <p:cNvPr id="9" name="Obrázek 8" descr="Bez názvu.jpg"/>
          <p:cNvPicPr>
            <a:picLocks noChangeAspect="1"/>
          </p:cNvPicPr>
          <p:nvPr/>
        </p:nvPicPr>
        <p:blipFill>
          <a:blip r:embed="rId3" cstate="print"/>
          <a:stretch>
            <a:fillRect/>
          </a:stretch>
        </p:blipFill>
        <p:spPr>
          <a:xfrm>
            <a:off x="611560" y="5301208"/>
            <a:ext cx="1333500" cy="13182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7494"/>
            <a:ext cx="8229600" cy="1145282"/>
          </a:xfrm>
        </p:spPr>
        <p:txBody>
          <a:bodyPr>
            <a:normAutofit/>
          </a:bodyPr>
          <a:lstStyle/>
          <a:p>
            <a:r>
              <a:rPr lang="cs-CZ" sz="4000" b="1" dirty="0">
                <a:latin typeface="Arial" panose="020B0604020202020204" pitchFamily="34" charset="0"/>
                <a:cs typeface="Arial" panose="020B0604020202020204" pitchFamily="34" charset="0"/>
              </a:rPr>
              <a:t>Tvorba katalogových listů</a:t>
            </a:r>
          </a:p>
        </p:txBody>
      </p:sp>
      <p:sp>
        <p:nvSpPr>
          <p:cNvPr id="4" name="Zástupný symbol pro obsah 3">
            <a:extLst>
              <a:ext uri="{FF2B5EF4-FFF2-40B4-BE49-F238E27FC236}">
                <a16:creationId xmlns:a16="http://schemas.microsoft.com/office/drawing/2014/main" id="{A3BE880E-7462-4638-AFEE-20D19C6E7962}"/>
              </a:ext>
            </a:extLst>
          </p:cNvPr>
          <p:cNvSpPr>
            <a:spLocks noGrp="1"/>
          </p:cNvSpPr>
          <p:nvPr>
            <p:ph sz="half" idx="1"/>
          </p:nvPr>
        </p:nvSpPr>
        <p:spPr>
          <a:xfrm>
            <a:off x="2267744" y="2204864"/>
            <a:ext cx="1435968" cy="2160240"/>
          </a:xfrm>
        </p:spPr>
        <p:txBody>
          <a:bodyPr/>
          <a:lstStyle/>
          <a:p>
            <a:endParaRPr lang="cs-CZ" dirty="0"/>
          </a:p>
        </p:txBody>
      </p:sp>
      <p:pic>
        <p:nvPicPr>
          <p:cNvPr id="11" name="Zástupný symbol pro obsah 10">
            <a:extLst>
              <a:ext uri="{FF2B5EF4-FFF2-40B4-BE49-F238E27FC236}">
                <a16:creationId xmlns:a16="http://schemas.microsoft.com/office/drawing/2014/main" id="{434A765C-6D26-4CFB-8701-4529749CF133}"/>
              </a:ext>
            </a:extLst>
          </p:cNvPr>
          <p:cNvPicPr>
            <a:picLocks noGrp="1" noChangeAspect="1"/>
          </p:cNvPicPr>
          <p:nvPr>
            <p:ph sz="half" idx="2"/>
          </p:nvPr>
        </p:nvPicPr>
        <p:blipFill>
          <a:blip r:embed="rId3"/>
          <a:stretch>
            <a:fillRect/>
          </a:stretch>
        </p:blipFill>
        <p:spPr>
          <a:xfrm>
            <a:off x="827584" y="1073855"/>
            <a:ext cx="3229376" cy="5155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ovéPole 7"/>
          <p:cNvSpPr txBox="1"/>
          <p:nvPr/>
        </p:nvSpPr>
        <p:spPr>
          <a:xfrm>
            <a:off x="1835696" y="6309320"/>
            <a:ext cx="1385316" cy="338554"/>
          </a:xfrm>
          <a:prstGeom prst="rect">
            <a:avLst/>
          </a:prstGeom>
          <a:noFill/>
        </p:spPr>
        <p:txBody>
          <a:bodyPr wrap="none" rtlCol="0">
            <a:spAutoFit/>
          </a:bodyPr>
          <a:lstStyle/>
          <a:p>
            <a:r>
              <a:rPr lang="cs-CZ" sz="1600" dirty="0">
                <a:latin typeface="Arial" panose="020B0604020202020204" pitchFamily="34" charset="0"/>
                <a:cs typeface="Arial" panose="020B0604020202020204" pitchFamily="34" charset="0"/>
              </a:rPr>
              <a:t>Zdroj: vlastní</a:t>
            </a:r>
          </a:p>
        </p:txBody>
      </p:sp>
      <p:sp>
        <p:nvSpPr>
          <p:cNvPr id="9" name="TextovéPole 8"/>
          <p:cNvSpPr txBox="1"/>
          <p:nvPr/>
        </p:nvSpPr>
        <p:spPr>
          <a:xfrm>
            <a:off x="5940152" y="6309320"/>
            <a:ext cx="1385316" cy="338554"/>
          </a:xfrm>
          <a:prstGeom prst="rect">
            <a:avLst/>
          </a:prstGeom>
          <a:noFill/>
        </p:spPr>
        <p:txBody>
          <a:bodyPr wrap="none" rtlCol="0">
            <a:spAutoFit/>
          </a:bodyPr>
          <a:lstStyle/>
          <a:p>
            <a:r>
              <a:rPr lang="cs-CZ" sz="1600" dirty="0">
                <a:latin typeface="Arial" panose="020B0604020202020204" pitchFamily="34" charset="0"/>
                <a:cs typeface="Arial" panose="020B0604020202020204" pitchFamily="34" charset="0"/>
              </a:rPr>
              <a:t>Zdroj: vlastní</a:t>
            </a:r>
          </a:p>
        </p:txBody>
      </p:sp>
      <p:pic>
        <p:nvPicPr>
          <p:cNvPr id="12" name="Obrázek 11">
            <a:extLst>
              <a:ext uri="{FF2B5EF4-FFF2-40B4-BE49-F238E27FC236}">
                <a16:creationId xmlns:a16="http://schemas.microsoft.com/office/drawing/2014/main" id="{9138403B-B047-4E98-8374-116D1F71262C}"/>
              </a:ext>
            </a:extLst>
          </p:cNvPr>
          <p:cNvPicPr>
            <a:picLocks noChangeAspect="1"/>
          </p:cNvPicPr>
          <p:nvPr/>
        </p:nvPicPr>
        <p:blipFill>
          <a:blip r:embed="rId4"/>
          <a:stretch>
            <a:fillRect/>
          </a:stretch>
        </p:blipFill>
        <p:spPr>
          <a:xfrm>
            <a:off x="4864696" y="1073855"/>
            <a:ext cx="3192422" cy="51650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normAutofit/>
          </a:bodyPr>
          <a:lstStyle/>
          <a:p>
            <a:r>
              <a:rPr lang="cs-CZ" sz="4000" b="1" dirty="0">
                <a:latin typeface="Arial" panose="020B0604020202020204" pitchFamily="34" charset="0"/>
                <a:cs typeface="Arial" panose="020B0604020202020204" pitchFamily="34" charset="0"/>
              </a:rPr>
              <a:t>Výzkumné otázky a metodika práce</a:t>
            </a:r>
          </a:p>
        </p:txBody>
      </p:sp>
      <p:sp>
        <p:nvSpPr>
          <p:cNvPr id="10" name="Zástupný symbol pro obsah 9"/>
          <p:cNvSpPr>
            <a:spLocks noGrp="1"/>
          </p:cNvSpPr>
          <p:nvPr>
            <p:ph idx="1"/>
          </p:nvPr>
        </p:nvSpPr>
        <p:spPr>
          <a:xfrm>
            <a:off x="609598" y="2636912"/>
            <a:ext cx="6347714" cy="3664749"/>
          </a:xfrm>
        </p:spPr>
        <p:txBody>
          <a:bodyPr>
            <a:normAutofit fontScale="92500"/>
          </a:bodyPr>
          <a:lstStyle/>
          <a:p>
            <a:pPr>
              <a:lnSpc>
                <a:spcPct val="150000"/>
              </a:lnSpc>
              <a:spcBef>
                <a:spcPts val="600"/>
              </a:spcBef>
              <a:spcAft>
                <a:spcPts val="600"/>
              </a:spcAft>
            </a:pPr>
            <a:r>
              <a:rPr lang="cs-CZ" dirty="0">
                <a:latin typeface="Arial" panose="020B0604020202020204" pitchFamily="34" charset="0"/>
                <a:ea typeface="Verdana" panose="020B0604030504040204" pitchFamily="34" charset="0"/>
                <a:cs typeface="Arial" panose="020B0604020202020204" pitchFamily="34" charset="0"/>
              </a:rPr>
              <a:t>Kolik </a:t>
            </a:r>
            <a:r>
              <a:rPr lang="cs-CZ" dirty="0" err="1">
                <a:latin typeface="Arial" panose="020B0604020202020204" pitchFamily="34" charset="0"/>
                <a:ea typeface="Verdana" panose="020B0604030504040204" pitchFamily="34" charset="0"/>
                <a:cs typeface="Arial" panose="020B0604020202020204" pitchFamily="34" charset="0"/>
              </a:rPr>
              <a:t>bf</a:t>
            </a:r>
            <a:r>
              <a:rPr lang="cs-CZ" dirty="0">
                <a:latin typeface="Arial" panose="020B0604020202020204" pitchFamily="34" charset="0"/>
                <a:ea typeface="Verdana" panose="020B0604030504040204" pitchFamily="34" charset="0"/>
                <a:cs typeface="Arial" panose="020B0604020202020204" pitchFamily="34" charset="0"/>
              </a:rPr>
              <a:t> se nachází v jednotlivých městech a jaké mají zastoupení?</a:t>
            </a:r>
          </a:p>
          <a:p>
            <a:pPr>
              <a:lnSpc>
                <a:spcPct val="150000"/>
              </a:lnSpc>
              <a:spcBef>
                <a:spcPts val="600"/>
              </a:spcBef>
              <a:spcAft>
                <a:spcPts val="600"/>
              </a:spcAft>
            </a:pPr>
            <a:r>
              <a:rPr lang="cs-CZ" dirty="0">
                <a:latin typeface="Arial" panose="020B0604020202020204" pitchFamily="34" charset="0"/>
                <a:ea typeface="Verdana" panose="020B0604030504040204" pitchFamily="34" charset="0"/>
                <a:cs typeface="Arial" panose="020B0604020202020204" pitchFamily="34" charset="0"/>
              </a:rPr>
              <a:t>Jaký typ brownfieldu je zde zastoupen největším počtem?</a:t>
            </a:r>
          </a:p>
          <a:p>
            <a:pPr>
              <a:lnSpc>
                <a:spcPct val="150000"/>
              </a:lnSpc>
              <a:spcBef>
                <a:spcPts val="600"/>
              </a:spcBef>
              <a:spcAft>
                <a:spcPts val="600"/>
              </a:spcAft>
            </a:pPr>
            <a:r>
              <a:rPr lang="cs-CZ" dirty="0">
                <a:latin typeface="Arial" panose="020B0604020202020204" pitchFamily="34" charset="0"/>
                <a:ea typeface="Verdana" panose="020B0604030504040204" pitchFamily="34" charset="0"/>
                <a:cs typeface="Arial" panose="020B0604020202020204" pitchFamily="34" charset="0"/>
              </a:rPr>
              <a:t>Je větší zastoupení v osobním nebo veřejném vlastnictví?</a:t>
            </a:r>
          </a:p>
          <a:p>
            <a:pPr>
              <a:lnSpc>
                <a:spcPct val="150000"/>
              </a:lnSpc>
              <a:spcBef>
                <a:spcPts val="600"/>
              </a:spcBef>
              <a:spcAft>
                <a:spcPts val="600"/>
              </a:spcAft>
            </a:pPr>
            <a:r>
              <a:rPr lang="cs-CZ" dirty="0">
                <a:latin typeface="Arial" panose="020B0604020202020204" pitchFamily="34" charset="0"/>
                <a:ea typeface="Verdana" panose="020B0604030504040204" pitchFamily="34" charset="0"/>
                <a:cs typeface="Arial" panose="020B0604020202020204" pitchFamily="34" charset="0"/>
              </a:rPr>
              <a:t>Které město má větší počet brownfieldů?</a:t>
            </a:r>
          </a:p>
          <a:p>
            <a:pPr>
              <a:lnSpc>
                <a:spcPct val="150000"/>
              </a:lnSpc>
              <a:spcBef>
                <a:spcPts val="600"/>
              </a:spcBef>
              <a:spcAft>
                <a:spcPts val="600"/>
              </a:spcAft>
            </a:pPr>
            <a:r>
              <a:rPr lang="cs-CZ" dirty="0">
                <a:latin typeface="Arial" panose="020B0604020202020204" pitchFamily="34" charset="0"/>
                <a:ea typeface="Verdana" panose="020B0604030504040204" pitchFamily="34" charset="0"/>
                <a:cs typeface="Arial" panose="020B0604020202020204" pitchFamily="34" charset="0"/>
              </a:rPr>
              <a:t>Jaké jsou šance na obnovu území?</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9512" y="267494"/>
            <a:ext cx="8640960" cy="1399032"/>
          </a:xfrm>
        </p:spPr>
        <p:txBody>
          <a:bodyPr>
            <a:normAutofit fontScale="90000"/>
          </a:bodyPr>
          <a:lstStyle/>
          <a:p>
            <a:pPr>
              <a:lnSpc>
                <a:spcPct val="150000"/>
              </a:lnSpc>
            </a:pPr>
            <a:r>
              <a:rPr lang="cs-CZ" sz="4000" b="1" dirty="0">
                <a:latin typeface="Arial" panose="020B0604020202020204" pitchFamily="34" charset="0"/>
                <a:cs typeface="Arial" panose="020B0604020202020204" pitchFamily="34" charset="0"/>
              </a:rPr>
              <a:t>Shrnutí výsledků</a:t>
            </a:r>
            <a:br>
              <a:rPr lang="cs-CZ" sz="4000" b="1" dirty="0"/>
            </a:br>
            <a:r>
              <a:rPr lang="cs-CZ" sz="2000" b="1" dirty="0">
                <a:latin typeface="Arial" panose="020B0604020202020204" pitchFamily="34" charset="0"/>
                <a:cs typeface="Arial" panose="020B0604020202020204" pitchFamily="34" charset="0"/>
              </a:rPr>
              <a:t>Brownfieldy města Ostrov dle předchozího využití </a:t>
            </a:r>
            <a:br>
              <a:rPr lang="cs-CZ" sz="2000" b="1" dirty="0">
                <a:latin typeface="Arial" panose="020B0604020202020204" pitchFamily="34" charset="0"/>
                <a:cs typeface="Arial" panose="020B0604020202020204" pitchFamily="34" charset="0"/>
              </a:rPr>
            </a:br>
            <a:r>
              <a:rPr lang="cs-CZ" sz="2000" b="1" dirty="0">
                <a:latin typeface="Arial" panose="020B0604020202020204" pitchFamily="34" charset="0"/>
                <a:cs typeface="Arial" panose="020B0604020202020204" pitchFamily="34" charset="0"/>
              </a:rPr>
              <a:t>											   rozloha/počet</a:t>
            </a:r>
          </a:p>
        </p:txBody>
      </p:sp>
      <p:graphicFrame>
        <p:nvGraphicFramePr>
          <p:cNvPr id="4" name="Graf 3">
            <a:extLst>
              <a:ext uri="{FF2B5EF4-FFF2-40B4-BE49-F238E27FC236}">
                <a16:creationId xmlns:a16="http://schemas.microsoft.com/office/drawing/2014/main" id="{D3292263-FFC1-4C62-85E1-0929FE831D30}"/>
              </a:ext>
            </a:extLst>
          </p:cNvPr>
          <p:cNvGraphicFramePr/>
          <p:nvPr>
            <p:extLst>
              <p:ext uri="{D42A27DB-BD31-4B8C-83A1-F6EECF244321}">
                <p14:modId xmlns:p14="http://schemas.microsoft.com/office/powerpoint/2010/main" val="2901520155"/>
              </p:ext>
            </p:extLst>
          </p:nvPr>
        </p:nvGraphicFramePr>
        <p:xfrm>
          <a:off x="422109" y="1844824"/>
          <a:ext cx="5256584" cy="397874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ovéPole 8">
            <a:extLst>
              <a:ext uri="{FF2B5EF4-FFF2-40B4-BE49-F238E27FC236}">
                <a16:creationId xmlns:a16="http://schemas.microsoft.com/office/drawing/2014/main" id="{A68ADC60-FDB5-4B24-B9C9-569AEE4ADC1F}"/>
              </a:ext>
            </a:extLst>
          </p:cNvPr>
          <p:cNvSpPr txBox="1"/>
          <p:nvPr/>
        </p:nvSpPr>
        <p:spPr>
          <a:xfrm>
            <a:off x="4095366" y="6013477"/>
            <a:ext cx="1385316" cy="338554"/>
          </a:xfrm>
          <a:prstGeom prst="rect">
            <a:avLst/>
          </a:prstGeom>
          <a:noFill/>
        </p:spPr>
        <p:txBody>
          <a:bodyPr wrap="none" rtlCol="0">
            <a:spAutoFit/>
          </a:bodyPr>
          <a:lstStyle/>
          <a:p>
            <a:r>
              <a:rPr lang="cs-CZ" sz="1600" dirty="0">
                <a:latin typeface="Arial" panose="020B0604020202020204" pitchFamily="34" charset="0"/>
                <a:cs typeface="Arial" panose="020B0604020202020204" pitchFamily="34" charset="0"/>
              </a:rPr>
              <a:t>Zdroj: vlastní</a:t>
            </a:r>
          </a:p>
        </p:txBody>
      </p:sp>
      <p:pic>
        <p:nvPicPr>
          <p:cNvPr id="2" name="Obrázek 1">
            <a:extLst>
              <a:ext uri="{FF2B5EF4-FFF2-40B4-BE49-F238E27FC236}">
                <a16:creationId xmlns:a16="http://schemas.microsoft.com/office/drawing/2014/main" id="{DBBF4AB2-2938-41B2-BC74-FBF6F96C801E}"/>
              </a:ext>
            </a:extLst>
          </p:cNvPr>
          <p:cNvPicPr>
            <a:picLocks noChangeAspect="1"/>
          </p:cNvPicPr>
          <p:nvPr/>
        </p:nvPicPr>
        <p:blipFill>
          <a:blip r:embed="rId4"/>
          <a:stretch>
            <a:fillRect/>
          </a:stretch>
        </p:blipFill>
        <p:spPr>
          <a:xfrm>
            <a:off x="422109" y="1917274"/>
            <a:ext cx="8228985" cy="40012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9511" y="267494"/>
            <a:ext cx="8794307" cy="1649338"/>
          </a:xfrm>
        </p:spPr>
        <p:txBody>
          <a:bodyPr>
            <a:normAutofit fontScale="90000"/>
          </a:bodyPr>
          <a:lstStyle/>
          <a:p>
            <a:pPr>
              <a:lnSpc>
                <a:spcPct val="150000"/>
              </a:lnSpc>
            </a:pPr>
            <a:r>
              <a:rPr lang="cs-CZ" sz="4000" b="1" dirty="0">
                <a:latin typeface="Arial" panose="020B0604020202020204" pitchFamily="34" charset="0"/>
                <a:cs typeface="Arial" panose="020B0604020202020204" pitchFamily="34" charset="0"/>
              </a:rPr>
              <a:t>Shrnutí výsledků</a:t>
            </a:r>
            <a:br>
              <a:rPr lang="cs-CZ" sz="4000" b="1" dirty="0"/>
            </a:br>
            <a:r>
              <a:rPr lang="cs-CZ" sz="2000" b="1" dirty="0">
                <a:latin typeface="Arial" panose="020B0604020202020204" pitchFamily="34" charset="0"/>
                <a:cs typeface="Arial" panose="020B0604020202020204" pitchFamily="34" charset="0"/>
              </a:rPr>
              <a:t>Brownfieldy města Jáchymov dle předchozího využití </a:t>
            </a:r>
            <a:br>
              <a:rPr lang="cs-CZ" sz="2000" b="1" dirty="0">
                <a:latin typeface="Arial" panose="020B0604020202020204" pitchFamily="34" charset="0"/>
                <a:cs typeface="Arial" panose="020B0604020202020204" pitchFamily="34" charset="0"/>
              </a:rPr>
            </a:br>
            <a:r>
              <a:rPr lang="cs-CZ" sz="2000" b="1" dirty="0">
                <a:latin typeface="Arial" panose="020B0604020202020204" pitchFamily="34" charset="0"/>
                <a:cs typeface="Arial" panose="020B0604020202020204" pitchFamily="34" charset="0"/>
              </a:rPr>
              <a:t>											   rozloha/počet</a:t>
            </a:r>
          </a:p>
        </p:txBody>
      </p:sp>
      <p:sp>
        <p:nvSpPr>
          <p:cNvPr id="9" name="TextovéPole 8">
            <a:extLst>
              <a:ext uri="{FF2B5EF4-FFF2-40B4-BE49-F238E27FC236}">
                <a16:creationId xmlns:a16="http://schemas.microsoft.com/office/drawing/2014/main" id="{C5C3DC33-DE46-428D-A2FE-241DCD5FF027}"/>
              </a:ext>
            </a:extLst>
          </p:cNvPr>
          <p:cNvSpPr txBox="1"/>
          <p:nvPr/>
        </p:nvSpPr>
        <p:spPr>
          <a:xfrm>
            <a:off x="3907777" y="6021288"/>
            <a:ext cx="1385316" cy="338554"/>
          </a:xfrm>
          <a:prstGeom prst="rect">
            <a:avLst/>
          </a:prstGeom>
          <a:noFill/>
        </p:spPr>
        <p:txBody>
          <a:bodyPr wrap="none" rtlCol="0">
            <a:spAutoFit/>
          </a:bodyPr>
          <a:lstStyle/>
          <a:p>
            <a:r>
              <a:rPr lang="cs-CZ" sz="1600" dirty="0">
                <a:latin typeface="Arial" panose="020B0604020202020204" pitchFamily="34" charset="0"/>
                <a:cs typeface="Arial" panose="020B0604020202020204" pitchFamily="34" charset="0"/>
              </a:rPr>
              <a:t>Zdroj: vlastní</a:t>
            </a:r>
          </a:p>
        </p:txBody>
      </p:sp>
      <p:pic>
        <p:nvPicPr>
          <p:cNvPr id="2" name="Obrázek 1">
            <a:extLst>
              <a:ext uri="{FF2B5EF4-FFF2-40B4-BE49-F238E27FC236}">
                <a16:creationId xmlns:a16="http://schemas.microsoft.com/office/drawing/2014/main" id="{57726194-CDAF-4240-8F94-0DC1C069A72E}"/>
              </a:ext>
            </a:extLst>
          </p:cNvPr>
          <p:cNvPicPr>
            <a:picLocks noChangeAspect="1"/>
          </p:cNvPicPr>
          <p:nvPr/>
        </p:nvPicPr>
        <p:blipFill>
          <a:blip r:embed="rId3"/>
          <a:stretch>
            <a:fillRect/>
          </a:stretch>
        </p:blipFill>
        <p:spPr>
          <a:xfrm>
            <a:off x="323528" y="2060848"/>
            <a:ext cx="8288013" cy="3870479"/>
          </a:xfrm>
          <a:prstGeom prst="rect">
            <a:avLst/>
          </a:prstGeom>
        </p:spPr>
      </p:pic>
    </p:spTree>
    <p:extLst>
      <p:ext uri="{BB962C8B-B14F-4D97-AF65-F5344CB8AC3E}">
        <p14:creationId xmlns:p14="http://schemas.microsoft.com/office/powerpoint/2010/main" val="200619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323527" y="404664"/>
            <a:ext cx="8650291" cy="1261862"/>
          </a:xfrm>
        </p:spPr>
        <p:txBody>
          <a:bodyPr>
            <a:normAutofit/>
          </a:bodyPr>
          <a:lstStyle/>
          <a:p>
            <a:r>
              <a:rPr lang="cs-CZ" sz="4000" b="1" dirty="0">
                <a:latin typeface="Arial" panose="020B0604020202020204" pitchFamily="34" charset="0"/>
                <a:cs typeface="Arial" panose="020B0604020202020204" pitchFamily="34" charset="0"/>
              </a:rPr>
              <a:t>Shrnutí výsledků</a:t>
            </a:r>
            <a:br>
              <a:rPr lang="cs-CZ" sz="4000" b="1" dirty="0"/>
            </a:br>
            <a:r>
              <a:rPr lang="cs-CZ" sz="2200" b="1" dirty="0">
                <a:effectLst/>
                <a:latin typeface="Arial" panose="020B0604020202020204" pitchFamily="34" charset="0"/>
                <a:cs typeface="Arial" panose="020B0604020202020204" pitchFamily="34" charset="0"/>
              </a:rPr>
              <a:t>T</a:t>
            </a:r>
            <a:r>
              <a:rPr lang="cs-CZ" sz="2200" dirty="0">
                <a:effectLst/>
                <a:latin typeface="Arial" panose="020B0604020202020204" pitchFamily="34" charset="0"/>
                <a:cs typeface="Arial" panose="020B0604020202020204" pitchFamily="34" charset="0"/>
              </a:rPr>
              <a:t>ypy vlastnictví brownfieldů v řešeném území</a:t>
            </a:r>
            <a:endParaRPr lang="cs-CZ" sz="2200" b="1" dirty="0">
              <a:latin typeface="Arial" panose="020B0604020202020204" pitchFamily="34" charset="0"/>
              <a:cs typeface="Arial" panose="020B0604020202020204" pitchFamily="34" charset="0"/>
            </a:endParaRPr>
          </a:p>
        </p:txBody>
      </p:sp>
      <p:graphicFrame>
        <p:nvGraphicFramePr>
          <p:cNvPr id="2" name="Tabulka 1">
            <a:extLst>
              <a:ext uri="{FF2B5EF4-FFF2-40B4-BE49-F238E27FC236}">
                <a16:creationId xmlns:a16="http://schemas.microsoft.com/office/drawing/2014/main" id="{153E806E-97C7-4992-8FF0-731C14782931}"/>
              </a:ext>
            </a:extLst>
          </p:cNvPr>
          <p:cNvGraphicFramePr>
            <a:graphicFrameLocks noGrp="1"/>
          </p:cNvGraphicFramePr>
          <p:nvPr>
            <p:extLst>
              <p:ext uri="{D42A27DB-BD31-4B8C-83A1-F6EECF244321}">
                <p14:modId xmlns:p14="http://schemas.microsoft.com/office/powerpoint/2010/main" val="2710135513"/>
              </p:ext>
            </p:extLst>
          </p:nvPr>
        </p:nvGraphicFramePr>
        <p:xfrm>
          <a:off x="323527" y="1988840"/>
          <a:ext cx="6912768" cy="3753439"/>
        </p:xfrm>
        <a:graphic>
          <a:graphicData uri="http://schemas.openxmlformats.org/drawingml/2006/table">
            <a:tbl>
              <a:tblPr firstRow="1" firstCol="1" bandRow="1">
                <a:tableStyleId>{5C22544A-7EE6-4342-B048-85BDC9FD1C3A}</a:tableStyleId>
              </a:tblPr>
              <a:tblGrid>
                <a:gridCol w="3236073">
                  <a:extLst>
                    <a:ext uri="{9D8B030D-6E8A-4147-A177-3AD203B41FA5}">
                      <a16:colId xmlns:a16="http://schemas.microsoft.com/office/drawing/2014/main" val="2778550810"/>
                    </a:ext>
                  </a:extLst>
                </a:gridCol>
                <a:gridCol w="1761446">
                  <a:extLst>
                    <a:ext uri="{9D8B030D-6E8A-4147-A177-3AD203B41FA5}">
                      <a16:colId xmlns:a16="http://schemas.microsoft.com/office/drawing/2014/main" val="2287446350"/>
                    </a:ext>
                  </a:extLst>
                </a:gridCol>
                <a:gridCol w="1915249">
                  <a:extLst>
                    <a:ext uri="{9D8B030D-6E8A-4147-A177-3AD203B41FA5}">
                      <a16:colId xmlns:a16="http://schemas.microsoft.com/office/drawing/2014/main" val="1604913239"/>
                    </a:ext>
                  </a:extLst>
                </a:gridCol>
              </a:tblGrid>
              <a:tr h="938176">
                <a:tc>
                  <a:txBody>
                    <a:bodyPr/>
                    <a:lstStyle/>
                    <a:p>
                      <a:pPr>
                        <a:lnSpc>
                          <a:spcPct val="150000"/>
                        </a:lnSpc>
                        <a:spcAft>
                          <a:spcPts val="600"/>
                        </a:spcAft>
                      </a:pPr>
                      <a:r>
                        <a:rPr lang="cs-CZ" sz="2000" dirty="0">
                          <a:effectLst/>
                        </a:rPr>
                        <a:t>Typ vlastnictví</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cs-CZ" sz="2000" dirty="0">
                          <a:effectLst/>
                        </a:rPr>
                        <a:t>Počet [ks]</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cs-CZ" sz="2000" dirty="0">
                          <a:effectLst/>
                        </a:rPr>
                        <a:t>Plocha [m2]</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1292188"/>
                  </a:ext>
                </a:extLst>
              </a:tr>
              <a:tr h="938421">
                <a:tc>
                  <a:txBody>
                    <a:bodyPr/>
                    <a:lstStyle/>
                    <a:p>
                      <a:pPr>
                        <a:lnSpc>
                          <a:spcPct val="150000"/>
                        </a:lnSpc>
                        <a:spcAft>
                          <a:spcPts val="600"/>
                        </a:spcAft>
                      </a:pPr>
                      <a:r>
                        <a:rPr lang="cs-CZ" sz="2000" dirty="0">
                          <a:effectLst/>
                        </a:rPr>
                        <a:t>Soukromý</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cs-CZ" sz="2000">
                          <a:effectLst/>
                        </a:rPr>
                        <a:t>95</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cs-CZ" sz="2000">
                          <a:effectLst/>
                        </a:rPr>
                        <a:t>474 655</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0773977"/>
                  </a:ext>
                </a:extLst>
              </a:tr>
              <a:tr h="938421">
                <a:tc>
                  <a:txBody>
                    <a:bodyPr/>
                    <a:lstStyle/>
                    <a:p>
                      <a:pPr>
                        <a:lnSpc>
                          <a:spcPct val="150000"/>
                        </a:lnSpc>
                        <a:spcAft>
                          <a:spcPts val="600"/>
                        </a:spcAft>
                      </a:pPr>
                      <a:r>
                        <a:rPr lang="cs-CZ" sz="2000" dirty="0">
                          <a:effectLst/>
                        </a:rPr>
                        <a:t>Veřejný</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cs-CZ" sz="2000" dirty="0">
                          <a:effectLst/>
                        </a:rPr>
                        <a:t>9</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cs-CZ" sz="2000">
                          <a:effectLst/>
                        </a:rPr>
                        <a:t>17 198</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3833939"/>
                  </a:ext>
                </a:extLst>
              </a:tr>
              <a:tr h="938421">
                <a:tc>
                  <a:txBody>
                    <a:bodyPr/>
                    <a:lstStyle/>
                    <a:p>
                      <a:pPr>
                        <a:lnSpc>
                          <a:spcPct val="150000"/>
                        </a:lnSpc>
                        <a:spcAft>
                          <a:spcPts val="600"/>
                        </a:spcAft>
                      </a:pPr>
                      <a:r>
                        <a:rPr lang="cs-CZ" sz="2000" dirty="0">
                          <a:effectLst/>
                        </a:rPr>
                        <a:t>Kombinovaný</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cs-CZ" sz="2000">
                          <a:effectLst/>
                        </a:rPr>
                        <a:t>2</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cs-CZ" sz="2000" dirty="0">
                          <a:effectLst/>
                        </a:rPr>
                        <a:t>2 932</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6995250"/>
                  </a:ext>
                </a:extLst>
              </a:tr>
            </a:tbl>
          </a:graphicData>
        </a:graphic>
      </p:graphicFrame>
      <p:sp>
        <p:nvSpPr>
          <p:cNvPr id="8" name="TextovéPole 7">
            <a:extLst>
              <a:ext uri="{FF2B5EF4-FFF2-40B4-BE49-F238E27FC236}">
                <a16:creationId xmlns:a16="http://schemas.microsoft.com/office/drawing/2014/main" id="{DF43AA6B-64B1-4A11-8250-765D05768882}"/>
              </a:ext>
            </a:extLst>
          </p:cNvPr>
          <p:cNvSpPr txBox="1"/>
          <p:nvPr/>
        </p:nvSpPr>
        <p:spPr>
          <a:xfrm>
            <a:off x="3059832" y="5895316"/>
            <a:ext cx="1385316" cy="338554"/>
          </a:xfrm>
          <a:prstGeom prst="rect">
            <a:avLst/>
          </a:prstGeom>
          <a:noFill/>
        </p:spPr>
        <p:txBody>
          <a:bodyPr wrap="none" rtlCol="0">
            <a:spAutoFit/>
          </a:bodyPr>
          <a:lstStyle/>
          <a:p>
            <a:r>
              <a:rPr lang="cs-CZ" sz="1600" dirty="0">
                <a:latin typeface="Arial" panose="020B0604020202020204" pitchFamily="34" charset="0"/>
                <a:cs typeface="Arial" panose="020B0604020202020204" pitchFamily="34" charset="0"/>
              </a:rPr>
              <a:t>Zdroj: vlastní</a:t>
            </a:r>
          </a:p>
        </p:txBody>
      </p:sp>
    </p:spTree>
    <p:extLst>
      <p:ext uri="{BB962C8B-B14F-4D97-AF65-F5344CB8AC3E}">
        <p14:creationId xmlns:p14="http://schemas.microsoft.com/office/powerpoint/2010/main" val="3479950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latin typeface="Arial" panose="020B0604020202020204" pitchFamily="34" charset="0"/>
                <a:cs typeface="Arial" panose="020B0604020202020204" pitchFamily="34" charset="0"/>
              </a:rPr>
              <a:t>Návrhy opatření</a:t>
            </a:r>
          </a:p>
        </p:txBody>
      </p:sp>
      <p:sp>
        <p:nvSpPr>
          <p:cNvPr id="3" name="Zástupný symbol pro obsah 2"/>
          <p:cNvSpPr>
            <a:spLocks noGrp="1"/>
          </p:cNvSpPr>
          <p:nvPr>
            <p:ph idx="1"/>
          </p:nvPr>
        </p:nvSpPr>
        <p:spPr>
          <a:xfrm>
            <a:off x="609599" y="2348880"/>
            <a:ext cx="6347714" cy="3692483"/>
          </a:xfrm>
        </p:spPr>
        <p:txBody>
          <a:bodyPr>
            <a:normAutofit/>
          </a:bodyPr>
          <a:lstStyle/>
          <a:p>
            <a:pPr>
              <a:spcBef>
                <a:spcPts val="600"/>
              </a:spcBef>
              <a:spcAft>
                <a:spcPts val="600"/>
              </a:spcAft>
            </a:pPr>
            <a:r>
              <a:rPr lang="cs-CZ" dirty="0">
                <a:latin typeface="Arial" panose="020B0604020202020204" pitchFamily="34" charset="0"/>
                <a:cs typeface="Arial" panose="020B0604020202020204" pitchFamily="34" charset="0"/>
              </a:rPr>
              <a:t>Vytvoření vhodných podmínek pro příchod investorů s nabídkou práce s větší profesního úrovni</a:t>
            </a:r>
          </a:p>
          <a:p>
            <a:pPr>
              <a:spcBef>
                <a:spcPts val="600"/>
              </a:spcBef>
              <a:spcAft>
                <a:spcPts val="600"/>
              </a:spcAft>
            </a:pPr>
            <a:r>
              <a:rPr lang="cs-CZ" dirty="0">
                <a:latin typeface="Arial" panose="020B0604020202020204" pitchFamily="34" charset="0"/>
                <a:cs typeface="Arial" panose="020B0604020202020204" pitchFamily="34" charset="0"/>
              </a:rPr>
              <a:t>Zvýšení minimální mzdy</a:t>
            </a:r>
          </a:p>
          <a:p>
            <a:pPr>
              <a:spcBef>
                <a:spcPts val="600"/>
              </a:spcBef>
              <a:spcAft>
                <a:spcPts val="600"/>
              </a:spcAft>
            </a:pPr>
            <a:r>
              <a:rPr lang="cs-CZ" dirty="0">
                <a:latin typeface="Arial" panose="020B0604020202020204" pitchFamily="34" charset="0"/>
                <a:cs typeface="Arial" panose="020B0604020202020204" pitchFamily="34" charset="0"/>
              </a:rPr>
              <a:t>Lepší regulace rozvoje území</a:t>
            </a:r>
          </a:p>
          <a:p>
            <a:pPr>
              <a:spcBef>
                <a:spcPts val="600"/>
              </a:spcBef>
              <a:spcAft>
                <a:spcPts val="600"/>
              </a:spcAft>
            </a:pPr>
            <a:r>
              <a:rPr lang="cs-CZ" dirty="0">
                <a:latin typeface="Arial" panose="020B0604020202020204" pitchFamily="34" charset="0"/>
                <a:cs typeface="Arial" panose="020B0604020202020204" pitchFamily="34" charset="0"/>
              </a:rPr>
              <a:t>Větší podpora s vyřízením dotací z EU</a:t>
            </a:r>
          </a:p>
          <a:p>
            <a:pPr>
              <a:spcBef>
                <a:spcPts val="600"/>
              </a:spcBef>
              <a:spcAft>
                <a:spcPts val="600"/>
              </a:spcAft>
            </a:pPr>
            <a:r>
              <a:rPr lang="cs-CZ" dirty="0">
                <a:latin typeface="Arial" panose="020B0604020202020204" pitchFamily="34" charset="0"/>
                <a:cs typeface="Arial" panose="020B0604020202020204" pitchFamily="34" charset="0"/>
              </a:rPr>
              <a:t>Úprava zákona o vyvlastnění</a:t>
            </a:r>
          </a:p>
          <a:p>
            <a:pPr>
              <a:spcBef>
                <a:spcPts val="600"/>
              </a:spcBef>
              <a:spcAft>
                <a:spcPts val="600"/>
              </a:spcAft>
            </a:pPr>
            <a:r>
              <a:rPr lang="cs-CZ" dirty="0">
                <a:latin typeface="Arial" panose="020B0604020202020204" pitchFamily="34" charset="0"/>
                <a:cs typeface="Arial" panose="020B0604020202020204" pitchFamily="34" charset="0"/>
              </a:rPr>
              <a:t>Větší informovanost společnosti o </a:t>
            </a:r>
            <a:r>
              <a:rPr lang="cs-CZ" dirty="0" err="1">
                <a:latin typeface="Arial" panose="020B0604020202020204" pitchFamily="34" charset="0"/>
                <a:cs typeface="Arial" panose="020B0604020202020204" pitchFamily="34" charset="0"/>
              </a:rPr>
              <a:t>Bf</a:t>
            </a:r>
            <a:endParaRPr lang="cs-CZ" dirty="0">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latin typeface="Arial" panose="020B0604020202020204" pitchFamily="34" charset="0"/>
                <a:cs typeface="Arial" panose="020B0604020202020204" pitchFamily="34" charset="0"/>
              </a:rPr>
              <a:t>Závěr</a:t>
            </a:r>
          </a:p>
        </p:txBody>
      </p:sp>
      <p:sp>
        <p:nvSpPr>
          <p:cNvPr id="3" name="Zástupný symbol pro obsah 2"/>
          <p:cNvSpPr>
            <a:spLocks noGrp="1"/>
          </p:cNvSpPr>
          <p:nvPr>
            <p:ph idx="1"/>
          </p:nvPr>
        </p:nvSpPr>
        <p:spPr/>
        <p:txBody>
          <a:bodyPr/>
          <a:lstStyle/>
          <a:p>
            <a:r>
              <a:rPr lang="cs-CZ" dirty="0">
                <a:latin typeface="Arial" panose="020B0604020202020204" pitchFamily="34" charset="0"/>
                <a:cs typeface="Arial" panose="020B0604020202020204" pitchFamily="34" charset="0"/>
              </a:rPr>
              <a:t>Lokalizace objektů a areálů a následné vypracování katalogu</a:t>
            </a:r>
          </a:p>
          <a:p>
            <a:endParaRPr lang="cs-CZ" dirty="0">
              <a:latin typeface="Arial" panose="020B0604020202020204" pitchFamily="34" charset="0"/>
              <a:cs typeface="Arial" panose="020B0604020202020204" pitchFamily="34" charset="0"/>
            </a:endParaRPr>
          </a:p>
          <a:p>
            <a:r>
              <a:rPr lang="cs-CZ" dirty="0">
                <a:latin typeface="Arial" panose="020B0604020202020204" pitchFamily="34" charset="0"/>
                <a:cs typeface="Arial" panose="020B0604020202020204" pitchFamily="34" charset="0"/>
              </a:rPr>
              <a:t>Zodpovězení všech výzkumných otázek</a:t>
            </a:r>
          </a:p>
          <a:p>
            <a:endParaRPr lang="cs-CZ" dirty="0">
              <a:latin typeface="Arial" panose="020B0604020202020204" pitchFamily="34" charset="0"/>
              <a:cs typeface="Arial" panose="020B0604020202020204" pitchFamily="34" charset="0"/>
            </a:endParaRPr>
          </a:p>
          <a:p>
            <a:r>
              <a:rPr lang="cs-CZ" dirty="0">
                <a:latin typeface="Arial" panose="020B0604020202020204" pitchFamily="34" charset="0"/>
                <a:cs typeface="Arial" panose="020B0604020202020204" pitchFamily="34" charset="0"/>
              </a:rPr>
              <a:t>Využití bakalářské práce v praxi</a:t>
            </a:r>
          </a:p>
          <a:p>
            <a:endParaRPr lang="cs-CZ" dirty="0">
              <a:latin typeface="Arial" panose="020B0604020202020204" pitchFamily="34" charset="0"/>
              <a:cs typeface="Arial" panose="020B0604020202020204" pitchFamily="34" charset="0"/>
            </a:endParaRPr>
          </a:p>
          <a:p>
            <a:pPr algn="r">
              <a:buNone/>
            </a:pPr>
            <a:r>
              <a:rPr lang="cs-CZ" dirty="0">
                <a:latin typeface="Arial" panose="020B0604020202020204" pitchFamily="34" charset="0"/>
                <a:cs typeface="Arial" panose="020B0604020202020204" pitchFamily="34" charset="0"/>
              </a:rPr>
              <a:t>Cíl práce byl splněn.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837023"/>
            <a:ext cx="6770713" cy="1320800"/>
          </a:xfrm>
        </p:spPr>
        <p:txBody>
          <a:bodyPr>
            <a:normAutofit/>
          </a:bodyPr>
          <a:lstStyle/>
          <a:p>
            <a:r>
              <a:rPr lang="cs-CZ" sz="4000" b="1" dirty="0"/>
              <a:t>Doplňující otázky - vedoucí</a:t>
            </a:r>
          </a:p>
        </p:txBody>
      </p:sp>
      <p:sp>
        <p:nvSpPr>
          <p:cNvPr id="3" name="Zástupný symbol pro obsah 2"/>
          <p:cNvSpPr>
            <a:spLocks noGrp="1"/>
          </p:cNvSpPr>
          <p:nvPr>
            <p:ph idx="1"/>
          </p:nvPr>
        </p:nvSpPr>
        <p:spPr>
          <a:xfrm>
            <a:off x="609599" y="2852936"/>
            <a:ext cx="6347714" cy="3188427"/>
          </a:xfrm>
        </p:spPr>
        <p:txBody>
          <a:bodyPr>
            <a:normAutofit/>
          </a:bodyPr>
          <a:lstStyle/>
          <a:p>
            <a:pPr>
              <a:lnSpc>
                <a:spcPct val="150000"/>
              </a:lnSpc>
            </a:pPr>
            <a:r>
              <a:rPr lang="cs-CZ" dirty="0">
                <a:latin typeface="Arial" panose="020B0604020202020204" pitchFamily="34" charset="0"/>
                <a:cs typeface="Arial" panose="020B0604020202020204" pitchFamily="34" charset="0"/>
              </a:rPr>
              <a:t>Popište nejčastější názory na problematiku brownfieldů z pohledu široké veřejnosti</a:t>
            </a:r>
          </a:p>
          <a:p>
            <a:pPr>
              <a:lnSpc>
                <a:spcPct val="150000"/>
              </a:lnSpc>
            </a:pPr>
            <a:r>
              <a:rPr lang="cs-CZ" dirty="0">
                <a:latin typeface="Arial" panose="020B0604020202020204" pitchFamily="34" charset="0"/>
                <a:cs typeface="Arial" panose="020B0604020202020204" pitchFamily="34" charset="0"/>
              </a:rPr>
              <a:t>Nastiňte směr svého dalšího pokračování v práci při eventuálním zpracování navazující diplomové práce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764704"/>
            <a:ext cx="6840759" cy="1320800"/>
          </a:xfrm>
        </p:spPr>
        <p:txBody>
          <a:bodyPr>
            <a:normAutofit/>
          </a:bodyPr>
          <a:lstStyle/>
          <a:p>
            <a:r>
              <a:rPr lang="cs-CZ" sz="4000" b="1" dirty="0">
                <a:latin typeface="Arial" panose="020B0604020202020204" pitchFamily="34" charset="0"/>
                <a:cs typeface="Arial" panose="020B0604020202020204" pitchFamily="34" charset="0"/>
              </a:rPr>
              <a:t>Doplňující otázky - oponent</a:t>
            </a:r>
          </a:p>
        </p:txBody>
      </p:sp>
      <p:sp>
        <p:nvSpPr>
          <p:cNvPr id="3" name="Zástupný symbol pro obsah 2"/>
          <p:cNvSpPr>
            <a:spLocks noGrp="1"/>
          </p:cNvSpPr>
          <p:nvPr>
            <p:ph idx="1"/>
          </p:nvPr>
        </p:nvSpPr>
        <p:spPr>
          <a:xfrm>
            <a:off x="609599" y="2276872"/>
            <a:ext cx="6347714" cy="3764491"/>
          </a:xfrm>
        </p:spPr>
        <p:txBody>
          <a:bodyPr>
            <a:noAutofit/>
          </a:bodyPr>
          <a:lstStyle/>
          <a:p>
            <a:pPr>
              <a:lnSpc>
                <a:spcPct val="150000"/>
              </a:lnSpc>
            </a:pPr>
            <a:r>
              <a:rPr lang="cs-CZ" dirty="0">
                <a:latin typeface="Arial" panose="020B0604020202020204" pitchFamily="34" charset="0"/>
                <a:cs typeface="Arial" panose="020B0604020202020204" pitchFamily="34" charset="0"/>
              </a:rPr>
              <a:t>V práci máte zkratku CABERNET, ale nemáte ji vysvětlenou ve seznamu použitých zkratek. Můžete vysvětlit co to je za projekt, jak vznikl a čím se zabývá?</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2996952"/>
            <a:ext cx="8229600" cy="1399032"/>
          </a:xfrm>
        </p:spPr>
        <p:txBody>
          <a:bodyPr>
            <a:normAutofit/>
          </a:bodyPr>
          <a:lstStyle/>
          <a:p>
            <a:pPr marL="0" algn="ctr"/>
            <a:r>
              <a:rPr lang="cs-CZ"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Děkuji za pozornost.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b="1" dirty="0">
                <a:latin typeface="Arial" panose="020B0604020202020204" pitchFamily="34" charset="0"/>
                <a:cs typeface="Arial" panose="020B0604020202020204" pitchFamily="34" charset="0"/>
              </a:rPr>
              <a:t>Obsah</a:t>
            </a:r>
          </a:p>
        </p:txBody>
      </p:sp>
      <p:sp>
        <p:nvSpPr>
          <p:cNvPr id="3" name="Zástupný symbol pro obsah 2"/>
          <p:cNvSpPr>
            <a:spLocks noGrp="1"/>
          </p:cNvSpPr>
          <p:nvPr>
            <p:ph idx="1"/>
          </p:nvPr>
        </p:nvSpPr>
        <p:spPr>
          <a:xfrm>
            <a:off x="609599" y="1772816"/>
            <a:ext cx="6347714" cy="4268547"/>
          </a:xfrm>
        </p:spPr>
        <p:txBody>
          <a:bodyPr>
            <a:noAutofit/>
          </a:bodyPr>
          <a:lstStyle/>
          <a:p>
            <a:pPr>
              <a:lnSpc>
                <a:spcPts val="3800"/>
              </a:lnSpc>
            </a:pPr>
            <a:r>
              <a:rPr lang="cs-CZ" sz="2400" dirty="0">
                <a:latin typeface="Arial" panose="020B0604020202020204" pitchFamily="34" charset="0"/>
                <a:cs typeface="Arial" panose="020B0604020202020204" pitchFamily="34" charset="0"/>
              </a:rPr>
              <a:t>Cíl práce</a:t>
            </a:r>
          </a:p>
          <a:p>
            <a:pPr>
              <a:lnSpc>
                <a:spcPts val="3800"/>
              </a:lnSpc>
            </a:pPr>
            <a:r>
              <a:rPr lang="cs-CZ" sz="2400" dirty="0">
                <a:latin typeface="Arial" panose="020B0604020202020204" pitchFamily="34" charset="0"/>
                <a:cs typeface="Arial" panose="020B0604020202020204" pitchFamily="34" charset="0"/>
              </a:rPr>
              <a:t>Motivace a důvody výběru tématu</a:t>
            </a:r>
          </a:p>
          <a:p>
            <a:pPr>
              <a:lnSpc>
                <a:spcPts val="3800"/>
              </a:lnSpc>
            </a:pPr>
            <a:r>
              <a:rPr lang="cs-CZ" sz="2400" dirty="0">
                <a:latin typeface="Arial" panose="020B0604020202020204" pitchFamily="34" charset="0"/>
                <a:cs typeface="Arial" panose="020B0604020202020204" pitchFamily="34" charset="0"/>
              </a:rPr>
              <a:t>Identifikační údaje o území</a:t>
            </a:r>
          </a:p>
          <a:p>
            <a:pPr>
              <a:lnSpc>
                <a:spcPts val="3800"/>
              </a:lnSpc>
            </a:pPr>
            <a:r>
              <a:rPr lang="cs-CZ" sz="2400" dirty="0">
                <a:latin typeface="Arial" panose="020B0604020202020204" pitchFamily="34" charset="0"/>
                <a:cs typeface="Arial" panose="020B0604020202020204" pitchFamily="34" charset="0"/>
              </a:rPr>
              <a:t>Tvorba katalogových listů</a:t>
            </a:r>
          </a:p>
          <a:p>
            <a:pPr>
              <a:lnSpc>
                <a:spcPts val="3800"/>
              </a:lnSpc>
            </a:pPr>
            <a:r>
              <a:rPr lang="cs-CZ" sz="2400" dirty="0">
                <a:latin typeface="Arial" panose="020B0604020202020204" pitchFamily="34" charset="0"/>
                <a:cs typeface="Arial" panose="020B0604020202020204" pitchFamily="34" charset="0"/>
              </a:rPr>
              <a:t>Výzkumné otázky a metodika práce</a:t>
            </a:r>
          </a:p>
          <a:p>
            <a:pPr>
              <a:lnSpc>
                <a:spcPts val="3800"/>
              </a:lnSpc>
            </a:pPr>
            <a:r>
              <a:rPr lang="cs-CZ" sz="2400" dirty="0">
                <a:latin typeface="Arial" panose="020B0604020202020204" pitchFamily="34" charset="0"/>
                <a:cs typeface="Arial" panose="020B0604020202020204" pitchFamily="34" charset="0"/>
              </a:rPr>
              <a:t>Shrnutí výsledků a závěr</a:t>
            </a:r>
          </a:p>
          <a:p>
            <a:pPr>
              <a:lnSpc>
                <a:spcPts val="3800"/>
              </a:lnSpc>
            </a:pPr>
            <a:r>
              <a:rPr lang="cs-CZ" sz="2400" dirty="0">
                <a:latin typeface="Arial" panose="020B0604020202020204" pitchFamily="34" charset="0"/>
                <a:cs typeface="Arial" panose="020B0604020202020204" pitchFamily="34" charset="0"/>
              </a:rPr>
              <a:t>Doplňující otázky vedoucího a oponenta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latin typeface="Arial" panose="020B0604020202020204" pitchFamily="34" charset="0"/>
                <a:cs typeface="Arial" panose="020B0604020202020204" pitchFamily="34" charset="0"/>
              </a:rPr>
              <a:t>Cíl práce</a:t>
            </a:r>
          </a:p>
        </p:txBody>
      </p:sp>
      <p:sp>
        <p:nvSpPr>
          <p:cNvPr id="3" name="Zástupný symbol pro obsah 2"/>
          <p:cNvSpPr>
            <a:spLocks noGrp="1"/>
          </p:cNvSpPr>
          <p:nvPr>
            <p:ph idx="1"/>
          </p:nvPr>
        </p:nvSpPr>
        <p:spPr/>
        <p:txBody>
          <a:bodyPr>
            <a:normAutofit lnSpcReduction="10000"/>
          </a:bodyPr>
          <a:lstStyle/>
          <a:p>
            <a:pPr>
              <a:lnSpc>
                <a:spcPct val="150000"/>
              </a:lnSpc>
            </a:pPr>
            <a:r>
              <a:rPr lang="cs-CZ" sz="2800" dirty="0">
                <a:latin typeface="Arial" panose="020B0604020202020204" pitchFamily="34" charset="0"/>
                <a:cs typeface="Arial" panose="020B0604020202020204" pitchFamily="34" charset="0"/>
              </a:rPr>
              <a:t>Cílem práce je zpracovat Identifikační studii brownfieldů v řešeném území. Práce se bude skládat z vlastní lokalizace objektů a areálu a dále z jejich katalogizace – tvorby ucelené databáze.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marL="180000"/>
            <a:r>
              <a:rPr lang="cs-CZ" sz="4000" b="1" dirty="0">
                <a:latin typeface="Arial" panose="020B0604020202020204" pitchFamily="34" charset="0"/>
                <a:cs typeface="Arial" panose="020B0604020202020204" pitchFamily="34" charset="0"/>
              </a:rPr>
              <a:t>Motivace a důvody výběru tématu</a:t>
            </a:r>
          </a:p>
        </p:txBody>
      </p:sp>
      <p:sp>
        <p:nvSpPr>
          <p:cNvPr id="4" name="Zástupný symbol pro obsah 3"/>
          <p:cNvSpPr>
            <a:spLocks noGrp="1"/>
          </p:cNvSpPr>
          <p:nvPr>
            <p:ph sz="half" idx="1"/>
          </p:nvPr>
        </p:nvSpPr>
        <p:spPr>
          <a:xfrm>
            <a:off x="609600" y="2420887"/>
            <a:ext cx="3242320" cy="3620473"/>
          </a:xfrm>
        </p:spPr>
        <p:txBody>
          <a:bodyPr>
            <a:normAutofit/>
          </a:bodyPr>
          <a:lstStyle/>
          <a:p>
            <a:r>
              <a:rPr lang="cs-CZ" sz="2400" dirty="0">
                <a:latin typeface="Arial" panose="020B0604020202020204" pitchFamily="34" charset="0"/>
                <a:cs typeface="Arial" panose="020B0604020202020204" pitchFamily="34" charset="0"/>
              </a:rPr>
              <a:t>Zájem o opuštěné objekty</a:t>
            </a:r>
          </a:p>
          <a:p>
            <a:r>
              <a:rPr lang="cs-CZ" sz="2400" dirty="0">
                <a:latin typeface="Arial" panose="020B0604020202020204" pitchFamily="34" charset="0"/>
                <a:cs typeface="Arial" panose="020B0604020202020204" pitchFamily="34" charset="0"/>
              </a:rPr>
              <a:t>Absence mapování brownfieldů</a:t>
            </a:r>
          </a:p>
          <a:p>
            <a:r>
              <a:rPr lang="cs-CZ" sz="2400" dirty="0">
                <a:latin typeface="Arial" panose="020B0604020202020204" pitchFamily="34" charset="0"/>
                <a:cs typeface="Arial" panose="020B0604020202020204" pitchFamily="34" charset="0"/>
              </a:rPr>
              <a:t>Reálné využití bakalářské práce v praxi</a:t>
            </a:r>
          </a:p>
        </p:txBody>
      </p:sp>
      <p:pic>
        <p:nvPicPr>
          <p:cNvPr id="9" name="Zástupný symbol pro obsah 8">
            <a:extLst>
              <a:ext uri="{FF2B5EF4-FFF2-40B4-BE49-F238E27FC236}">
                <a16:creationId xmlns:a16="http://schemas.microsoft.com/office/drawing/2014/main" id="{AA476EA6-E383-42A8-8DED-01B2B8A85B3C}"/>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139952" y="2112352"/>
            <a:ext cx="4153347" cy="3223022"/>
          </a:xfrm>
        </p:spPr>
      </p:pic>
      <p:sp>
        <p:nvSpPr>
          <p:cNvPr id="7" name="TextovéPole 6"/>
          <p:cNvSpPr txBox="1"/>
          <p:nvPr/>
        </p:nvSpPr>
        <p:spPr>
          <a:xfrm>
            <a:off x="5540591" y="5445224"/>
            <a:ext cx="1385316" cy="338554"/>
          </a:xfrm>
          <a:prstGeom prst="rect">
            <a:avLst/>
          </a:prstGeom>
          <a:noFill/>
        </p:spPr>
        <p:txBody>
          <a:bodyPr wrap="none" rtlCol="0">
            <a:spAutoFit/>
          </a:bodyPr>
          <a:lstStyle/>
          <a:p>
            <a:pPr algn="ctr"/>
            <a:r>
              <a:rPr lang="cs-CZ" sz="1600" dirty="0">
                <a:latin typeface="Arial" panose="020B0604020202020204" pitchFamily="34" charset="0"/>
                <a:cs typeface="Arial" panose="020B0604020202020204" pitchFamily="34" charset="0"/>
              </a:rPr>
              <a:t>Zdroj: vlastní</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r>
              <a:rPr lang="cs-CZ" sz="4000" b="1" dirty="0"/>
              <a:t>Identifikační údaje o území</a:t>
            </a:r>
          </a:p>
        </p:txBody>
      </p:sp>
      <p:sp>
        <p:nvSpPr>
          <p:cNvPr id="6" name="Zástupný symbol pro obsah 5"/>
          <p:cNvSpPr>
            <a:spLocks noGrp="1"/>
          </p:cNvSpPr>
          <p:nvPr>
            <p:ph idx="1"/>
          </p:nvPr>
        </p:nvSpPr>
        <p:spPr/>
        <p:txBody>
          <a:bodyPr>
            <a:normAutofit fontScale="92500" lnSpcReduction="20000"/>
          </a:bodyPr>
          <a:lstStyle/>
          <a:p>
            <a:r>
              <a:rPr lang="cs-CZ" sz="3500" b="1" dirty="0">
                <a:latin typeface="Arial" panose="020B0604020202020204" pitchFamily="34" charset="0"/>
                <a:cs typeface="Arial" panose="020B0604020202020204" pitchFamily="34" charset="0"/>
              </a:rPr>
              <a:t>Správní území města Ostrov</a:t>
            </a:r>
          </a:p>
          <a:p>
            <a:pPr lvl="1"/>
            <a:r>
              <a:rPr lang="cs-CZ" sz="2800" dirty="0">
                <a:latin typeface="Arial" panose="020B0604020202020204" pitchFamily="34" charset="0"/>
                <a:cs typeface="Arial" panose="020B0604020202020204" pitchFamily="34" charset="0"/>
              </a:rPr>
              <a:t>11 místních částí na rozloze 5045 ha</a:t>
            </a:r>
          </a:p>
          <a:p>
            <a:pPr lvl="1"/>
            <a:r>
              <a:rPr lang="cs-CZ" sz="2800" dirty="0">
                <a:latin typeface="Arial" panose="020B0604020202020204" pitchFamily="34" charset="0"/>
                <a:cs typeface="Arial" panose="020B0604020202020204" pitchFamily="34" charset="0"/>
              </a:rPr>
              <a:t>Vznik v roce 1207</a:t>
            </a:r>
          </a:p>
          <a:p>
            <a:pPr lvl="1"/>
            <a:r>
              <a:rPr lang="cs-CZ" sz="2800" dirty="0">
                <a:latin typeface="Arial" panose="020B0604020202020204" pitchFamily="34" charset="0"/>
                <a:cs typeface="Arial" panose="020B0604020202020204" pitchFamily="34" charset="0"/>
              </a:rPr>
              <a:t>Po 2. světové válce rozvoj města jako ubytovna pracovníků uranových dolů </a:t>
            </a:r>
          </a:p>
          <a:p>
            <a:pPr lvl="1"/>
            <a:r>
              <a:rPr lang="cs-CZ" sz="2800" dirty="0">
                <a:latin typeface="Arial" panose="020B0604020202020204" pitchFamily="34" charset="0"/>
                <a:cs typeface="Arial" panose="020B0604020202020204" pitchFamily="34" charset="0"/>
              </a:rPr>
              <a:t>Průmyslová výroba v závodu Škoda do 2004</a:t>
            </a:r>
          </a:p>
          <a:p>
            <a:pPr lvl="1"/>
            <a:r>
              <a:rPr lang="cs-CZ" sz="2800" dirty="0">
                <a:latin typeface="Arial" panose="020B0604020202020204" pitchFamily="34" charset="0"/>
                <a:cs typeface="Arial" panose="020B0604020202020204" pitchFamily="34" charset="0"/>
              </a:rPr>
              <a:t>18166 obyvatel</a:t>
            </a:r>
          </a:p>
          <a:p>
            <a:pPr lvl="1"/>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r>
              <a:rPr lang="cs-CZ" sz="4000" b="1" dirty="0">
                <a:latin typeface="Arial" panose="020B0604020202020204" pitchFamily="34" charset="0"/>
                <a:cs typeface="Arial" panose="020B0604020202020204" pitchFamily="34" charset="0"/>
              </a:rPr>
              <a:t>Identifikační údaje o území</a:t>
            </a:r>
          </a:p>
        </p:txBody>
      </p:sp>
      <p:sp>
        <p:nvSpPr>
          <p:cNvPr id="6" name="Zástupný symbol pro obsah 5"/>
          <p:cNvSpPr>
            <a:spLocks noGrp="1"/>
          </p:cNvSpPr>
          <p:nvPr>
            <p:ph idx="1"/>
          </p:nvPr>
        </p:nvSpPr>
        <p:spPr>
          <a:xfrm>
            <a:off x="609599" y="2160590"/>
            <a:ext cx="6347714" cy="4220738"/>
          </a:xfrm>
        </p:spPr>
        <p:txBody>
          <a:bodyPr>
            <a:normAutofit fontScale="92500" lnSpcReduction="10000"/>
          </a:bodyPr>
          <a:lstStyle/>
          <a:p>
            <a:r>
              <a:rPr lang="cs-CZ" sz="3200" b="1" dirty="0">
                <a:latin typeface="Arial" panose="020B0604020202020204" pitchFamily="34" charset="0"/>
                <a:cs typeface="Arial" panose="020B0604020202020204" pitchFamily="34" charset="0"/>
              </a:rPr>
              <a:t>Správní území města Jáchymov</a:t>
            </a:r>
          </a:p>
          <a:p>
            <a:pPr lvl="1">
              <a:lnSpc>
                <a:spcPct val="120000"/>
              </a:lnSpc>
              <a:spcBef>
                <a:spcPts val="600"/>
              </a:spcBef>
            </a:pPr>
            <a:r>
              <a:rPr lang="cs-CZ" sz="2800" dirty="0">
                <a:latin typeface="Arial" panose="020B0604020202020204" pitchFamily="34" charset="0"/>
                <a:cs typeface="Arial" panose="020B0604020202020204" pitchFamily="34" charset="0"/>
              </a:rPr>
              <a:t>5 místních částí na rozloze 5080 ha</a:t>
            </a:r>
          </a:p>
          <a:p>
            <a:pPr lvl="1">
              <a:lnSpc>
                <a:spcPct val="120000"/>
              </a:lnSpc>
              <a:spcBef>
                <a:spcPts val="600"/>
              </a:spcBef>
            </a:pPr>
            <a:r>
              <a:rPr lang="cs-CZ" sz="2800" dirty="0">
                <a:latin typeface="Arial" panose="020B0604020202020204" pitchFamily="34" charset="0"/>
                <a:cs typeface="Arial" panose="020B0604020202020204" pitchFamily="34" charset="0"/>
              </a:rPr>
              <a:t>Vznik v roce 1517</a:t>
            </a:r>
          </a:p>
          <a:p>
            <a:pPr lvl="1">
              <a:lnSpc>
                <a:spcPct val="120000"/>
              </a:lnSpc>
              <a:spcBef>
                <a:spcPts val="600"/>
              </a:spcBef>
            </a:pPr>
            <a:r>
              <a:rPr lang="cs-CZ" sz="2800" dirty="0">
                <a:latin typeface="Arial" panose="020B0604020202020204" pitchFamily="34" charset="0"/>
                <a:cs typeface="Arial" panose="020B0604020202020204" pitchFamily="34" charset="0"/>
              </a:rPr>
              <a:t>Obnova města po požáru v roce 1873</a:t>
            </a:r>
          </a:p>
          <a:p>
            <a:pPr lvl="1">
              <a:lnSpc>
                <a:spcPct val="120000"/>
              </a:lnSpc>
              <a:spcBef>
                <a:spcPts val="600"/>
              </a:spcBef>
            </a:pPr>
            <a:r>
              <a:rPr lang="cs-CZ" sz="2800" dirty="0">
                <a:latin typeface="Arial" panose="020B0604020202020204" pitchFamily="34" charset="0"/>
                <a:cs typeface="Arial" panose="020B0604020202020204" pitchFamily="34" charset="0"/>
              </a:rPr>
              <a:t>První radonové lázně na světě založeny v roce 1906</a:t>
            </a:r>
          </a:p>
          <a:p>
            <a:pPr lvl="1">
              <a:lnSpc>
                <a:spcPct val="120000"/>
              </a:lnSpc>
              <a:spcBef>
                <a:spcPts val="600"/>
              </a:spcBef>
            </a:pPr>
            <a:r>
              <a:rPr lang="cs-CZ" sz="2800" dirty="0">
                <a:latin typeface="Arial" panose="020B0604020202020204" pitchFamily="34" charset="0"/>
                <a:cs typeface="Arial" panose="020B0604020202020204" pitchFamily="34" charset="0"/>
              </a:rPr>
              <a:t>2825 obyvatel</a:t>
            </a:r>
          </a:p>
          <a:p>
            <a:pPr lvl="1"/>
            <a:endParaRPr lang="cs-CZ" dirty="0"/>
          </a:p>
        </p:txBody>
      </p:sp>
    </p:spTree>
    <p:extLst>
      <p:ext uri="{BB962C8B-B14F-4D97-AF65-F5344CB8AC3E}">
        <p14:creationId xmlns:p14="http://schemas.microsoft.com/office/powerpoint/2010/main" val="1497116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251520" y="332655"/>
            <a:ext cx="8157592" cy="1094795"/>
          </a:xfrm>
        </p:spPr>
        <p:txBody>
          <a:bodyPr>
            <a:normAutofit/>
          </a:bodyPr>
          <a:lstStyle/>
          <a:p>
            <a:r>
              <a:rPr lang="cs-CZ" sz="4000" b="1" dirty="0">
                <a:latin typeface="Arial" panose="020B0604020202020204" pitchFamily="34" charset="0"/>
                <a:cs typeface="Arial" panose="020B0604020202020204" pitchFamily="34" charset="0"/>
              </a:rPr>
              <a:t>Poloha území v ČR</a:t>
            </a:r>
          </a:p>
        </p:txBody>
      </p:sp>
      <p:sp>
        <p:nvSpPr>
          <p:cNvPr id="7" name="TextovéPole 6"/>
          <p:cNvSpPr txBox="1"/>
          <p:nvPr/>
        </p:nvSpPr>
        <p:spPr>
          <a:xfrm>
            <a:off x="0" y="6273225"/>
            <a:ext cx="9361040" cy="338554"/>
          </a:xfrm>
          <a:prstGeom prst="rect">
            <a:avLst/>
          </a:prstGeom>
          <a:noFill/>
        </p:spPr>
        <p:txBody>
          <a:bodyPr wrap="square" rtlCol="0">
            <a:spAutoFit/>
          </a:bodyPr>
          <a:lstStyle/>
          <a:p>
            <a:r>
              <a:rPr lang="cs-CZ" sz="1600" dirty="0">
                <a:latin typeface="Arial" panose="020B0604020202020204" pitchFamily="34" charset="0"/>
                <a:cs typeface="Arial" panose="020B0604020202020204" pitchFamily="34" charset="0"/>
              </a:rPr>
              <a:t>Zdroj: Mapový server mapy.cz [online]. [cit. 2017-04-14]. Dostupné z: mapy.cz, upraveno autorem</a:t>
            </a:r>
          </a:p>
        </p:txBody>
      </p:sp>
      <p:pic>
        <p:nvPicPr>
          <p:cNvPr id="3" name="Obrázek 2">
            <a:extLst>
              <a:ext uri="{FF2B5EF4-FFF2-40B4-BE49-F238E27FC236}">
                <a16:creationId xmlns:a16="http://schemas.microsoft.com/office/drawing/2014/main" id="{EDBD8733-7D18-42CA-80D9-877C2BD600C6}"/>
              </a:ext>
            </a:extLst>
          </p:cNvPr>
          <p:cNvPicPr>
            <a:picLocks noChangeAspect="1"/>
          </p:cNvPicPr>
          <p:nvPr/>
        </p:nvPicPr>
        <p:blipFill>
          <a:blip r:embed="rId3"/>
          <a:stretch>
            <a:fillRect/>
          </a:stretch>
        </p:blipFill>
        <p:spPr>
          <a:xfrm>
            <a:off x="323528" y="1196752"/>
            <a:ext cx="6707088" cy="498203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028D2A73-1230-42DA-AA96-16E6FDBA85CA}"/>
              </a:ext>
            </a:extLst>
          </p:cNvPr>
          <p:cNvPicPr>
            <a:picLocks noChangeAspect="1"/>
          </p:cNvPicPr>
          <p:nvPr/>
        </p:nvPicPr>
        <p:blipFill>
          <a:blip r:embed="rId3"/>
          <a:stretch>
            <a:fillRect/>
          </a:stretch>
        </p:blipFill>
        <p:spPr>
          <a:xfrm>
            <a:off x="323528" y="1124744"/>
            <a:ext cx="6909141" cy="5040560"/>
          </a:xfrm>
          <a:prstGeom prst="rect">
            <a:avLst/>
          </a:prstGeom>
        </p:spPr>
      </p:pic>
      <p:sp>
        <p:nvSpPr>
          <p:cNvPr id="6" name="Nadpis 5">
            <a:extLst>
              <a:ext uri="{FF2B5EF4-FFF2-40B4-BE49-F238E27FC236}">
                <a16:creationId xmlns:a16="http://schemas.microsoft.com/office/drawing/2014/main" id="{AE91A92C-EB1F-4B73-88AF-4A6ECF485869}"/>
              </a:ext>
            </a:extLst>
          </p:cNvPr>
          <p:cNvSpPr txBox="1">
            <a:spLocks/>
          </p:cNvSpPr>
          <p:nvPr/>
        </p:nvSpPr>
        <p:spPr>
          <a:xfrm>
            <a:off x="-180528" y="404664"/>
            <a:ext cx="8867328" cy="1073274"/>
          </a:xfrm>
          <a:prstGeom prst="rect">
            <a:avLst/>
          </a:prstGeom>
        </p:spPr>
        <p:txBody>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cs-CZ" sz="4000" b="1" dirty="0">
                <a:latin typeface="Arial" panose="020B0604020202020204" pitchFamily="34" charset="0"/>
                <a:cs typeface="Arial" panose="020B0604020202020204" pitchFamily="34" charset="0"/>
              </a:rPr>
              <a:t>Poloha území v kraje</a:t>
            </a:r>
          </a:p>
        </p:txBody>
      </p:sp>
      <p:sp>
        <p:nvSpPr>
          <p:cNvPr id="7" name="TextovéPole 6">
            <a:extLst>
              <a:ext uri="{FF2B5EF4-FFF2-40B4-BE49-F238E27FC236}">
                <a16:creationId xmlns:a16="http://schemas.microsoft.com/office/drawing/2014/main" id="{B17550C9-2B79-4005-8257-FB0ACA137F41}"/>
              </a:ext>
            </a:extLst>
          </p:cNvPr>
          <p:cNvSpPr txBox="1"/>
          <p:nvPr/>
        </p:nvSpPr>
        <p:spPr>
          <a:xfrm>
            <a:off x="0" y="6381328"/>
            <a:ext cx="9361040" cy="338554"/>
          </a:xfrm>
          <a:prstGeom prst="rect">
            <a:avLst/>
          </a:prstGeom>
          <a:noFill/>
        </p:spPr>
        <p:txBody>
          <a:bodyPr wrap="square" rtlCol="0">
            <a:spAutoFit/>
          </a:bodyPr>
          <a:lstStyle/>
          <a:p>
            <a:r>
              <a:rPr lang="cs-CZ" sz="1600" dirty="0">
                <a:latin typeface="Arial" panose="020B0604020202020204" pitchFamily="34" charset="0"/>
                <a:cs typeface="Arial" panose="020B0604020202020204" pitchFamily="34" charset="0"/>
              </a:rPr>
              <a:t>Zdroj: </a:t>
            </a:r>
            <a:r>
              <a:rPr lang="cs-CZ" sz="1600" i="1" dirty="0">
                <a:latin typeface="Arial" panose="020B0604020202020204" pitchFamily="34" charset="0"/>
                <a:cs typeface="Arial" panose="020B0604020202020204" pitchFamily="34" charset="0"/>
              </a:rPr>
              <a:t>Mapový server CRR ČR</a:t>
            </a:r>
            <a:r>
              <a:rPr lang="cs-CZ" sz="1600" dirty="0">
                <a:latin typeface="Arial" panose="020B0604020202020204" pitchFamily="34" charset="0"/>
                <a:cs typeface="Arial" panose="020B0604020202020204" pitchFamily="34" charset="0"/>
              </a:rPr>
              <a:t> [online]. [cit. 2017-04-14]. Dostupné z: mapy.crr.cz, upraveno autorem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latin typeface="Arial" panose="020B0604020202020204" pitchFamily="34" charset="0"/>
                <a:cs typeface="Arial" panose="020B0604020202020204" pitchFamily="34" charset="0"/>
              </a:rPr>
              <a:t>Metodika práce</a:t>
            </a:r>
          </a:p>
        </p:txBody>
      </p:sp>
      <p:sp>
        <p:nvSpPr>
          <p:cNvPr id="3" name="Zástupný symbol pro obsah 2"/>
          <p:cNvSpPr>
            <a:spLocks noGrp="1"/>
          </p:cNvSpPr>
          <p:nvPr>
            <p:ph idx="1"/>
          </p:nvPr>
        </p:nvSpPr>
        <p:spPr>
          <a:xfrm>
            <a:off x="443813" y="1666526"/>
            <a:ext cx="8229600" cy="4714544"/>
          </a:xfrm>
        </p:spPr>
        <p:txBody>
          <a:bodyPr>
            <a:normAutofit lnSpcReduction="10000"/>
          </a:bodyPr>
          <a:lstStyle/>
          <a:p>
            <a:r>
              <a:rPr lang="cs-CZ" sz="3000" b="1" dirty="0">
                <a:latin typeface="Arial" panose="020B0604020202020204" pitchFamily="34" charset="0"/>
                <a:cs typeface="Arial" panose="020B0604020202020204" pitchFamily="34" charset="0"/>
              </a:rPr>
              <a:t>Formy sběru dat</a:t>
            </a:r>
          </a:p>
          <a:p>
            <a:pPr lvl="1"/>
            <a:r>
              <a:rPr lang="cs-CZ" sz="2800" dirty="0">
                <a:latin typeface="Arial" panose="020B0604020202020204" pitchFamily="34" charset="0"/>
                <a:cs typeface="Arial" panose="020B0604020202020204" pitchFamily="34" charset="0"/>
              </a:rPr>
              <a:t>Z podkladů</a:t>
            </a:r>
          </a:p>
          <a:p>
            <a:pPr lvl="2"/>
            <a:r>
              <a:rPr lang="cs-CZ" sz="2800" dirty="0">
                <a:latin typeface="Arial" panose="020B0604020202020204" pitchFamily="34" charset="0"/>
                <a:cs typeface="Arial" panose="020B0604020202020204" pitchFamily="34" charset="0"/>
              </a:rPr>
              <a:t>územně plánovací dokumentace, </a:t>
            </a:r>
            <a:r>
              <a:rPr lang="cs-CZ" sz="2800" dirty="0" err="1">
                <a:latin typeface="Arial" panose="020B0604020202020204" pitchFamily="34" charset="0"/>
                <a:cs typeface="Arial" panose="020B0604020202020204" pitchFamily="34" charset="0"/>
              </a:rPr>
              <a:t>ortofotomapy</a:t>
            </a:r>
            <a:r>
              <a:rPr lang="cs-CZ" sz="2800" dirty="0">
                <a:latin typeface="Arial" panose="020B0604020202020204" pitchFamily="34" charset="0"/>
                <a:cs typeface="Arial" panose="020B0604020202020204" pitchFamily="34" charset="0"/>
              </a:rPr>
              <a:t>, realitní kanceláře</a:t>
            </a:r>
          </a:p>
          <a:p>
            <a:pPr lvl="1"/>
            <a:r>
              <a:rPr lang="cs-CZ" sz="2800" dirty="0">
                <a:latin typeface="Arial" panose="020B0604020202020204" pitchFamily="34" charset="0"/>
                <a:cs typeface="Arial" panose="020B0604020202020204" pitchFamily="34" charset="0"/>
              </a:rPr>
              <a:t>Verbální</a:t>
            </a:r>
          </a:p>
          <a:p>
            <a:pPr lvl="2"/>
            <a:r>
              <a:rPr lang="cs-CZ" sz="2800" dirty="0">
                <a:latin typeface="Arial" panose="020B0604020202020204" pitchFamily="34" charset="0"/>
                <a:cs typeface="Arial" panose="020B0604020202020204" pitchFamily="34" charset="0"/>
              </a:rPr>
              <a:t>osobní nebo e-mail</a:t>
            </a:r>
          </a:p>
          <a:p>
            <a:pPr lvl="1"/>
            <a:r>
              <a:rPr lang="cs-CZ" sz="2800" dirty="0">
                <a:latin typeface="Arial" panose="020B0604020202020204" pitchFamily="34" charset="0"/>
                <a:cs typeface="Arial" panose="020B0604020202020204" pitchFamily="34" charset="0"/>
              </a:rPr>
              <a:t>Průzkum území</a:t>
            </a:r>
          </a:p>
          <a:p>
            <a:pPr lvl="2"/>
            <a:r>
              <a:rPr lang="cs-CZ" sz="2800" dirty="0">
                <a:latin typeface="Arial" panose="020B0604020202020204" pitchFamily="34" charset="0"/>
                <a:cs typeface="Arial" panose="020B0604020202020204" pitchFamily="34" charset="0"/>
              </a:rPr>
              <a:t>zaměření, fotodokumentace, technická a dopravní infrastruktura</a:t>
            </a:r>
          </a:p>
        </p:txBody>
      </p:sp>
    </p:spTree>
  </p:cSld>
  <p:clrMapOvr>
    <a:masterClrMapping/>
  </p:clrMapOvr>
</p:sld>
</file>

<file path=ppt/theme/theme1.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422</TotalTime>
  <Words>916</Words>
  <Application>Microsoft Office PowerPoint</Application>
  <PresentationFormat>Předvádění na obrazovce (4:3)</PresentationFormat>
  <Paragraphs>142</Paragraphs>
  <Slides>19</Slides>
  <Notes>19</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19</vt:i4>
      </vt:variant>
    </vt:vector>
  </HeadingPairs>
  <TitlesOfParts>
    <vt:vector size="26" baseType="lpstr">
      <vt:lpstr>Arial</vt:lpstr>
      <vt:lpstr>Calibri</vt:lpstr>
      <vt:lpstr>Times New Roman</vt:lpstr>
      <vt:lpstr>Trebuchet MS</vt:lpstr>
      <vt:lpstr>Verdana</vt:lpstr>
      <vt:lpstr>Wingdings 3</vt:lpstr>
      <vt:lpstr>Fazeta</vt:lpstr>
      <vt:lpstr>Identifikační studie brownfieldů</vt:lpstr>
      <vt:lpstr>Obsah</vt:lpstr>
      <vt:lpstr>Cíl práce</vt:lpstr>
      <vt:lpstr>Motivace a důvody výběru tématu</vt:lpstr>
      <vt:lpstr>Identifikační údaje o území</vt:lpstr>
      <vt:lpstr>Identifikační údaje o území</vt:lpstr>
      <vt:lpstr>Poloha území v ČR</vt:lpstr>
      <vt:lpstr>Prezentace aplikace PowerPoint</vt:lpstr>
      <vt:lpstr>Metodika práce</vt:lpstr>
      <vt:lpstr>Tvorba katalogových listů</vt:lpstr>
      <vt:lpstr>Výzkumné otázky a metodika práce</vt:lpstr>
      <vt:lpstr>Shrnutí výsledků Brownfieldy města Ostrov dle předchozího využití                rozloha/počet</vt:lpstr>
      <vt:lpstr>Shrnutí výsledků Brownfieldy města Jáchymov dle předchozího využití                rozloha/počet</vt:lpstr>
      <vt:lpstr>Shrnutí výsledků Typy vlastnictví brownfieldů v řešeném území</vt:lpstr>
      <vt:lpstr>Návrhy opatření</vt:lpstr>
      <vt:lpstr>Závěr</vt:lpstr>
      <vt:lpstr>Doplňující otázky - vedoucí</vt:lpstr>
      <vt:lpstr>Doplňující otázky - oponent</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Identifikační studie brownfieldů</dc:title>
  <dc:creator>Tereza</dc:creator>
  <cp:lastModifiedBy>Rucki</cp:lastModifiedBy>
  <cp:revision>48</cp:revision>
  <dcterms:created xsi:type="dcterms:W3CDTF">2016-06-03T11:03:47Z</dcterms:created>
  <dcterms:modified xsi:type="dcterms:W3CDTF">2017-06-27T08:02:45Z</dcterms:modified>
</cp:coreProperties>
</file>