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6" r:id="rId8"/>
    <p:sldId id="27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Office_Excel3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cs-CZ"/>
              </a:p>
            </c:txPr>
            <c:showVal val="1"/>
          </c:dLbls>
          <c:cat>
            <c:strRef>
              <c:f>List1!$A$2:$A$5</c:f>
              <c:strCache>
                <c:ptCount val="4"/>
                <c:pt idx="0">
                  <c:v>Kračející rypadlo a tatra 6x6</c:v>
                </c:pt>
                <c:pt idx="1">
                  <c:v>Kračející rypadlo a tatra 8x8</c:v>
                </c:pt>
                <c:pt idx="2">
                  <c:v>Pásové rypadlo a tatra 6x6</c:v>
                </c:pt>
                <c:pt idx="3">
                  <c:v>Pásové rypadlo a tatra 8x8</c:v>
                </c:pt>
              </c:strCache>
            </c:strRef>
          </c:cat>
          <c:val>
            <c:numRef>
              <c:f>List1!$B$2:$B$5</c:f>
              <c:numCache>
                <c:formatCode>#,##0\ "Kč";[Red]\-#,##0\ "Kč"</c:formatCode>
                <c:ptCount val="4"/>
                <c:pt idx="0">
                  <c:v>181222</c:v>
                </c:pt>
                <c:pt idx="1">
                  <c:v>168082</c:v>
                </c:pt>
                <c:pt idx="2">
                  <c:v>176951</c:v>
                </c:pt>
                <c:pt idx="3">
                  <c:v>163811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dLbls>
            <c:showVal val="1"/>
          </c:dLbls>
          <c:cat>
            <c:strRef>
              <c:f>List1!$A$2:$A$5</c:f>
              <c:strCache>
                <c:ptCount val="4"/>
                <c:pt idx="0">
                  <c:v>Kračející rypadlo a tatra 6x6</c:v>
                </c:pt>
                <c:pt idx="1">
                  <c:v>Kračející rypadlo a tatra 8x8</c:v>
                </c:pt>
                <c:pt idx="2">
                  <c:v>Pásové rypadlo a tatra 6x6</c:v>
                </c:pt>
                <c:pt idx="3">
                  <c:v>Pásové rypadlo a tatra 8x8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Sloupec2</c:v>
                </c:pt>
              </c:strCache>
            </c:strRef>
          </c:tx>
          <c:dLbls>
            <c:showVal val="1"/>
          </c:dLbls>
          <c:cat>
            <c:strRef>
              <c:f>List1!$A$2:$A$5</c:f>
              <c:strCache>
                <c:ptCount val="4"/>
                <c:pt idx="0">
                  <c:v>Kračející rypadlo a tatra 6x6</c:v>
                </c:pt>
                <c:pt idx="1">
                  <c:v>Kračející rypadlo a tatra 8x8</c:v>
                </c:pt>
                <c:pt idx="2">
                  <c:v>Pásové rypadlo a tatra 6x6</c:v>
                </c:pt>
                <c:pt idx="3">
                  <c:v>Pásové rypadlo a tatra 8x8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95"/>
        <c:gapDepth val="95"/>
        <c:shape val="box"/>
        <c:axId val="61789696"/>
        <c:axId val="61791232"/>
        <c:axId val="0"/>
      </c:bar3DChart>
      <c:catAx>
        <c:axId val="61789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61791232"/>
        <c:crosses val="autoZero"/>
        <c:auto val="1"/>
        <c:lblAlgn val="ctr"/>
        <c:lblOffset val="100"/>
      </c:catAx>
      <c:valAx>
        <c:axId val="61791232"/>
        <c:scaling>
          <c:orientation val="minMax"/>
        </c:scaling>
        <c:delete val="1"/>
        <c:axPos val="l"/>
        <c:numFmt formatCode="#,##0\ &quot;Kč&quot;;[Red]\-#,##0\ &quot;Kč&quot;" sourceLinked="1"/>
        <c:majorTickMark val="none"/>
        <c:tickLblPos val="none"/>
        <c:crossAx val="6178969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E8637"/>
            </a:solidFill>
          </c:spPr>
          <c:dPt>
            <c:idx val="0"/>
            <c:spPr>
              <a:solidFill>
                <a:srgbClr val="FE8637"/>
              </a:solidFill>
              <a:ln>
                <a:solidFill>
                  <a:srgbClr val="FE8637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s-CZ" sz="1600" dirty="0"/>
                      <a:t>     142 339 Kč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cs-CZ" sz="1600" dirty="0"/>
                      <a:t>   139 474 Kč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cs-CZ" sz="1600"/>
                      <a:t>    135 007 Kč</a:t>
                    </a:r>
                  </a:p>
                  <a:p>
                    <a:endParaRPr lang="cs-CZ" sz="160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cs-CZ" sz="1600"/>
                      <a:t>    133 373 Kč</a:t>
                    </a:r>
                  </a:p>
                </c:rich>
              </c:tx>
              <c:showVal val="1"/>
            </c:dLbl>
            <c:numFmt formatCode="General" sourceLinked="0"/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List1!$A$2:$A$5</c:f>
              <c:strCache>
                <c:ptCount val="4"/>
                <c:pt idx="0">
                  <c:v>Kamion, kráčející rypadlo, nakladač a tatry 6x6</c:v>
                </c:pt>
                <c:pt idx="1">
                  <c:v>Kamion, kráčející rypadlo, nakladač a tatra 8x8</c:v>
                </c:pt>
                <c:pt idx="2">
                  <c:v>Kamion, pásové rypadlo, nakladač a tatra 6x6</c:v>
                </c:pt>
                <c:pt idx="3">
                  <c:v>Kamion, pásové rypadlo, nakladač a tatra 8x8</c:v>
                </c:pt>
              </c:strCache>
            </c:strRef>
          </c:cat>
          <c:val>
            <c:numRef>
              <c:f>List1!$B$2:$B$5</c:f>
              <c:numCache>
                <c:formatCode>#,##0</c:formatCode>
                <c:ptCount val="4"/>
                <c:pt idx="0">
                  <c:v>142339</c:v>
                </c:pt>
                <c:pt idx="1">
                  <c:v>139474</c:v>
                </c:pt>
                <c:pt idx="2">
                  <c:v>135007</c:v>
                </c:pt>
                <c:pt idx="3">
                  <c:v>133373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dLbls>
            <c:showVal val="1"/>
          </c:dLbls>
          <c:cat>
            <c:strRef>
              <c:f>List1!$A$2:$A$5</c:f>
              <c:strCache>
                <c:ptCount val="4"/>
                <c:pt idx="0">
                  <c:v>Kamion, kráčející rypadlo, nakladač a tatry 6x6</c:v>
                </c:pt>
                <c:pt idx="1">
                  <c:v>Kamion, kráčející rypadlo, nakladač a tatra 8x8</c:v>
                </c:pt>
                <c:pt idx="2">
                  <c:v>Kamion, pásové rypadlo, nakladač a tatra 6x6</c:v>
                </c:pt>
                <c:pt idx="3">
                  <c:v>Kamion, pásové rypadlo, nakladač a tatra 8x8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Sloupec2</c:v>
                </c:pt>
              </c:strCache>
            </c:strRef>
          </c:tx>
          <c:dLbls>
            <c:showVal val="1"/>
          </c:dLbls>
          <c:cat>
            <c:strRef>
              <c:f>List1!$A$2:$A$5</c:f>
              <c:strCache>
                <c:ptCount val="4"/>
                <c:pt idx="0">
                  <c:v>Kamion, kráčející rypadlo, nakladač a tatry 6x6</c:v>
                </c:pt>
                <c:pt idx="1">
                  <c:v>Kamion, kráčející rypadlo, nakladač a tatra 8x8</c:v>
                </c:pt>
                <c:pt idx="2">
                  <c:v>Kamion, pásové rypadlo, nakladač a tatra 6x6</c:v>
                </c:pt>
                <c:pt idx="3">
                  <c:v>Kamion, pásové rypadlo, nakladač a tatra 8x8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95"/>
        <c:gapDepth val="95"/>
        <c:shape val="box"/>
        <c:axId val="72697728"/>
        <c:axId val="72699264"/>
        <c:axId val="0"/>
      </c:bar3DChart>
      <c:catAx>
        <c:axId val="72697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72699264"/>
        <c:crosses val="autoZero"/>
        <c:auto val="1"/>
        <c:lblAlgn val="ctr"/>
        <c:lblOffset val="100"/>
      </c:catAx>
      <c:valAx>
        <c:axId val="72699264"/>
        <c:scaling>
          <c:orientation val="minMax"/>
        </c:scaling>
        <c:delete val="1"/>
        <c:axPos val="l"/>
        <c:numFmt formatCode="#,##0" sourceLinked="1"/>
        <c:majorTickMark val="none"/>
        <c:tickLblPos val="none"/>
        <c:crossAx val="72697728"/>
        <c:crosses val="autoZero"/>
        <c:crossBetween val="between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5685931115002975E-2"/>
          <c:y val="7.3794196778034324E-2"/>
          <c:w val="0.94862813776999511"/>
          <c:h val="0.77917155092455648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 přímín návozem kameniva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/>
                      <a:t>181</a:t>
                    </a:r>
                    <a:r>
                      <a:rPr lang="cs-CZ" sz="1600" b="1"/>
                      <a:t> </a:t>
                    </a:r>
                    <a:r>
                      <a:rPr lang="en-US" sz="1600" b="1"/>
                      <a:t>222</a:t>
                    </a:r>
                    <a:r>
                      <a:rPr lang="cs-CZ" sz="1600" b="1"/>
                      <a:t> Kč</a:t>
                    </a:r>
                    <a:endParaRPr lang="en-US" sz="1600" b="1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/>
                      <a:t>168</a:t>
                    </a:r>
                    <a:r>
                      <a:rPr lang="cs-CZ" sz="1600"/>
                      <a:t> </a:t>
                    </a:r>
                    <a:r>
                      <a:rPr lang="en-US" sz="1600"/>
                      <a:t>082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/>
                      <a:t>176</a:t>
                    </a:r>
                    <a:r>
                      <a:rPr lang="cs-CZ" sz="1600"/>
                      <a:t> </a:t>
                    </a:r>
                    <a:r>
                      <a:rPr lang="en-US" sz="1600"/>
                      <a:t>951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/>
                      <a:t>163</a:t>
                    </a:r>
                    <a:r>
                      <a:rPr lang="cs-CZ" sz="1600"/>
                      <a:t> </a:t>
                    </a:r>
                    <a:r>
                      <a:rPr lang="en-US" sz="1600"/>
                      <a:t>811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List1!$A$2:$A$5</c:f>
              <c:strCache>
                <c:ptCount val="4"/>
                <c:pt idx="0">
                  <c:v>Kráčející rypadlo,tatra 6x6</c:v>
                </c:pt>
                <c:pt idx="1">
                  <c:v>Kráčející rypadlo,tatra 8x8</c:v>
                </c:pt>
                <c:pt idx="2">
                  <c:v>Pásové rapdalo, tatra 6x6</c:v>
                </c:pt>
                <c:pt idx="3">
                  <c:v>Pásové rapdalo, tatra 8x8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181222</c:v>
                </c:pt>
                <c:pt idx="1">
                  <c:v>168082</c:v>
                </c:pt>
                <c:pt idx="2">
                  <c:v>176951</c:v>
                </c:pt>
                <c:pt idx="3">
                  <c:v>163811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Se skládkováním na stavbě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/>
                      <a:t>142</a:t>
                    </a:r>
                    <a:r>
                      <a:rPr lang="cs-CZ" sz="1600" baseline="0"/>
                      <a:t> </a:t>
                    </a:r>
                    <a:r>
                      <a:rPr lang="en-US" sz="1600"/>
                      <a:t>339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/>
                      <a:t>139</a:t>
                    </a:r>
                    <a:r>
                      <a:rPr lang="cs-CZ" sz="1600"/>
                      <a:t> </a:t>
                    </a:r>
                    <a:r>
                      <a:rPr lang="en-US" sz="1600"/>
                      <a:t>474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/>
                      <a:t>135</a:t>
                    </a:r>
                    <a:r>
                      <a:rPr lang="cs-CZ" sz="1600"/>
                      <a:t> </a:t>
                    </a:r>
                    <a:r>
                      <a:rPr lang="en-US" sz="1600"/>
                      <a:t>007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/>
                      <a:t>133</a:t>
                    </a:r>
                    <a:r>
                      <a:rPr lang="cs-CZ" sz="1600"/>
                      <a:t> </a:t>
                    </a:r>
                    <a:r>
                      <a:rPr lang="en-US" sz="1600"/>
                      <a:t>373</a:t>
                    </a:r>
                    <a:r>
                      <a:rPr lang="cs-CZ" sz="1600"/>
                      <a:t> Kč</a:t>
                    </a:r>
                    <a:endParaRPr lang="en-US" sz="16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List1!$A$2:$A$5</c:f>
              <c:strCache>
                <c:ptCount val="4"/>
                <c:pt idx="0">
                  <c:v>Kráčející rypadlo,tatra 6x6</c:v>
                </c:pt>
                <c:pt idx="1">
                  <c:v>Kráčející rypadlo,tatra 8x8</c:v>
                </c:pt>
                <c:pt idx="2">
                  <c:v>Pásové rapdalo, tatra 6x6</c:v>
                </c:pt>
                <c:pt idx="3">
                  <c:v>Pásové rapdalo, tatra 8x8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142339</c:v>
                </c:pt>
                <c:pt idx="1">
                  <c:v>139474</c:v>
                </c:pt>
                <c:pt idx="2">
                  <c:v>135007</c:v>
                </c:pt>
                <c:pt idx="3">
                  <c:v>133373</c:v>
                </c:pt>
              </c:numCache>
            </c:numRef>
          </c:val>
        </c:ser>
        <c:dLbls>
          <c:showVal val="1"/>
        </c:dLbls>
        <c:shape val="box"/>
        <c:axId val="71008640"/>
        <c:axId val="71010176"/>
        <c:axId val="0"/>
      </c:bar3DChart>
      <c:catAx>
        <c:axId val="71008640"/>
        <c:scaling>
          <c:orientation val="minMax"/>
        </c:scaling>
        <c:delete val="1"/>
        <c:axPos val="b"/>
        <c:majorTickMark val="none"/>
        <c:tickLblPos val="nextTo"/>
        <c:crossAx val="71010176"/>
        <c:crosses val="autoZero"/>
        <c:auto val="1"/>
        <c:lblAlgn val="ctr"/>
        <c:lblOffset val="100"/>
      </c:catAx>
      <c:valAx>
        <c:axId val="710101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100864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cs-CZ"/>
        </a:p>
      </c:txPr>
    </c:legend>
    <c:plotVisOnly val="1"/>
  </c:chart>
  <c:txPr>
    <a:bodyPr/>
    <a:lstStyle/>
    <a:p>
      <a:pPr>
        <a:defRPr b="1"/>
      </a:pPr>
      <a:endParaRPr lang="cs-CZ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Návoz tatrou 8x8</c:v>
                </c:pt>
              </c:strCache>
            </c:strRef>
          </c:tx>
          <c:marker>
            <c:symbol val="none"/>
          </c:marker>
          <c:cat>
            <c:strRef>
              <c:f>List1!$A$2:$A$7</c:f>
              <c:strCache>
                <c:ptCount val="6"/>
                <c:pt idx="0">
                  <c:v>10 km</c:v>
                </c:pt>
                <c:pt idx="1">
                  <c:v>20 km</c:v>
                </c:pt>
                <c:pt idx="2">
                  <c:v>30 km</c:v>
                </c:pt>
                <c:pt idx="3">
                  <c:v>40 km</c:v>
                </c:pt>
                <c:pt idx="4">
                  <c:v>50 km</c:v>
                </c:pt>
                <c:pt idx="5">
                  <c:v>60 km</c:v>
                </c:pt>
              </c:strCache>
            </c:strRef>
          </c:cat>
          <c:val>
            <c:numRef>
              <c:f>List1!$B$2:$B$7</c:f>
              <c:numCache>
                <c:formatCode>#,##0</c:formatCode>
                <c:ptCount val="6"/>
                <c:pt idx="0">
                  <c:v>37811</c:v>
                </c:pt>
                <c:pt idx="1">
                  <c:v>63011</c:v>
                </c:pt>
                <c:pt idx="2">
                  <c:v>88211</c:v>
                </c:pt>
                <c:pt idx="3">
                  <c:v>113411</c:v>
                </c:pt>
                <c:pt idx="4">
                  <c:v>138611</c:v>
                </c:pt>
                <c:pt idx="5">
                  <c:v>163811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Návoz kamionem s následným rozvozem tatrou 8x8</c:v>
                </c:pt>
              </c:strCache>
            </c:strRef>
          </c:tx>
          <c:marker>
            <c:symbol val="none"/>
          </c:marker>
          <c:cat>
            <c:strRef>
              <c:f>List1!$A$2:$A$7</c:f>
              <c:strCache>
                <c:ptCount val="6"/>
                <c:pt idx="0">
                  <c:v>10 km</c:v>
                </c:pt>
                <c:pt idx="1">
                  <c:v>20 km</c:v>
                </c:pt>
                <c:pt idx="2">
                  <c:v>30 km</c:v>
                </c:pt>
                <c:pt idx="3">
                  <c:v>40 km</c:v>
                </c:pt>
                <c:pt idx="4">
                  <c:v>50 km</c:v>
                </c:pt>
                <c:pt idx="5">
                  <c:v>60 km</c:v>
                </c:pt>
              </c:strCache>
            </c:strRef>
          </c:cat>
          <c:val>
            <c:numRef>
              <c:f>List1!$C$2:$C$7</c:f>
              <c:numCache>
                <c:formatCode>#,##0</c:formatCode>
                <c:ptCount val="6"/>
                <c:pt idx="0">
                  <c:v>41572</c:v>
                </c:pt>
                <c:pt idx="1">
                  <c:v>60372</c:v>
                </c:pt>
                <c:pt idx="2">
                  <c:v>75172</c:v>
                </c:pt>
                <c:pt idx="3">
                  <c:v>89972</c:v>
                </c:pt>
                <c:pt idx="4">
                  <c:v>104772</c:v>
                </c:pt>
                <c:pt idx="5">
                  <c:v>119572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Návoz tatrou 6x6</c:v>
                </c:pt>
              </c:strCache>
            </c:strRef>
          </c:tx>
          <c:marker>
            <c:symbol val="none"/>
          </c:marker>
          <c:cat>
            <c:strRef>
              <c:f>List1!$A$2:$A$7</c:f>
              <c:strCache>
                <c:ptCount val="6"/>
                <c:pt idx="0">
                  <c:v>10 km</c:v>
                </c:pt>
                <c:pt idx="1">
                  <c:v>20 km</c:v>
                </c:pt>
                <c:pt idx="2">
                  <c:v>30 km</c:v>
                </c:pt>
                <c:pt idx="3">
                  <c:v>40 km</c:v>
                </c:pt>
                <c:pt idx="4">
                  <c:v>50 km</c:v>
                </c:pt>
                <c:pt idx="5">
                  <c:v>60 km</c:v>
                </c:pt>
              </c:strCache>
            </c:strRef>
          </c:cat>
          <c:val>
            <c:numRef>
              <c:f>List1!$D$2:$D$7</c:f>
              <c:numCache>
                <c:formatCode>#,##0</c:formatCode>
                <c:ptCount val="6"/>
                <c:pt idx="0">
                  <c:v>44273</c:v>
                </c:pt>
                <c:pt idx="1">
                  <c:v>71663</c:v>
                </c:pt>
                <c:pt idx="2">
                  <c:v>99053</c:v>
                </c:pt>
                <c:pt idx="3">
                  <c:v>126443</c:v>
                </c:pt>
                <c:pt idx="4">
                  <c:v>153833</c:v>
                </c:pt>
                <c:pt idx="5">
                  <c:v>181223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Návoz kamionem s následným rozvozem tatrou 6x6</c:v>
                </c:pt>
              </c:strCache>
            </c:strRef>
          </c:tx>
          <c:marker>
            <c:symbol val="none"/>
          </c:marker>
          <c:cat>
            <c:strRef>
              <c:f>List1!$A$2:$A$7</c:f>
              <c:strCache>
                <c:ptCount val="6"/>
                <c:pt idx="0">
                  <c:v>10 km</c:v>
                </c:pt>
                <c:pt idx="1">
                  <c:v>20 km</c:v>
                </c:pt>
                <c:pt idx="2">
                  <c:v>30 km</c:v>
                </c:pt>
                <c:pt idx="3">
                  <c:v>40 km</c:v>
                </c:pt>
                <c:pt idx="4">
                  <c:v>50 km</c:v>
                </c:pt>
                <c:pt idx="5">
                  <c:v>60 km</c:v>
                </c:pt>
              </c:strCache>
            </c:strRef>
          </c:cat>
          <c:val>
            <c:numRef>
              <c:f>List1!$E$2:$E$7</c:f>
              <c:numCache>
                <c:formatCode>#,##0</c:formatCode>
                <c:ptCount val="6"/>
                <c:pt idx="0">
                  <c:v>43208</c:v>
                </c:pt>
                <c:pt idx="1">
                  <c:v>62008</c:v>
                </c:pt>
                <c:pt idx="2">
                  <c:v>76808</c:v>
                </c:pt>
                <c:pt idx="3">
                  <c:v>91608</c:v>
                </c:pt>
                <c:pt idx="4" formatCode="General">
                  <c:v>106408</c:v>
                </c:pt>
                <c:pt idx="5">
                  <c:v>121208</c:v>
                </c:pt>
              </c:numCache>
            </c:numRef>
          </c:val>
        </c:ser>
        <c:marker val="1"/>
        <c:axId val="78382208"/>
        <c:axId val="78383744"/>
      </c:lineChart>
      <c:catAx>
        <c:axId val="78382208"/>
        <c:scaling>
          <c:orientation val="minMax"/>
        </c:scaling>
        <c:axPos val="b"/>
        <c:majorTickMark val="none"/>
        <c:tickLblPos val="nextTo"/>
        <c:crossAx val="78383744"/>
        <c:crosses val="autoZero"/>
        <c:auto val="1"/>
        <c:lblAlgn val="ctr"/>
        <c:lblOffset val="100"/>
      </c:catAx>
      <c:valAx>
        <c:axId val="783837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b="0"/>
                  <a:t>Cena</a:t>
                </a:r>
                <a:r>
                  <a:rPr lang="cs-CZ" b="0" baseline="0"/>
                  <a:t> v Kč</a:t>
                </a:r>
                <a:endParaRPr lang="cs-CZ" b="0"/>
              </a:p>
            </c:rich>
          </c:tx>
          <c:layout/>
        </c:title>
        <c:numFmt formatCode="#,##0" sourceLinked="1"/>
        <c:majorTickMark val="none"/>
        <c:tickLblPos val="nextTo"/>
        <c:crossAx val="78382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69135802469173"/>
          <c:y val="0.16839046187518553"/>
          <c:w val="0.29604938271604936"/>
          <c:h val="0.72495157384185449"/>
        </c:manualLayout>
      </c:layout>
      <c:txPr>
        <a:bodyPr/>
        <a:lstStyle/>
        <a:p>
          <a:pPr>
            <a:defRPr sz="1600" b="1"/>
          </a:pPr>
          <a:endParaRPr lang="cs-CZ"/>
        </a:p>
      </c:txPr>
    </c:legend>
    <c:plotVisOnly val="1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0.8839</cdr:y>
    </cdr:from>
    <cdr:to>
      <cdr:x>1</cdr:x>
      <cdr:y>0.95978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4000499"/>
          <a:ext cx="8229600" cy="34343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0.92127</cdr:y>
    </cdr:from>
    <cdr:to>
      <cdr:x>1</cdr:x>
      <cdr:y>1</cdr:y>
    </cdr:to>
    <cdr:pic>
      <cdr:nvPicPr>
        <cdr:cNvPr id="1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0" y="4169634"/>
          <a:ext cx="8229600" cy="35632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0.8839</cdr:y>
    </cdr:from>
    <cdr:to>
      <cdr:x>1</cdr:x>
      <cdr:y>0.95978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3359247"/>
          <a:ext cx="5438775" cy="28837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0.92127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0" y="3800475"/>
          <a:ext cx="5438775" cy="29922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6104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6044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9078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6595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82371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3436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4601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475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009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560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8596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7139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4928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951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fld id="{87B4E726-4C16-40F6-BE76-1CCDA59E27CD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B8968F-BF46-4E58-9607-DD1E836398F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-vs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900" y="285728"/>
            <a:ext cx="800104" cy="81677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3386161"/>
          </a:xfrm>
        </p:spPr>
        <p:txBody>
          <a:bodyPr/>
          <a:lstStyle/>
          <a:p>
            <a:r>
              <a:rPr lang="cs-CZ" sz="18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Vysoká škola technická a ekonomická v Českých Budějovicích</a:t>
            </a:r>
            <a:br>
              <a:rPr lang="cs-CZ" sz="18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cs-CZ" sz="18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cs-CZ" sz="18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Výkonnost stavebních strojů na příkladu konkrétní stavby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Autor:		Lukáš Počinek</a:t>
            </a:r>
          </a:p>
          <a:p>
            <a:pPr algn="l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Vedoucí:	Ing. Terezie Vondráčková,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Ph.D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Oponent:	prof. Ing. Věra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Voštová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CSc.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Porovnání cen s možností skládkování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Porovnání všech možností strojních sestav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Vliv vzdálenosti kamenolomu na cenu stavby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Závěr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Na všechny výzkumné otázky bylo odpovězeno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Cíl práce byl naplněn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Využití bakalářské práce v praxi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None/>
            </a:pPr>
            <a:endParaRPr lang="cs-CZ" sz="4400" b="1" dirty="0" smtClean="0"/>
          </a:p>
          <a:p>
            <a:pPr algn="ctr">
              <a:buNone/>
            </a:pPr>
            <a:endParaRPr lang="cs-CZ" sz="4400" b="1" dirty="0" smtClean="0"/>
          </a:p>
          <a:p>
            <a:pPr algn="ctr">
              <a:buNone/>
            </a:pPr>
            <a:endParaRPr lang="cs-CZ" sz="4400" b="1" dirty="0" smtClean="0"/>
          </a:p>
          <a:p>
            <a:pPr algn="ctr">
              <a:buNone/>
            </a:pPr>
            <a:r>
              <a:rPr lang="cs-CZ" sz="4400" b="1" dirty="0" smtClean="0"/>
              <a:t>Děkuji za pozornost</a:t>
            </a:r>
            <a:endParaRPr lang="cs-CZ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Doplňující otázky - vedoucí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000" dirty="0" smtClean="0"/>
              <a:t>při úvaze na str. 19 student uvádí, že pro rypadlo s kráčivým podvozkem s denní výkonností 383 m³ potřebujeme 9 vozidel s denní výkonností 45 m³. Znamená to tedy, že na stavbě proto nasadíte 9 nákladních vozidel? Jak tato situace vypadá v praxi? </a:t>
            </a:r>
          </a:p>
          <a:p>
            <a:endParaRPr lang="cs-CZ" sz="2000" dirty="0" smtClean="0"/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v práci sice student uvažuje s koeficientem využití času, tzn. přestávky pracovníků apod., nejsou zde ale, zahrnuty další koeficienty jako např. součinitele naplnění pracovních nástrojů (lopat, korby aut apod.) nebo koeficient nakypření, který v sobě zahrnuje především třídu těžitelnosti dané zeminy. Tyto koeficienty jsou pro výpočty a stanovení výkonností důležité, je s nimi v práci uvažováno a jak?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Doplňující otázky - oponent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Popište podrobně technologii prováděných prací, rypadlo bude těžit, nakládat a zároveň rozhrnovat?</a:t>
            </a:r>
          </a:p>
          <a:p>
            <a:r>
              <a:rPr lang="cs-CZ" dirty="0" smtClean="0"/>
              <a:t>Kam se bude odvážet odtěžená zemina?</a:t>
            </a:r>
          </a:p>
          <a:p>
            <a:r>
              <a:rPr lang="cs-CZ" dirty="0" smtClean="0"/>
              <a:t>Jak určíte potřebný počet odvozních prostředků na základě výkonnosti rypadla, rychlosti vozidel a vzdálenosti uložení </a:t>
            </a:r>
            <a:r>
              <a:rPr lang="cs-CZ" dirty="0" smtClean="0"/>
              <a:t>zeminy?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Cíl práce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000240"/>
            <a:ext cx="8186766" cy="412592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smtClean="0"/>
              <a:t>Cílem práce je na konkrétním příkladu stavby vypočítat a porovnat výkonnosti zvoleného typu stavebního stroje pro zemní a skalní práce. Na základě výpočtu stanovit počet odvozních prostředků a navrhnout tak nejoptimálnější strojní </a:t>
            </a:r>
            <a:r>
              <a:rPr lang="cs-CZ" dirty="0" smtClean="0"/>
              <a:t>sestavu.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Motivace a důvody k 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řešení daného problému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Práce v daném oboru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Reálné uplatnění práce v praxi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Zájem o zjištěný výsledek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Výzkumné otázky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sz="2800" dirty="0" smtClean="0"/>
              <a:t>Ovlivní cenu díla nasazení menších </a:t>
            </a:r>
            <a:r>
              <a:rPr lang="cs-CZ" sz="2800" dirty="0" smtClean="0"/>
              <a:t>vozidel?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Výhody a nevýhody použití </a:t>
            </a:r>
            <a:r>
              <a:rPr lang="cs-CZ" sz="2800" dirty="0" smtClean="0"/>
              <a:t>kamionů?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Ovlivní výkonnost jednoho stroje cenu </a:t>
            </a:r>
            <a:r>
              <a:rPr lang="cs-CZ" sz="2800" dirty="0" smtClean="0"/>
              <a:t>díla?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Vzdálenost kamenolomu od stavby z hlediska nasazení strojní </a:t>
            </a:r>
            <a:r>
              <a:rPr lang="cs-CZ" sz="2800" dirty="0" smtClean="0"/>
              <a:t>sestavy?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Použité metody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Průzkum cen v okolí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Shromáždění dat od výrobců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 vyhodnocení byla použita metoda nákladově - výstupní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Informace o stavbě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Lesní cesta, katastr obce </a:t>
            </a:r>
            <a:r>
              <a:rPr lang="cs-CZ" dirty="0" err="1" smtClean="0"/>
              <a:t>Dražice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Vzdálenost kamenolomu: 30 km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Odtěžení materiálu: 250 m³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Navezeného kameniva: 625 m³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Možnost skládky na stavbě: ANO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Vzdálenost skládky: 2 km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Posuzované strojní sestavy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Kráčející rypadlo, tatra 6x6 nebo 8x8</a:t>
            </a:r>
          </a:p>
          <a:p>
            <a:r>
              <a:rPr lang="cs-CZ" dirty="0" smtClean="0"/>
              <a:t>Pásové rypadlo, tatra 6x6 nebo 8x8</a:t>
            </a:r>
          </a:p>
          <a:p>
            <a:r>
              <a:rPr lang="cs-CZ" dirty="0" smtClean="0"/>
              <a:t>Kamion, kráčející rypadlo</a:t>
            </a:r>
            <a:r>
              <a:rPr lang="cs-CZ" dirty="0" smtClean="0"/>
              <a:t>, nakladač </a:t>
            </a:r>
            <a:r>
              <a:rPr lang="cs-CZ" dirty="0" smtClean="0"/>
              <a:t>a tatra 6x6 nebo 8x8</a:t>
            </a:r>
          </a:p>
          <a:p>
            <a:r>
              <a:rPr lang="cs-CZ" dirty="0" smtClean="0"/>
              <a:t>Kamion, pásové rypadlo, nakladač a tatra 6x6 nebo 8x8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Výkonnost a cena posuzovaných strojů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14348" y="2428868"/>
          <a:ext cx="7827580" cy="3432189"/>
        </p:xfrm>
        <a:graphic>
          <a:graphicData uri="http://schemas.openxmlformats.org/presentationml/2006/ole">
            <p:oleObj spid="_x0000_s1029" name="List" r:id="rId3" imgW="3600450" imgH="158115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Porovnání cen bez možnosti skládkování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lastní 1">
      <a:dk1>
        <a:sysClr val="windowText" lastClr="000000"/>
      </a:dk1>
      <a:lt1>
        <a:srgbClr val="C7D5E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384</TotalTime>
  <Words>357</Words>
  <Application>Microsoft Office PowerPoint</Application>
  <PresentationFormat>Předvádění na obrazovce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Motiv1</vt:lpstr>
      <vt:lpstr>List</vt:lpstr>
      <vt:lpstr>Vysoká škola technická a ekonomická v Českých Budějovicích   Výkonnost stavebních strojů na příkladu konkrétní stavby</vt:lpstr>
      <vt:lpstr>Cíl práce</vt:lpstr>
      <vt:lpstr>Motivace a důvody k  řešení daného problému </vt:lpstr>
      <vt:lpstr>Výzkumné otázky</vt:lpstr>
      <vt:lpstr> Použité metody </vt:lpstr>
      <vt:lpstr>Informace o stavbě</vt:lpstr>
      <vt:lpstr>Posuzované strojní sestavy</vt:lpstr>
      <vt:lpstr>Výkonnost a cena posuzovaných strojů</vt:lpstr>
      <vt:lpstr>Porovnání cen bez možnosti skládkování</vt:lpstr>
      <vt:lpstr>Porovnání cen s možností skládkování</vt:lpstr>
      <vt:lpstr>Porovnání všech možností strojních sestav</vt:lpstr>
      <vt:lpstr>Vliv vzdálenosti kamenolomu na cenu stavby</vt:lpstr>
      <vt:lpstr>Závěr</vt:lpstr>
      <vt:lpstr>Snímek 14</vt:lpstr>
      <vt:lpstr>Doplňující otázky - vedoucí</vt:lpstr>
      <vt:lpstr>Doplňující otázky - oponent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PÓČA</dc:creator>
  <cp:lastModifiedBy>PÓČA</cp:lastModifiedBy>
  <cp:revision>42</cp:revision>
  <dcterms:created xsi:type="dcterms:W3CDTF">2017-06-21T08:39:32Z</dcterms:created>
  <dcterms:modified xsi:type="dcterms:W3CDTF">2017-06-21T18:49:09Z</dcterms:modified>
</cp:coreProperties>
</file>