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67" r:id="rId5"/>
    <p:sldId id="274" r:id="rId6"/>
    <p:sldId id="273" r:id="rId7"/>
    <p:sldId id="266" r:id="rId8"/>
    <p:sldId id="259" r:id="rId9"/>
    <p:sldId id="276" r:id="rId10"/>
    <p:sldId id="275" r:id="rId11"/>
    <p:sldId id="269" r:id="rId12"/>
    <p:sldId id="262" r:id="rId13"/>
    <p:sldId id="272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3" autoAdjust="0"/>
  </p:normalViewPr>
  <p:slideViewPr>
    <p:cSldViewPr snapToGrid="0">
      <p:cViewPr>
        <p:scale>
          <a:sx n="70" d="100"/>
          <a:sy n="70" d="100"/>
        </p:scale>
        <p:origin x="-6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List%20v%20%20%20EVICKA-PC%20Users%20Evicka%20Downloads%20BP%20Moje%20BP%20nov&#225;%20&#353;ablo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78093609427548E-2"/>
          <c:y val="6.6253096927630345E-2"/>
          <c:w val="0.78202537182852139"/>
          <c:h val="0.82727981918926796"/>
        </c:manualLayout>
      </c:layout>
      <c:bubbleChart>
        <c:varyColors val="0"/>
        <c:ser>
          <c:idx val="0"/>
          <c:order val="0"/>
          <c:tx>
            <c:strRef>
              <c:f>BCG!$J$2</c:f>
              <c:strCache>
                <c:ptCount val="1"/>
                <c:pt idx="0">
                  <c:v>1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</c:f>
              <c:numCache>
                <c:formatCode>0.0</c:formatCode>
                <c:ptCount val="1"/>
                <c:pt idx="0">
                  <c:v>1.1599999999999999</c:v>
                </c:pt>
              </c:numCache>
            </c:numRef>
          </c:xVal>
          <c:yVal>
            <c:numRef>
              <c:f>BCG!$M$2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yVal>
          <c:bubbleSize>
            <c:numRef>
              <c:f>BCG!$N$2</c:f>
              <c:numCache>
                <c:formatCode>0.0</c:formatCode>
                <c:ptCount val="1"/>
                <c:pt idx="0">
                  <c:v>1.3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BCG!$J$3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</c:f>
              <c:numCache>
                <c:formatCode>0.0</c:formatCode>
                <c:ptCount val="1"/>
                <c:pt idx="0">
                  <c:v>3.02</c:v>
                </c:pt>
              </c:numCache>
            </c:numRef>
          </c:xVal>
          <c:yVal>
            <c:numRef>
              <c:f>BCG!$M$3</c:f>
              <c:numCache>
                <c:formatCode>0%</c:formatCode>
                <c:ptCount val="1"/>
                <c:pt idx="0">
                  <c:v>0.51</c:v>
                </c:pt>
              </c:numCache>
            </c:numRef>
          </c:yVal>
          <c:bubbleSize>
            <c:numRef>
              <c:f>BCG!$N$3</c:f>
              <c:numCache>
                <c:formatCode>0.0</c:formatCode>
                <c:ptCount val="1"/>
                <c:pt idx="0">
                  <c:v>3.1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BCG!$J$4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BCG!$L$4</c:f>
              <c:numCache>
                <c:formatCode>0.0</c:formatCode>
                <c:ptCount val="1"/>
                <c:pt idx="0">
                  <c:v>2.23</c:v>
                </c:pt>
              </c:numCache>
            </c:numRef>
          </c:xVal>
          <c:yVal>
            <c:numRef>
              <c:f>BCG!$M$4</c:f>
              <c:numCache>
                <c:formatCode>0%</c:formatCode>
                <c:ptCount val="1"/>
                <c:pt idx="0">
                  <c:v>0.03</c:v>
                </c:pt>
              </c:numCache>
            </c:numRef>
          </c:yVal>
          <c:bubbleSize>
            <c:numRef>
              <c:f>BCG!$N$4</c:f>
              <c:numCache>
                <c:formatCode>0.0</c:formatCode>
                <c:ptCount val="1"/>
                <c:pt idx="0">
                  <c:v>5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BCG!$J$5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BCG!$L$5</c:f>
              <c:numCache>
                <c:formatCode>0.0</c:formatCode>
                <c:ptCount val="1"/>
                <c:pt idx="0">
                  <c:v>3.16</c:v>
                </c:pt>
              </c:numCache>
            </c:numRef>
          </c:xVal>
          <c:yVal>
            <c:numRef>
              <c:f>BCG!$M$5</c:f>
              <c:numCache>
                <c:formatCode>0%</c:formatCode>
                <c:ptCount val="1"/>
                <c:pt idx="0">
                  <c:v>-0.05</c:v>
                </c:pt>
              </c:numCache>
            </c:numRef>
          </c:yVal>
          <c:bubbleSize>
            <c:numRef>
              <c:f>BCG!$N$5</c:f>
              <c:numCache>
                <c:formatCode>0.0</c:formatCode>
                <c:ptCount val="1"/>
                <c:pt idx="0">
                  <c:v>6.1</c:v>
                </c:pt>
              </c:numCache>
            </c:numRef>
          </c:bubbleSize>
          <c:bubble3D val="0"/>
        </c:ser>
        <c:ser>
          <c:idx val="4"/>
          <c:order val="4"/>
          <c:tx>
            <c:strRef>
              <c:f>BCG!$J$6</c:f>
              <c:strCache>
                <c:ptCount val="1"/>
                <c:pt idx="0">
                  <c:v>5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BCG!$L$6</c:f>
              <c:numCache>
                <c:formatCode>0.0</c:formatCode>
                <c:ptCount val="1"/>
                <c:pt idx="0">
                  <c:v>1.34</c:v>
                </c:pt>
              </c:numCache>
            </c:numRef>
          </c:xVal>
          <c:yVal>
            <c:numRef>
              <c:f>BCG!$M$6</c:f>
              <c:numCache>
                <c:formatCode>0%</c:formatCode>
                <c:ptCount val="1"/>
                <c:pt idx="0">
                  <c:v>-0.49</c:v>
                </c:pt>
              </c:numCache>
            </c:numRef>
          </c:yVal>
          <c:bubbleSize>
            <c:numRef>
              <c:f>BCG!$N$6</c:f>
              <c:numCache>
                <c:formatCode>0.0</c:formatCode>
                <c:ptCount val="1"/>
                <c:pt idx="0">
                  <c:v>1</c:v>
                </c:pt>
              </c:numCache>
            </c:numRef>
          </c:bubbleSize>
          <c:bubble3D val="0"/>
        </c:ser>
        <c:ser>
          <c:idx val="5"/>
          <c:order val="5"/>
          <c:tx>
            <c:strRef>
              <c:f>BCG!$J$7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BCG!$L$7</c:f>
              <c:numCache>
                <c:formatCode>0.0</c:formatCode>
                <c:ptCount val="1"/>
                <c:pt idx="0">
                  <c:v>1.86</c:v>
                </c:pt>
              </c:numCache>
            </c:numRef>
          </c:xVal>
          <c:yVal>
            <c:numRef>
              <c:f>BCG!$M$7</c:f>
              <c:numCache>
                <c:formatCode>0%</c:formatCode>
                <c:ptCount val="1"/>
                <c:pt idx="0">
                  <c:v>0.12</c:v>
                </c:pt>
              </c:numCache>
            </c:numRef>
          </c:yVal>
          <c:bubbleSize>
            <c:numRef>
              <c:f>BCG!$N$7</c:f>
              <c:numCache>
                <c:formatCode>0.0</c:formatCode>
                <c:ptCount val="1"/>
                <c:pt idx="0">
                  <c:v>0.5</c:v>
                </c:pt>
              </c:numCache>
            </c:numRef>
          </c:bubbleSize>
          <c:bubble3D val="0"/>
        </c:ser>
        <c:ser>
          <c:idx val="6"/>
          <c:order val="6"/>
          <c:tx>
            <c:strRef>
              <c:f>BCG!$J$8</c:f>
              <c:strCache>
                <c:ptCount val="1"/>
                <c:pt idx="0">
                  <c:v>7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BCG!$L$8</c:f>
              <c:numCache>
                <c:formatCode>0.0</c:formatCode>
                <c:ptCount val="1"/>
                <c:pt idx="0">
                  <c:v>0.56000000000000005</c:v>
                </c:pt>
              </c:numCache>
            </c:numRef>
          </c:xVal>
          <c:yVal>
            <c:numRef>
              <c:f>BCG!$M$8</c:f>
              <c:numCache>
                <c:formatCode>0%</c:formatCode>
                <c:ptCount val="1"/>
                <c:pt idx="0">
                  <c:v>-0.82</c:v>
                </c:pt>
              </c:numCache>
            </c:numRef>
          </c:yVal>
          <c:bubbleSize>
            <c:numRef>
              <c:f>BCG!$N$8</c:f>
              <c:numCache>
                <c:formatCode>0.0</c:formatCode>
                <c:ptCount val="1"/>
                <c:pt idx="0">
                  <c:v>0.1</c:v>
                </c:pt>
              </c:numCache>
            </c:numRef>
          </c:bubbleSize>
          <c:bubble3D val="0"/>
        </c:ser>
        <c:ser>
          <c:idx val="7"/>
          <c:order val="7"/>
          <c:tx>
            <c:strRef>
              <c:f>BCG!$J$9</c:f>
              <c:strCache>
                <c:ptCount val="1"/>
                <c:pt idx="0">
                  <c:v>8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BCG!$L$9</c:f>
              <c:numCache>
                <c:formatCode>0.0</c:formatCode>
                <c:ptCount val="1"/>
                <c:pt idx="0">
                  <c:v>1.37</c:v>
                </c:pt>
              </c:numCache>
            </c:numRef>
          </c:xVal>
          <c:yVal>
            <c:numRef>
              <c:f>BCG!$M$9</c:f>
              <c:numCache>
                <c:formatCode>0%</c:formatCode>
                <c:ptCount val="1"/>
                <c:pt idx="0">
                  <c:v>-0.28999999999999998</c:v>
                </c:pt>
              </c:numCache>
            </c:numRef>
          </c:yVal>
          <c:bubbleSize>
            <c:numRef>
              <c:f>BCG!$N$9</c:f>
              <c:numCache>
                <c:formatCode>0.0</c:formatCode>
                <c:ptCount val="1"/>
                <c:pt idx="0">
                  <c:v>0.9</c:v>
                </c:pt>
              </c:numCache>
            </c:numRef>
          </c:bubbleSize>
          <c:bubble3D val="0"/>
        </c:ser>
        <c:ser>
          <c:idx val="8"/>
          <c:order val="8"/>
          <c:tx>
            <c:strRef>
              <c:f>BCG!$J$10</c:f>
              <c:strCache>
                <c:ptCount val="1"/>
                <c:pt idx="0">
                  <c:v>9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BCG!$L$10</c:f>
              <c:numCache>
                <c:formatCode>0.0</c:formatCode>
                <c:ptCount val="1"/>
                <c:pt idx="0">
                  <c:v>1.65</c:v>
                </c:pt>
              </c:numCache>
            </c:numRef>
          </c:xVal>
          <c:yVal>
            <c:numRef>
              <c:f>BCG!$M$10</c:f>
              <c:numCache>
                <c:formatCode>0%</c:formatCode>
                <c:ptCount val="1"/>
                <c:pt idx="0">
                  <c:v>0.13</c:v>
                </c:pt>
              </c:numCache>
            </c:numRef>
          </c:yVal>
          <c:bubbleSize>
            <c:numRef>
              <c:f>BCG!$N$10</c:f>
              <c:numCache>
                <c:formatCode>0.0</c:formatCode>
                <c:ptCount val="1"/>
                <c:pt idx="0">
                  <c:v>1.3</c:v>
                </c:pt>
              </c:numCache>
            </c:numRef>
          </c:bubbleSize>
          <c:bubble3D val="0"/>
        </c:ser>
        <c:ser>
          <c:idx val="9"/>
          <c:order val="9"/>
          <c:tx>
            <c:strRef>
              <c:f>BCG!$J$11</c:f>
              <c:strCache>
                <c:ptCount val="1"/>
                <c:pt idx="0">
                  <c:v>10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BCG!$L$11</c:f>
              <c:numCache>
                <c:formatCode>0.0</c:formatCode>
                <c:ptCount val="1"/>
                <c:pt idx="0">
                  <c:v>1.77</c:v>
                </c:pt>
              </c:numCache>
            </c:numRef>
          </c:xVal>
          <c:yVal>
            <c:numRef>
              <c:f>BCG!$M$11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yVal>
          <c:bubbleSize>
            <c:numRef>
              <c:f>BCG!$N$11</c:f>
              <c:numCache>
                <c:formatCode>0.0</c:formatCode>
                <c:ptCount val="1"/>
                <c:pt idx="0">
                  <c:v>1.9</c:v>
                </c:pt>
              </c:numCache>
            </c:numRef>
          </c:bubbleSize>
          <c:bubble3D val="0"/>
        </c:ser>
        <c:ser>
          <c:idx val="10"/>
          <c:order val="10"/>
          <c:tx>
            <c:strRef>
              <c:f>BCG!$J$12</c:f>
              <c:strCache>
                <c:ptCount val="1"/>
                <c:pt idx="0">
                  <c:v>11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BCG!$L$12</c:f>
              <c:numCache>
                <c:formatCode>0.0</c:formatCode>
                <c:ptCount val="1"/>
                <c:pt idx="0">
                  <c:v>5.03</c:v>
                </c:pt>
              </c:numCache>
            </c:numRef>
          </c:xVal>
          <c:yVal>
            <c:numRef>
              <c:f>BCG!$M$12</c:f>
              <c:numCache>
                <c:formatCode>0%</c:formatCode>
                <c:ptCount val="1"/>
                <c:pt idx="0">
                  <c:v>0.4</c:v>
                </c:pt>
              </c:numCache>
            </c:numRef>
          </c:yVal>
          <c:bubbleSize>
            <c:numRef>
              <c:f>BCG!$N$12</c:f>
              <c:numCache>
                <c:formatCode>0.0</c:formatCode>
                <c:ptCount val="1"/>
                <c:pt idx="0">
                  <c:v>7.8</c:v>
                </c:pt>
              </c:numCache>
            </c:numRef>
          </c:bubbleSize>
          <c:bubble3D val="0"/>
        </c:ser>
        <c:ser>
          <c:idx val="11"/>
          <c:order val="11"/>
          <c:tx>
            <c:strRef>
              <c:f>BCG!$J$13</c:f>
              <c:strCache>
                <c:ptCount val="1"/>
                <c:pt idx="0">
                  <c:v>12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BCG!$L$13</c:f>
              <c:numCache>
                <c:formatCode>0.0</c:formatCode>
                <c:ptCount val="1"/>
                <c:pt idx="0">
                  <c:v>7.65</c:v>
                </c:pt>
              </c:numCache>
            </c:numRef>
          </c:xVal>
          <c:yVal>
            <c:numRef>
              <c:f>BCG!$M$13</c:f>
              <c:numCache>
                <c:formatCode>0%</c:formatCode>
                <c:ptCount val="1"/>
                <c:pt idx="0">
                  <c:v>-0.03</c:v>
                </c:pt>
              </c:numCache>
            </c:numRef>
          </c:yVal>
          <c:bubbleSize>
            <c:numRef>
              <c:f>BCG!$N$13</c:f>
              <c:numCache>
                <c:formatCode>0.0</c:formatCode>
                <c:ptCount val="1"/>
                <c:pt idx="0">
                  <c:v>7.5</c:v>
                </c:pt>
              </c:numCache>
            </c:numRef>
          </c:bubbleSize>
          <c:bubble3D val="0"/>
        </c:ser>
        <c:ser>
          <c:idx val="12"/>
          <c:order val="12"/>
          <c:tx>
            <c:strRef>
              <c:f>BCG!$J$14</c:f>
              <c:strCache>
                <c:ptCount val="1"/>
                <c:pt idx="0">
                  <c:v>13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BCG!$L$14</c:f>
              <c:numCache>
                <c:formatCode>0.0</c:formatCode>
                <c:ptCount val="1"/>
                <c:pt idx="0">
                  <c:v>2.97</c:v>
                </c:pt>
              </c:numCache>
            </c:numRef>
          </c:xVal>
          <c:yVal>
            <c:numRef>
              <c:f>BCG!$M$14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yVal>
          <c:bubbleSize>
            <c:numRef>
              <c:f>BCG!$N$14</c:f>
              <c:numCache>
                <c:formatCode>0.0</c:formatCode>
                <c:ptCount val="1"/>
                <c:pt idx="0">
                  <c:v>2.4</c:v>
                </c:pt>
              </c:numCache>
            </c:numRef>
          </c:bubbleSize>
          <c:bubble3D val="0"/>
        </c:ser>
        <c:ser>
          <c:idx val="13"/>
          <c:order val="13"/>
          <c:tx>
            <c:strRef>
              <c:f>BCG!$J$15</c:f>
              <c:strCache>
                <c:ptCount val="1"/>
                <c:pt idx="0">
                  <c:v>14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BCG!$L$15</c:f>
              <c:numCache>
                <c:formatCode>0.0</c:formatCode>
                <c:ptCount val="1"/>
                <c:pt idx="0">
                  <c:v>2.0299999999999998</c:v>
                </c:pt>
              </c:numCache>
            </c:numRef>
          </c:xVal>
          <c:yVal>
            <c:numRef>
              <c:f>BCG!$M$15</c:f>
              <c:numCache>
                <c:formatCode>0%</c:formatCode>
                <c:ptCount val="1"/>
                <c:pt idx="0">
                  <c:v>-0.01</c:v>
                </c:pt>
              </c:numCache>
            </c:numRef>
          </c:yVal>
          <c:bubbleSize>
            <c:numRef>
              <c:f>BCG!$N$15</c:f>
              <c:numCache>
                <c:formatCode>0.0</c:formatCode>
                <c:ptCount val="1"/>
                <c:pt idx="0">
                  <c:v>2.9</c:v>
                </c:pt>
              </c:numCache>
            </c:numRef>
          </c:bubbleSize>
          <c:bubble3D val="0"/>
        </c:ser>
        <c:ser>
          <c:idx val="14"/>
          <c:order val="14"/>
          <c:tx>
            <c:strRef>
              <c:f>BCG!$J$16</c:f>
              <c:strCache>
                <c:ptCount val="1"/>
                <c:pt idx="0">
                  <c:v>15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BCG!$L$16</c:f>
              <c:numCache>
                <c:formatCode>0.0</c:formatCode>
                <c:ptCount val="1"/>
                <c:pt idx="0">
                  <c:v>4.55</c:v>
                </c:pt>
              </c:numCache>
            </c:numRef>
          </c:xVal>
          <c:yVal>
            <c:numRef>
              <c:f>BCG!$M$16</c:f>
              <c:numCache>
                <c:formatCode>0%</c:formatCode>
                <c:ptCount val="1"/>
                <c:pt idx="0">
                  <c:v>0.13</c:v>
                </c:pt>
              </c:numCache>
            </c:numRef>
          </c:yVal>
          <c:bubbleSize>
            <c:numRef>
              <c:f>BCG!$N$16</c:f>
              <c:numCache>
                <c:formatCode>0.0</c:formatCode>
                <c:ptCount val="1"/>
                <c:pt idx="0">
                  <c:v>5.8</c:v>
                </c:pt>
              </c:numCache>
            </c:numRef>
          </c:bubbleSize>
          <c:bubble3D val="0"/>
        </c:ser>
        <c:ser>
          <c:idx val="15"/>
          <c:order val="15"/>
          <c:tx>
            <c:strRef>
              <c:f>BCG!$J$17</c:f>
              <c:strCache>
                <c:ptCount val="1"/>
                <c:pt idx="0">
                  <c:v>16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BCG!$L$17</c:f>
              <c:numCache>
                <c:formatCode>0.0</c:formatCode>
                <c:ptCount val="1"/>
                <c:pt idx="0">
                  <c:v>4.93</c:v>
                </c:pt>
              </c:numCache>
            </c:numRef>
          </c:xVal>
          <c:yVal>
            <c:numRef>
              <c:f>BCG!$M$17</c:f>
              <c:numCache>
                <c:formatCode>0%</c:formatCode>
                <c:ptCount val="1"/>
                <c:pt idx="0">
                  <c:v>0.39</c:v>
                </c:pt>
              </c:numCache>
            </c:numRef>
          </c:yVal>
          <c:bubbleSize>
            <c:numRef>
              <c:f>BCG!$N$17</c:f>
              <c:numCache>
                <c:formatCode>0.0</c:formatCode>
                <c:ptCount val="1"/>
                <c:pt idx="0">
                  <c:v>6.9</c:v>
                </c:pt>
              </c:numCache>
            </c:numRef>
          </c:bubbleSize>
          <c:bubble3D val="0"/>
        </c:ser>
        <c:ser>
          <c:idx val="16"/>
          <c:order val="16"/>
          <c:tx>
            <c:strRef>
              <c:f>BCG!$J$18</c:f>
              <c:strCache>
                <c:ptCount val="1"/>
                <c:pt idx="0">
                  <c:v>17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BCG!$L$18</c:f>
              <c:numCache>
                <c:formatCode>0.0</c:formatCode>
                <c:ptCount val="1"/>
                <c:pt idx="0">
                  <c:v>2.4900000000000002</c:v>
                </c:pt>
              </c:numCache>
            </c:numRef>
          </c:xVal>
          <c:yVal>
            <c:numRef>
              <c:f>BCG!$M$18</c:f>
              <c:numCache>
                <c:formatCode>0%</c:formatCode>
                <c:ptCount val="1"/>
                <c:pt idx="0">
                  <c:v>0.15</c:v>
                </c:pt>
              </c:numCache>
            </c:numRef>
          </c:yVal>
          <c:bubbleSize>
            <c:numRef>
              <c:f>BCG!$N$18</c:f>
              <c:numCache>
                <c:formatCode>0.0</c:formatCode>
                <c:ptCount val="1"/>
                <c:pt idx="0">
                  <c:v>1.4</c:v>
                </c:pt>
              </c:numCache>
            </c:numRef>
          </c:bubbleSize>
          <c:bubble3D val="0"/>
        </c:ser>
        <c:ser>
          <c:idx val="17"/>
          <c:order val="17"/>
          <c:tx>
            <c:strRef>
              <c:f>BCG!$J$19</c:f>
              <c:strCache>
                <c:ptCount val="1"/>
                <c:pt idx="0">
                  <c:v>18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BCG!$L$19</c:f>
              <c:numCache>
                <c:formatCode>0.0</c:formatCode>
                <c:ptCount val="1"/>
                <c:pt idx="0">
                  <c:v>1.35</c:v>
                </c:pt>
              </c:numCache>
            </c:numRef>
          </c:xVal>
          <c:yVal>
            <c:numRef>
              <c:f>BCG!$M$19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yVal>
          <c:bubbleSize>
            <c:numRef>
              <c:f>BCG!$N$19</c:f>
              <c:numCache>
                <c:formatCode>0.0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18"/>
          <c:order val="18"/>
          <c:tx>
            <c:strRef>
              <c:f>BCG!$J$20</c:f>
              <c:strCache>
                <c:ptCount val="1"/>
                <c:pt idx="0">
                  <c:v>19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BCG!$L$20</c:f>
              <c:numCache>
                <c:formatCode>0.0</c:formatCode>
                <c:ptCount val="1"/>
                <c:pt idx="0">
                  <c:v>2.81</c:v>
                </c:pt>
              </c:numCache>
            </c:numRef>
          </c:xVal>
          <c:yVal>
            <c:numRef>
              <c:f>BCG!$M$20</c:f>
              <c:numCache>
                <c:formatCode>0%</c:formatCode>
                <c:ptCount val="1"/>
                <c:pt idx="0">
                  <c:v>0.38</c:v>
                </c:pt>
              </c:numCache>
            </c:numRef>
          </c:yVal>
          <c:bubbleSize>
            <c:numRef>
              <c:f>BCG!$N$20</c:f>
              <c:numCache>
                <c:formatCode>0.0</c:formatCode>
                <c:ptCount val="1"/>
                <c:pt idx="0">
                  <c:v>3.4</c:v>
                </c:pt>
              </c:numCache>
            </c:numRef>
          </c:bubbleSize>
          <c:bubble3D val="0"/>
        </c:ser>
        <c:ser>
          <c:idx val="19"/>
          <c:order val="19"/>
          <c:tx>
            <c:strRef>
              <c:f>BCG!$J$21</c:f>
              <c:strCache>
                <c:ptCount val="1"/>
                <c:pt idx="0">
                  <c:v>20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BCG!$L$21</c:f>
              <c:numCache>
                <c:formatCode>0.0</c:formatCode>
                <c:ptCount val="1"/>
                <c:pt idx="0">
                  <c:v>1.33</c:v>
                </c:pt>
              </c:numCache>
            </c:numRef>
          </c:xVal>
          <c:yVal>
            <c:numRef>
              <c:f>BCG!$M$21</c:f>
              <c:numCache>
                <c:formatCode>0%</c:formatCode>
                <c:ptCount val="1"/>
                <c:pt idx="0">
                  <c:v>-0.23</c:v>
                </c:pt>
              </c:numCache>
            </c:numRef>
          </c:yVal>
          <c:bubbleSize>
            <c:numRef>
              <c:f>BCG!$N$21</c:f>
              <c:numCache>
                <c:formatCode>0.0</c:formatCode>
                <c:ptCount val="1"/>
                <c:pt idx="0">
                  <c:v>1.2</c:v>
                </c:pt>
              </c:numCache>
            </c:numRef>
          </c:bubbleSize>
          <c:bubble3D val="0"/>
        </c:ser>
        <c:ser>
          <c:idx val="20"/>
          <c:order val="20"/>
          <c:tx>
            <c:strRef>
              <c:f>BCG!$J$22</c:f>
              <c:strCache>
                <c:ptCount val="1"/>
                <c:pt idx="0">
                  <c:v>21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BCG!$L$22</c:f>
              <c:numCache>
                <c:formatCode>0.0</c:formatCode>
                <c:ptCount val="1"/>
                <c:pt idx="0">
                  <c:v>7.56</c:v>
                </c:pt>
              </c:numCache>
            </c:numRef>
          </c:xVal>
          <c:yVal>
            <c:numRef>
              <c:f>BCG!$M$22</c:f>
              <c:numCache>
                <c:formatCode>0%</c:formatCode>
                <c:ptCount val="1"/>
                <c:pt idx="0">
                  <c:v>0.88</c:v>
                </c:pt>
              </c:numCache>
            </c:numRef>
          </c:yVal>
          <c:bubbleSize>
            <c:numRef>
              <c:f>BCG!$N$22</c:f>
              <c:numCache>
                <c:formatCode>0.0</c:formatCode>
                <c:ptCount val="1"/>
                <c:pt idx="0">
                  <c:v>2.8</c:v>
                </c:pt>
              </c:numCache>
            </c:numRef>
          </c:bubbleSize>
          <c:bubble3D val="0"/>
        </c:ser>
        <c:ser>
          <c:idx val="21"/>
          <c:order val="21"/>
          <c:tx>
            <c:strRef>
              <c:f>BCG!$J$23</c:f>
              <c:strCache>
                <c:ptCount val="1"/>
                <c:pt idx="0">
                  <c:v>22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BCG!$L$23</c:f>
              <c:numCache>
                <c:formatCode>0.0</c:formatCode>
                <c:ptCount val="1"/>
                <c:pt idx="0">
                  <c:v>1.32</c:v>
                </c:pt>
              </c:numCache>
            </c:numRef>
          </c:xVal>
          <c:yVal>
            <c:numRef>
              <c:f>BCG!$M$23</c:f>
              <c:numCache>
                <c:formatCode>0%</c:formatCode>
                <c:ptCount val="1"/>
                <c:pt idx="0">
                  <c:v>0.25</c:v>
                </c:pt>
              </c:numCache>
            </c:numRef>
          </c:yVal>
          <c:bubbleSize>
            <c:numRef>
              <c:f>BCG!$N$23</c:f>
              <c:numCache>
                <c:formatCode>0.0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22"/>
          <c:order val="22"/>
          <c:tx>
            <c:strRef>
              <c:f>BCG!$J$24</c:f>
              <c:strCache>
                <c:ptCount val="1"/>
                <c:pt idx="0">
                  <c:v>23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BCG!$L$24</c:f>
              <c:numCache>
                <c:formatCode>0.0</c:formatCode>
                <c:ptCount val="1"/>
                <c:pt idx="0">
                  <c:v>6.58</c:v>
                </c:pt>
              </c:numCache>
            </c:numRef>
          </c:xVal>
          <c:yVal>
            <c:numRef>
              <c:f>BCG!$M$24</c:f>
              <c:numCache>
                <c:formatCode>0%</c:formatCode>
                <c:ptCount val="1"/>
                <c:pt idx="0">
                  <c:v>-0.1</c:v>
                </c:pt>
              </c:numCache>
            </c:numRef>
          </c:yVal>
          <c:bubbleSize>
            <c:numRef>
              <c:f>BCG!$N$24</c:f>
              <c:numCache>
                <c:formatCode>0.0</c:formatCode>
                <c:ptCount val="1"/>
                <c:pt idx="0">
                  <c:v>5.0999999999999996</c:v>
                </c:pt>
              </c:numCache>
            </c:numRef>
          </c:bubbleSize>
          <c:bubble3D val="0"/>
        </c:ser>
        <c:ser>
          <c:idx val="23"/>
          <c:order val="23"/>
          <c:tx>
            <c:strRef>
              <c:f>BCG!$J$25</c:f>
              <c:strCache>
                <c:ptCount val="1"/>
                <c:pt idx="0">
                  <c:v>24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BCG!$L$25</c:f>
              <c:numCache>
                <c:formatCode>0.0</c:formatCode>
                <c:ptCount val="1"/>
                <c:pt idx="0">
                  <c:v>1.54</c:v>
                </c:pt>
              </c:numCache>
            </c:numRef>
          </c:xVal>
          <c:yVal>
            <c:numRef>
              <c:f>BCG!$M$25</c:f>
              <c:numCache>
                <c:formatCode>0%</c:formatCode>
                <c:ptCount val="1"/>
                <c:pt idx="0">
                  <c:v>0.2</c:v>
                </c:pt>
              </c:numCache>
            </c:numRef>
          </c:yVal>
          <c:bubbleSize>
            <c:numRef>
              <c:f>BCG!$N$25</c:f>
              <c:numCache>
                <c:formatCode>0.0</c:formatCode>
                <c:ptCount val="1"/>
                <c:pt idx="0">
                  <c:v>0.7</c:v>
                </c:pt>
              </c:numCache>
            </c:numRef>
          </c:bubbleSize>
          <c:bubble3D val="0"/>
        </c:ser>
        <c:ser>
          <c:idx val="24"/>
          <c:order val="24"/>
          <c:tx>
            <c:strRef>
              <c:f>BCG!$J$26</c:f>
              <c:strCache>
                <c:ptCount val="1"/>
                <c:pt idx="0">
                  <c:v>25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BCG!$L$26</c:f>
              <c:numCache>
                <c:formatCode>0.0</c:formatCode>
                <c:ptCount val="1"/>
                <c:pt idx="0">
                  <c:v>1.23</c:v>
                </c:pt>
              </c:numCache>
            </c:numRef>
          </c:xVal>
          <c:yVal>
            <c:numRef>
              <c:f>BCG!$M$26</c:f>
              <c:numCache>
                <c:formatCode>0%</c:formatCode>
                <c:ptCount val="1"/>
                <c:pt idx="0">
                  <c:v>-0.27</c:v>
                </c:pt>
              </c:numCache>
            </c:numRef>
          </c:yVal>
          <c:bubbleSize>
            <c:numRef>
              <c:f>BCG!$N$26</c:f>
              <c:numCache>
                <c:formatCode>0.0</c:formatCode>
                <c:ptCount val="1"/>
                <c:pt idx="0">
                  <c:v>0.5</c:v>
                </c:pt>
              </c:numCache>
            </c:numRef>
          </c:bubbleSize>
          <c:bubble3D val="0"/>
        </c:ser>
        <c:ser>
          <c:idx val="25"/>
          <c:order val="25"/>
          <c:tx>
            <c:strRef>
              <c:f>BCG!$J$27</c:f>
              <c:strCache>
                <c:ptCount val="1"/>
                <c:pt idx="0">
                  <c:v>26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BCG!$L$27</c:f>
              <c:numCache>
                <c:formatCode>0.0</c:formatCode>
                <c:ptCount val="1"/>
                <c:pt idx="0">
                  <c:v>1.89</c:v>
                </c:pt>
              </c:numCache>
            </c:numRef>
          </c:xVal>
          <c:yVal>
            <c:numRef>
              <c:f>BCG!$M$27</c:f>
              <c:numCache>
                <c:formatCode>0%</c:formatCode>
                <c:ptCount val="1"/>
                <c:pt idx="0">
                  <c:v>-7.0000000000000007E-2</c:v>
                </c:pt>
              </c:numCache>
            </c:numRef>
          </c:yVal>
          <c:bubbleSize>
            <c:numRef>
              <c:f>BCG!$N$27</c:f>
              <c:numCache>
                <c:formatCode>0.0</c:formatCode>
                <c:ptCount val="1"/>
                <c:pt idx="0">
                  <c:v>0.5</c:v>
                </c:pt>
              </c:numCache>
            </c:numRef>
          </c:bubbleSize>
          <c:bubble3D val="0"/>
        </c:ser>
        <c:ser>
          <c:idx val="26"/>
          <c:order val="26"/>
          <c:tx>
            <c:strRef>
              <c:f>BCG!$J$28</c:f>
              <c:strCache>
                <c:ptCount val="1"/>
                <c:pt idx="0">
                  <c:v>27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BCG!$L$28</c:f>
              <c:numCache>
                <c:formatCode>0.0</c:formatCode>
                <c:ptCount val="1"/>
                <c:pt idx="0">
                  <c:v>0.77</c:v>
                </c:pt>
              </c:numCache>
            </c:numRef>
          </c:xVal>
          <c:yVal>
            <c:numRef>
              <c:f>BCG!$M$28</c:f>
              <c:numCache>
                <c:formatCode>0%</c:formatCode>
                <c:ptCount val="1"/>
                <c:pt idx="0">
                  <c:v>-0.19</c:v>
                </c:pt>
              </c:numCache>
            </c:numRef>
          </c:yVal>
          <c:bubbleSize>
            <c:numRef>
              <c:f>BCG!$N$28</c:f>
              <c:numCache>
                <c:formatCode>0.0</c:formatCode>
                <c:ptCount val="1"/>
                <c:pt idx="0">
                  <c:v>0.2</c:v>
                </c:pt>
              </c:numCache>
            </c:numRef>
          </c:bubbleSize>
          <c:bubble3D val="0"/>
        </c:ser>
        <c:ser>
          <c:idx val="27"/>
          <c:order val="27"/>
          <c:tx>
            <c:strRef>
              <c:f>BCG!$J$29</c:f>
              <c:strCache>
                <c:ptCount val="1"/>
                <c:pt idx="0">
                  <c:v>28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BCG!$L$29</c:f>
              <c:numCache>
                <c:formatCode>0.0</c:formatCode>
                <c:ptCount val="1"/>
                <c:pt idx="0">
                  <c:v>1.1499999999999999</c:v>
                </c:pt>
              </c:numCache>
            </c:numRef>
          </c:xVal>
          <c:yVal>
            <c:numRef>
              <c:f>BCG!$M$29</c:f>
              <c:numCache>
                <c:formatCode>0%</c:formatCode>
                <c:ptCount val="1"/>
                <c:pt idx="0">
                  <c:v>-0.16</c:v>
                </c:pt>
              </c:numCache>
            </c:numRef>
          </c:yVal>
          <c:bubbleSize>
            <c:numRef>
              <c:f>BCG!$N$29</c:f>
              <c:numCache>
                <c:formatCode>0.0</c:formatCode>
                <c:ptCount val="1"/>
                <c:pt idx="0">
                  <c:v>0.4</c:v>
                </c:pt>
              </c:numCache>
            </c:numRef>
          </c:bubbleSize>
          <c:bubble3D val="0"/>
        </c:ser>
        <c:ser>
          <c:idx val="28"/>
          <c:order val="28"/>
          <c:tx>
            <c:strRef>
              <c:f>BCG!$J$30</c:f>
              <c:strCache>
                <c:ptCount val="1"/>
                <c:pt idx="0">
                  <c:v>29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BCG!$L$30</c:f>
              <c:numCache>
                <c:formatCode>0.0</c:formatCode>
                <c:ptCount val="1"/>
                <c:pt idx="0">
                  <c:v>3.14</c:v>
                </c:pt>
              </c:numCache>
            </c:numRef>
          </c:xVal>
          <c:yVal>
            <c:numRef>
              <c:f>BCG!$M$30</c:f>
              <c:numCache>
                <c:formatCode>0%</c:formatCode>
                <c:ptCount val="1"/>
                <c:pt idx="0">
                  <c:v>-0.33</c:v>
                </c:pt>
              </c:numCache>
            </c:numRef>
          </c:yVal>
          <c:bubbleSize>
            <c:numRef>
              <c:f>BCG!$N$30</c:f>
              <c:numCache>
                <c:formatCode>0.0</c:formatCode>
                <c:ptCount val="1"/>
                <c:pt idx="0">
                  <c:v>3.4</c:v>
                </c:pt>
              </c:numCache>
            </c:numRef>
          </c:bubbleSize>
          <c:bubble3D val="0"/>
        </c:ser>
        <c:ser>
          <c:idx val="29"/>
          <c:order val="29"/>
          <c:tx>
            <c:strRef>
              <c:f>BCG!$J$31</c:f>
              <c:strCache>
                <c:ptCount val="1"/>
                <c:pt idx="0">
                  <c:v>30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BCG!$L$31</c:f>
              <c:numCache>
                <c:formatCode>0.0</c:formatCode>
                <c:ptCount val="1"/>
                <c:pt idx="0">
                  <c:v>1.26</c:v>
                </c:pt>
              </c:numCache>
            </c:numRef>
          </c:xVal>
          <c:yVal>
            <c:numRef>
              <c:f>BCG!$M$31</c:f>
              <c:numCache>
                <c:formatCode>0%</c:formatCode>
                <c:ptCount val="1"/>
                <c:pt idx="0">
                  <c:v>-0.18</c:v>
                </c:pt>
              </c:numCache>
            </c:numRef>
          </c:yVal>
          <c:bubbleSize>
            <c:numRef>
              <c:f>BCG!$N$31</c:f>
              <c:numCache>
                <c:formatCode>0.0</c:formatCode>
                <c:ptCount val="1"/>
                <c:pt idx="0">
                  <c:v>0.8</c:v>
                </c:pt>
              </c:numCache>
            </c:numRef>
          </c:bubbleSize>
          <c:bubble3D val="0"/>
        </c:ser>
        <c:ser>
          <c:idx val="30"/>
          <c:order val="30"/>
          <c:tx>
            <c:strRef>
              <c:f>BCG!$J$32</c:f>
              <c:strCache>
                <c:ptCount val="1"/>
                <c:pt idx="0">
                  <c:v>31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BCG!$L$32</c:f>
              <c:numCache>
                <c:formatCode>0.0</c:formatCode>
                <c:ptCount val="1"/>
                <c:pt idx="0">
                  <c:v>1.91</c:v>
                </c:pt>
              </c:numCache>
            </c:numRef>
          </c:xVal>
          <c:yVal>
            <c:numRef>
              <c:f>BCG!$M$32</c:f>
              <c:numCache>
                <c:formatCode>0%</c:formatCode>
                <c:ptCount val="1"/>
                <c:pt idx="0">
                  <c:v>-0.23</c:v>
                </c:pt>
              </c:numCache>
            </c:numRef>
          </c:yVal>
          <c:bubbleSize>
            <c:numRef>
              <c:f>BCG!$N$32</c:f>
              <c:numCache>
                <c:formatCode>0.0</c:formatCode>
                <c:ptCount val="1"/>
                <c:pt idx="0">
                  <c:v>1.4</c:v>
                </c:pt>
              </c:numCache>
            </c:numRef>
          </c:bubbleSize>
          <c:bubble3D val="0"/>
        </c:ser>
        <c:ser>
          <c:idx val="31"/>
          <c:order val="31"/>
          <c:tx>
            <c:strRef>
              <c:f>BCG!$J$33</c:f>
              <c:strCache>
                <c:ptCount val="1"/>
                <c:pt idx="0">
                  <c:v>32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BCG!$L$33</c:f>
              <c:numCache>
                <c:formatCode>0.0</c:formatCode>
                <c:ptCount val="1"/>
                <c:pt idx="0">
                  <c:v>7.38</c:v>
                </c:pt>
              </c:numCache>
            </c:numRef>
          </c:xVal>
          <c:yVal>
            <c:numRef>
              <c:f>BCG!$M$33</c:f>
              <c:numCache>
                <c:formatCode>0%</c:formatCode>
                <c:ptCount val="1"/>
                <c:pt idx="0">
                  <c:v>0.03</c:v>
                </c:pt>
              </c:numCache>
            </c:numRef>
          </c:yVal>
          <c:bubbleSize>
            <c:numRef>
              <c:f>BCG!$N$33</c:f>
              <c:numCache>
                <c:formatCode>0.0</c:formatCode>
                <c:ptCount val="1"/>
                <c:pt idx="0">
                  <c:v>3.4</c:v>
                </c:pt>
              </c:numCache>
            </c:numRef>
          </c:bubbleSize>
          <c:bubble3D val="0"/>
        </c:ser>
        <c:ser>
          <c:idx val="32"/>
          <c:order val="32"/>
          <c:tx>
            <c:strRef>
              <c:f>BCG!$J$34</c:f>
              <c:strCache>
                <c:ptCount val="1"/>
                <c:pt idx="0">
                  <c:v>33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BCG!$L$34</c:f>
              <c:numCache>
                <c:formatCode>0.0</c:formatCode>
                <c:ptCount val="1"/>
                <c:pt idx="0">
                  <c:v>2.16</c:v>
                </c:pt>
              </c:numCache>
            </c:numRef>
          </c:xVal>
          <c:yVal>
            <c:numRef>
              <c:f>BCG!$M$34</c:f>
              <c:numCache>
                <c:formatCode>0%</c:formatCode>
                <c:ptCount val="1"/>
                <c:pt idx="0">
                  <c:v>-0.22</c:v>
                </c:pt>
              </c:numCache>
            </c:numRef>
          </c:yVal>
          <c:bubbleSize>
            <c:numRef>
              <c:f>BCG!$N$34</c:f>
              <c:numCache>
                <c:formatCode>0.0</c:formatCode>
                <c:ptCount val="1"/>
                <c:pt idx="0">
                  <c:v>0.5</c:v>
                </c:pt>
              </c:numCache>
            </c:numRef>
          </c:bubbleSize>
          <c:bubble3D val="0"/>
        </c:ser>
        <c:ser>
          <c:idx val="33"/>
          <c:order val="33"/>
          <c:tx>
            <c:strRef>
              <c:f>BCG!$J$35</c:f>
              <c:strCache>
                <c:ptCount val="1"/>
                <c:pt idx="0">
                  <c:v>34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BCG!$L$35</c:f>
              <c:numCache>
                <c:formatCode>0.0</c:formatCode>
                <c:ptCount val="1"/>
                <c:pt idx="0">
                  <c:v>5.58</c:v>
                </c:pt>
              </c:numCache>
            </c:numRef>
          </c:xVal>
          <c:yVal>
            <c:numRef>
              <c:f>BCG!$M$35</c:f>
              <c:numCache>
                <c:formatCode>0%</c:formatCode>
                <c:ptCount val="1"/>
                <c:pt idx="0">
                  <c:v>0.11</c:v>
                </c:pt>
              </c:numCache>
            </c:numRef>
          </c:yVal>
          <c:bubbleSize>
            <c:numRef>
              <c:f>BCG!$N$35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bubbleSize>
          <c:bubble3D val="0"/>
        </c:ser>
        <c:ser>
          <c:idx val="34"/>
          <c:order val="34"/>
          <c:tx>
            <c:strRef>
              <c:f>BCG!$J$36</c:f>
              <c:strCache>
                <c:ptCount val="1"/>
                <c:pt idx="0">
                  <c:v>35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BCG!$L$36</c:f>
              <c:numCache>
                <c:formatCode>0.0</c:formatCode>
                <c:ptCount val="1"/>
                <c:pt idx="0">
                  <c:v>2.39</c:v>
                </c:pt>
              </c:numCache>
            </c:numRef>
          </c:xVal>
          <c:yVal>
            <c:numRef>
              <c:f>BCG!$M$36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yVal>
          <c:bubbleSize>
            <c:numRef>
              <c:f>BCG!$N$36</c:f>
              <c:numCache>
                <c:formatCode>0.0</c:formatCode>
                <c:ptCount val="1"/>
                <c:pt idx="0">
                  <c:v>1.5</c:v>
                </c:pt>
              </c:numCache>
            </c:numRef>
          </c:bubbleSize>
          <c:bubble3D val="0"/>
        </c:ser>
        <c:ser>
          <c:idx val="35"/>
          <c:order val="35"/>
          <c:tx>
            <c:strRef>
              <c:f>BCG!$J$37</c:f>
              <c:strCache>
                <c:ptCount val="1"/>
                <c:pt idx="0">
                  <c:v>36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BCG!$L$37</c:f>
              <c:numCache>
                <c:formatCode>0.0</c:formatCode>
                <c:ptCount val="1"/>
                <c:pt idx="0">
                  <c:v>1.4</c:v>
                </c:pt>
              </c:numCache>
            </c:numRef>
          </c:xVal>
          <c:yVal>
            <c:numRef>
              <c:f>BCG!$M$37</c:f>
              <c:numCache>
                <c:formatCode>0%</c:formatCode>
                <c:ptCount val="1"/>
                <c:pt idx="0">
                  <c:v>-0.37</c:v>
                </c:pt>
              </c:numCache>
            </c:numRef>
          </c:yVal>
          <c:bubbleSize>
            <c:numRef>
              <c:f>BCG!$N$37</c:f>
              <c:numCache>
                <c:formatCode>0.0</c:formatCode>
                <c:ptCount val="1"/>
                <c:pt idx="0">
                  <c:v>0.3</c:v>
                </c:pt>
              </c:numCache>
            </c:numRef>
          </c:bubbleSize>
          <c:bubble3D val="0"/>
        </c:ser>
        <c:ser>
          <c:idx val="36"/>
          <c:order val="36"/>
          <c:tx>
            <c:strRef>
              <c:f>BCG!$J$38</c:f>
              <c:strCache>
                <c:ptCount val="1"/>
                <c:pt idx="0">
                  <c:v>37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BCG!$L$38</c:f>
              <c:numCache>
                <c:formatCode>0.0</c:formatCode>
                <c:ptCount val="1"/>
                <c:pt idx="0">
                  <c:v>3.68</c:v>
                </c:pt>
              </c:numCache>
            </c:numRef>
          </c:xVal>
          <c:yVal>
            <c:numRef>
              <c:f>BCG!$M$38</c:f>
              <c:numCache>
                <c:formatCode>0%</c:formatCode>
                <c:ptCount val="1"/>
                <c:pt idx="0">
                  <c:v>0.35</c:v>
                </c:pt>
              </c:numCache>
            </c:numRef>
          </c:yVal>
          <c:bubbleSize>
            <c:numRef>
              <c:f>BCG!$N$38</c:f>
              <c:numCache>
                <c:formatCode>0.0</c:formatCode>
                <c:ptCount val="1"/>
                <c:pt idx="0">
                  <c:v>4.0999999999999996</c:v>
                </c:pt>
              </c:numCache>
            </c:numRef>
          </c:bubbleSize>
          <c:bubble3D val="0"/>
        </c:ser>
        <c:ser>
          <c:idx val="37"/>
          <c:order val="37"/>
          <c:tx>
            <c:strRef>
              <c:f>BCG!$J$39</c:f>
              <c:strCache>
                <c:ptCount val="1"/>
                <c:pt idx="0">
                  <c:v>38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BCG!$L$39</c:f>
              <c:numCache>
                <c:formatCode>0.0</c:formatCode>
                <c:ptCount val="1"/>
                <c:pt idx="0">
                  <c:v>1.98</c:v>
                </c:pt>
              </c:numCache>
            </c:numRef>
          </c:xVal>
          <c:yVal>
            <c:numRef>
              <c:f>BCG!$M$39</c:f>
              <c:numCache>
                <c:formatCode>0%</c:formatCode>
                <c:ptCount val="1"/>
                <c:pt idx="0">
                  <c:v>0.05</c:v>
                </c:pt>
              </c:numCache>
            </c:numRef>
          </c:yVal>
          <c:bubbleSize>
            <c:numRef>
              <c:f>BCG!$N$39</c:f>
              <c:numCache>
                <c:formatCode>0.0</c:formatCode>
                <c:ptCount val="1"/>
                <c:pt idx="0">
                  <c:v>1.8</c:v>
                </c:pt>
              </c:numCache>
            </c:numRef>
          </c:bubbleSize>
          <c:bubble3D val="0"/>
        </c:ser>
        <c:ser>
          <c:idx val="38"/>
          <c:order val="38"/>
          <c:tx>
            <c:strRef>
              <c:f>BCG!$J$40</c:f>
              <c:strCache>
                <c:ptCount val="1"/>
                <c:pt idx="0">
                  <c:v>39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BCG!$L$40</c:f>
              <c:numCache>
                <c:formatCode>0.0</c:formatCode>
                <c:ptCount val="1"/>
                <c:pt idx="0">
                  <c:v>2.23</c:v>
                </c:pt>
              </c:numCache>
            </c:numRef>
          </c:xVal>
          <c:yVal>
            <c:numRef>
              <c:f>BCG!$M$40</c:f>
              <c:numCache>
                <c:formatCode>0%</c:formatCode>
                <c:ptCount val="1"/>
                <c:pt idx="0">
                  <c:v>-0.15</c:v>
                </c:pt>
              </c:numCache>
            </c:numRef>
          </c:yVal>
          <c:bubbleSize>
            <c:numRef>
              <c:f>BCG!$N$40</c:f>
              <c:numCache>
                <c:formatCode>0.0</c:formatCode>
                <c:ptCount val="1"/>
                <c:pt idx="0">
                  <c:v>1.5</c:v>
                </c:pt>
              </c:numCache>
            </c:numRef>
          </c:bubbleSize>
          <c:bubble3D val="0"/>
        </c:ser>
        <c:ser>
          <c:idx val="39"/>
          <c:order val="39"/>
          <c:tx>
            <c:strRef>
              <c:f>BCG!$J$41</c:f>
              <c:strCache>
                <c:ptCount val="1"/>
                <c:pt idx="0">
                  <c:v>40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BCG!$L$41</c:f>
              <c:numCache>
                <c:formatCode>0.0</c:formatCode>
                <c:ptCount val="1"/>
                <c:pt idx="0">
                  <c:v>3.43</c:v>
                </c:pt>
              </c:numCache>
            </c:numRef>
          </c:xVal>
          <c:yVal>
            <c:numRef>
              <c:f>BCG!$M$41</c:f>
              <c:numCache>
                <c:formatCode>0%</c:formatCode>
                <c:ptCount val="1"/>
                <c:pt idx="0">
                  <c:v>0.3</c:v>
                </c:pt>
              </c:numCache>
            </c:numRef>
          </c:yVal>
          <c:bubbleSize>
            <c:numRef>
              <c:f>BCG!$N$41</c:f>
              <c:numCache>
                <c:formatCode>0.0</c:formatCode>
                <c:ptCount val="1"/>
                <c:pt idx="0">
                  <c:v>2</c:v>
                </c:pt>
              </c:numCache>
            </c:numRef>
          </c:bubbleSize>
          <c:bubble3D val="0"/>
        </c:ser>
        <c:ser>
          <c:idx val="40"/>
          <c:order val="40"/>
          <c:tx>
            <c:strRef>
              <c:f>BCG!$J$42</c:f>
              <c:strCache>
                <c:ptCount val="1"/>
                <c:pt idx="0">
                  <c:v>41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BCG!$L$42</c:f>
              <c:numCache>
                <c:formatCode>0.0</c:formatCode>
                <c:ptCount val="1"/>
                <c:pt idx="0">
                  <c:v>1.97</c:v>
                </c:pt>
              </c:numCache>
            </c:numRef>
          </c:xVal>
          <c:yVal>
            <c:numRef>
              <c:f>BCG!$M$42</c:f>
              <c:numCache>
                <c:formatCode>0%</c:formatCode>
                <c:ptCount val="1"/>
                <c:pt idx="0">
                  <c:v>0.13</c:v>
                </c:pt>
              </c:numCache>
            </c:numRef>
          </c:yVal>
          <c:bubbleSize>
            <c:numRef>
              <c:f>BCG!$N$42</c:f>
              <c:numCache>
                <c:formatCode>0.0</c:formatCode>
                <c:ptCount val="1"/>
                <c:pt idx="0">
                  <c:v>1.7</c:v>
                </c:pt>
              </c:numCache>
            </c:numRef>
          </c:bubbleSize>
          <c:bubble3D val="0"/>
        </c:ser>
        <c:ser>
          <c:idx val="41"/>
          <c:order val="41"/>
          <c:tx>
            <c:strRef>
              <c:f>BCG!$J$43</c:f>
              <c:strCache>
                <c:ptCount val="1"/>
                <c:pt idx="0">
                  <c:v>42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BCG!$L$43</c:f>
              <c:numCache>
                <c:formatCode>0.0</c:formatCode>
                <c:ptCount val="1"/>
                <c:pt idx="0">
                  <c:v>0.92</c:v>
                </c:pt>
              </c:numCache>
            </c:numRef>
          </c:xVal>
          <c:yVal>
            <c:numRef>
              <c:f>BCG!$M$43</c:f>
              <c:numCache>
                <c:formatCode>0%</c:formatCode>
                <c:ptCount val="1"/>
                <c:pt idx="0">
                  <c:v>-0.61</c:v>
                </c:pt>
              </c:numCache>
            </c:numRef>
          </c:yVal>
          <c:bubbleSize>
            <c:numRef>
              <c:f>BCG!$N$43</c:f>
              <c:numCache>
                <c:formatCode>0.0</c:formatCode>
                <c:ptCount val="1"/>
                <c:pt idx="0">
                  <c:v>0.4</c:v>
                </c:pt>
              </c:numCache>
            </c:numRef>
          </c:bubbleSize>
          <c:bubble3D val="0"/>
        </c:ser>
        <c:ser>
          <c:idx val="42"/>
          <c:order val="42"/>
          <c:tx>
            <c:strRef>
              <c:f>BCG!$J$44</c:f>
              <c:strCache>
                <c:ptCount val="1"/>
                <c:pt idx="0">
                  <c:v>43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BCG!$L$44</c:f>
              <c:numCache>
                <c:formatCode>0.0</c:formatCode>
                <c:ptCount val="1"/>
                <c:pt idx="0">
                  <c:v>1.39</c:v>
                </c:pt>
              </c:numCache>
            </c:numRef>
          </c:xVal>
          <c:yVal>
            <c:numRef>
              <c:f>BCG!$M$44</c:f>
              <c:numCache>
                <c:formatCode>0%</c:formatCode>
                <c:ptCount val="1"/>
                <c:pt idx="0">
                  <c:v>0.18</c:v>
                </c:pt>
              </c:numCache>
            </c:numRef>
          </c:yVal>
          <c:bubbleSize>
            <c:numRef>
              <c:f>BCG!$N$44</c:f>
              <c:numCache>
                <c:formatCode>0.0</c:formatCode>
                <c:ptCount val="1"/>
                <c:pt idx="0">
                  <c:v>1.7</c:v>
                </c:pt>
              </c:numCache>
            </c:numRef>
          </c:bubbleSize>
          <c:bubble3D val="0"/>
        </c:ser>
        <c:ser>
          <c:idx val="43"/>
          <c:order val="43"/>
          <c:tx>
            <c:strRef>
              <c:f>BCG!$J$45</c:f>
              <c:strCache>
                <c:ptCount val="1"/>
                <c:pt idx="0">
                  <c:v>44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xVal>
            <c:numRef>
              <c:f>BCG!$L$45</c:f>
              <c:numCache>
                <c:formatCode>0.0</c:formatCode>
                <c:ptCount val="1"/>
                <c:pt idx="0">
                  <c:v>3.48</c:v>
                </c:pt>
              </c:numCache>
            </c:numRef>
          </c:xVal>
          <c:yVal>
            <c:numRef>
              <c:f>BCG!$M$45</c:f>
              <c:numCache>
                <c:formatCode>0%</c:formatCode>
                <c:ptCount val="1"/>
                <c:pt idx="0">
                  <c:v>0.32</c:v>
                </c:pt>
              </c:numCache>
            </c:numRef>
          </c:yVal>
          <c:bubbleSize>
            <c:numRef>
              <c:f>BCG!$N$45</c:f>
              <c:numCache>
                <c:formatCode>0.0</c:formatCode>
                <c:ptCount val="1"/>
                <c:pt idx="0">
                  <c:v>2.4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45199872"/>
        <c:axId val="145201792"/>
      </c:bubbleChart>
      <c:valAx>
        <c:axId val="145199872"/>
        <c:scaling>
          <c:orientation val="maxMin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Relativní</a:t>
                </a:r>
                <a:r>
                  <a:rPr lang="cs-CZ" sz="20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tržní</a:t>
                </a:r>
                <a:r>
                  <a:rPr lang="cs-CZ" sz="20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podíl</a:t>
                </a:r>
              </a:p>
            </c:rich>
          </c:tx>
          <c:layout/>
          <c:overlay val="0"/>
        </c:title>
        <c:numFmt formatCode="0.0" sourceLinked="1"/>
        <c:majorTickMark val="cross"/>
        <c:minorTickMark val="cross"/>
        <c:tickLblPos val="nextTo"/>
        <c:crossAx val="145201792"/>
        <c:crossesAt val="0.1"/>
        <c:crossBetween val="midCat"/>
      </c:valAx>
      <c:valAx>
        <c:axId val="145201792"/>
        <c:scaling>
          <c:orientation val="minMax"/>
          <c:max val="1.5"/>
          <c:min val="-1"/>
        </c:scaling>
        <c:delete val="0"/>
        <c:axPos val="r"/>
        <c:title>
          <c:tx>
            <c:rich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1">
                    <a:latin typeface="Arial" pitchFamily="34" charset="0"/>
                    <a:cs typeface="Arial" pitchFamily="34" charset="0"/>
                  </a:rPr>
                  <a:t>Tempo růstu</a:t>
                </a:r>
              </a:p>
            </c:rich>
          </c:tx>
          <c:layout/>
          <c:overlay val="0"/>
        </c:title>
        <c:numFmt formatCode="0%" sourceLinked="1"/>
        <c:majorTickMark val="cross"/>
        <c:minorTickMark val="cross"/>
        <c:tickLblPos val="low"/>
        <c:crossAx val="145199872"/>
        <c:crossesAt val="1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layout>
        <c:manualLayout>
          <c:xMode val="edge"/>
          <c:yMode val="edge"/>
          <c:x val="0.17364026680142985"/>
          <c:y val="1.5172101809979978E-2"/>
        </c:manualLayout>
      </c:layout>
      <c:overlay val="0"/>
      <c:txPr>
        <a:bodyPr/>
        <a:lstStyle/>
        <a:p>
          <a:pPr>
            <a:defRPr sz="2400">
              <a:latin typeface="Arial" pitchFamily="34" charset="0"/>
              <a:cs typeface="Arial" pitchFamily="34" charset="0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na ročním obratu 2016</c:v>
                </c:pt>
              </c:strCache>
            </c:strRef>
          </c:tx>
          <c:dLbls>
            <c:dLbl>
              <c:idx val="0"/>
              <c:layout>
                <c:manualLayout>
                  <c:x val="-3.6426415987828774E-2"/>
                  <c:y val="0.173885581375498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60497428224543E-2"/>
                  <c:y val="0.103549495337473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Otazníky</c:v>
                </c:pt>
                <c:pt idx="1">
                  <c:v>Hvězdy</c:v>
                </c:pt>
                <c:pt idx="2">
                  <c:v>Dojné Krávy</c:v>
                </c:pt>
                <c:pt idx="3">
                  <c:v>Hladoví psi</c:v>
                </c:pt>
              </c:strCache>
            </c:strRef>
          </c:cat>
          <c:val>
            <c:numRef>
              <c:f>List1!$B$2:$B$5</c:f>
              <c:numCache>
                <c:formatCode>0.0%</c:formatCode>
                <c:ptCount val="4"/>
                <c:pt idx="0">
                  <c:v>1.2999999999999999E-2</c:v>
                </c:pt>
                <c:pt idx="1">
                  <c:v>0.47499999999999998</c:v>
                </c:pt>
                <c:pt idx="2">
                  <c:v>0.46100000000000002</c:v>
                </c:pt>
                <c:pt idx="3">
                  <c:v>7.0000000000000001E-3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0.07788</cdr:x>
      <cdr:y>0.13647</cdr:y>
    </cdr:from>
    <cdr:to>
      <cdr:x>0.25544</cdr:x>
      <cdr:y>0.50185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736601" y="854868"/>
          <a:ext cx="1679344" cy="2288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>
              <a:solidFill>
                <a:schemeClr val="accent5"/>
              </a:solidFill>
              <a:latin typeface="Arial" pitchFamily="34" charset="0"/>
              <a:cs typeface="Arial" pitchFamily="34" charset="0"/>
            </a:rPr>
            <a:t>Hvězdy</a:t>
          </a:r>
        </a:p>
      </cdr:txBody>
    </cdr:sp>
  </cdr:relSizeAnchor>
  <cdr:relSizeAnchor xmlns:cdr="http://schemas.openxmlformats.org/drawingml/2006/chartDrawing">
    <cdr:from>
      <cdr:x>0.08108</cdr:x>
      <cdr:y>0.82064</cdr:y>
    </cdr:from>
    <cdr:to>
      <cdr:x>0.28108</cdr:x>
      <cdr:y>0.96296</cdr:y>
    </cdr:to>
    <cdr:sp macro="" textlink="">
      <cdr:nvSpPr>
        <cdr:cNvPr id="3" name="TextovéPole 2"/>
        <cdr:cNvSpPr txBox="1"/>
      </cdr:nvSpPr>
      <cdr:spPr>
        <a:xfrm xmlns:a="http://schemas.openxmlformats.org/drawingml/2006/main">
          <a:off x="766866" y="5140772"/>
          <a:ext cx="1891580" cy="891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>
              <a:solidFill>
                <a:schemeClr val="accent5"/>
              </a:solidFill>
              <a:latin typeface="Arial" pitchFamily="34" charset="0"/>
              <a:cs typeface="Arial" pitchFamily="34" charset="0"/>
            </a:rPr>
            <a:t>Dojné</a:t>
          </a:r>
          <a:r>
            <a:rPr lang="cs-CZ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cs-CZ" sz="2000" b="1" dirty="0">
              <a:solidFill>
                <a:schemeClr val="accent5"/>
              </a:solidFill>
              <a:latin typeface="Arial" pitchFamily="34" charset="0"/>
              <a:cs typeface="Arial" pitchFamily="34" charset="0"/>
            </a:rPr>
            <a:t>krávy</a:t>
          </a:r>
        </a:p>
      </cdr:txBody>
    </cdr:sp>
  </cdr:relSizeAnchor>
  <cdr:relSizeAnchor xmlns:cdr="http://schemas.openxmlformats.org/drawingml/2006/chartDrawing">
    <cdr:from>
      <cdr:x>0.76955</cdr:x>
      <cdr:y>0.16262</cdr:y>
    </cdr:from>
    <cdr:to>
      <cdr:x>0.96955</cdr:x>
      <cdr:y>0.49595</cdr:y>
    </cdr:to>
    <cdr:sp macro="" textlink="">
      <cdr:nvSpPr>
        <cdr:cNvPr id="4" name="TextovéPole 3"/>
        <cdr:cNvSpPr txBox="1"/>
      </cdr:nvSpPr>
      <cdr:spPr>
        <a:xfrm xmlns:a="http://schemas.openxmlformats.org/drawingml/2006/main">
          <a:off x="7278364" y="1018712"/>
          <a:ext cx="1891580" cy="2088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0.77083</cdr:x>
      <cdr:y>0.08734</cdr:y>
    </cdr:from>
    <cdr:to>
      <cdr:x>0.97083</cdr:x>
      <cdr:y>0.42067</cdr:y>
    </cdr:to>
    <cdr:sp macro="" textlink="">
      <cdr:nvSpPr>
        <cdr:cNvPr id="5" name="TextovéPole 4"/>
        <cdr:cNvSpPr txBox="1"/>
      </cdr:nvSpPr>
      <cdr:spPr>
        <a:xfrm xmlns:a="http://schemas.openxmlformats.org/drawingml/2006/main">
          <a:off x="3524250" y="2395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0.77564</cdr:x>
      <cdr:y>0.12473</cdr:y>
    </cdr:from>
    <cdr:to>
      <cdr:x>0.97564</cdr:x>
      <cdr:y>0.45807</cdr:y>
    </cdr:to>
    <cdr:sp macro="" textlink="">
      <cdr:nvSpPr>
        <cdr:cNvPr id="6" name="TextovéPole 5"/>
        <cdr:cNvSpPr txBox="1"/>
      </cdr:nvSpPr>
      <cdr:spPr>
        <a:xfrm xmlns:a="http://schemas.openxmlformats.org/drawingml/2006/main">
          <a:off x="3546231" y="3421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0.76779</cdr:x>
      <cdr:y>0.13113</cdr:y>
    </cdr:from>
    <cdr:to>
      <cdr:x>0.96779</cdr:x>
      <cdr:y>0.46446</cdr:y>
    </cdr:to>
    <cdr:sp macro="" textlink="">
      <cdr:nvSpPr>
        <cdr:cNvPr id="7" name="TextovéPole 6"/>
        <cdr:cNvSpPr txBox="1"/>
      </cdr:nvSpPr>
      <cdr:spPr>
        <a:xfrm xmlns:a="http://schemas.openxmlformats.org/drawingml/2006/main">
          <a:off x="7261652" y="821417"/>
          <a:ext cx="1891580" cy="2088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>
              <a:solidFill>
                <a:schemeClr val="accent5"/>
              </a:solidFill>
              <a:latin typeface="Arial" pitchFamily="34" charset="0"/>
              <a:cs typeface="Arial" pitchFamily="34" charset="0"/>
            </a:rPr>
            <a:t>Otazníky</a:t>
          </a:r>
        </a:p>
      </cdr:txBody>
    </cdr:sp>
  </cdr:relSizeAnchor>
  <cdr:relSizeAnchor xmlns:cdr="http://schemas.openxmlformats.org/drawingml/2006/chartDrawing">
    <cdr:from>
      <cdr:x>0.79647</cdr:x>
      <cdr:y>0.66667</cdr:y>
    </cdr:from>
    <cdr:to>
      <cdr:x>0.99647</cdr:x>
      <cdr:y>1</cdr:y>
    </cdr:to>
    <cdr:sp macro="" textlink="">
      <cdr:nvSpPr>
        <cdr:cNvPr id="8" name="TextovéPole 7"/>
        <cdr:cNvSpPr txBox="1"/>
      </cdr:nvSpPr>
      <cdr:spPr>
        <a:xfrm xmlns:a="http://schemas.openxmlformats.org/drawingml/2006/main">
          <a:off x="3641481" y="21152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</cdr:x>
      <cdr:y>0.66667</cdr:y>
    </cdr:from>
    <cdr:to>
      <cdr:x>1</cdr:x>
      <cdr:y>0.85123</cdr:y>
    </cdr:to>
    <cdr:sp macro="" textlink="">
      <cdr:nvSpPr>
        <cdr:cNvPr id="9" name="TextovéPole 8"/>
        <cdr:cNvSpPr txBox="1"/>
      </cdr:nvSpPr>
      <cdr:spPr>
        <a:xfrm xmlns:a="http://schemas.openxmlformats.org/drawingml/2006/main">
          <a:off x="3657600" y="1828800"/>
          <a:ext cx="914400" cy="506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0.77244</cdr:x>
      <cdr:y>0.71785</cdr:y>
    </cdr:from>
    <cdr:to>
      <cdr:x>1</cdr:x>
      <cdr:y>0.86235</cdr:y>
    </cdr:to>
    <cdr:sp macro="" textlink="">
      <cdr:nvSpPr>
        <cdr:cNvPr id="10" name="TextovéPole 9"/>
        <cdr:cNvSpPr txBox="1"/>
      </cdr:nvSpPr>
      <cdr:spPr>
        <a:xfrm xmlns:a="http://schemas.openxmlformats.org/drawingml/2006/main">
          <a:off x="4296775" y="1736733"/>
          <a:ext cx="1265825" cy="349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0.8</cdr:x>
      <cdr:y>0.707</cdr:y>
    </cdr:from>
    <cdr:to>
      <cdr:x>1</cdr:x>
      <cdr:y>1</cdr:y>
    </cdr:to>
    <cdr:sp macro="" textlink="">
      <cdr:nvSpPr>
        <cdr:cNvPr id="11" name="TextovéPole 10"/>
        <cdr:cNvSpPr txBox="1"/>
      </cdr:nvSpPr>
      <cdr:spPr>
        <a:xfrm xmlns:a="http://schemas.openxmlformats.org/drawingml/2006/main">
          <a:off x="3657600" y="1939438"/>
          <a:ext cx="914400" cy="803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0.78029</cdr:x>
      <cdr:y>0.80877</cdr:y>
    </cdr:from>
    <cdr:to>
      <cdr:x>0.97259</cdr:x>
      <cdr:y>0.92375</cdr:y>
    </cdr:to>
    <cdr:sp macro="" textlink="">
      <cdr:nvSpPr>
        <cdr:cNvPr id="12" name="TextovéPole 11"/>
        <cdr:cNvSpPr txBox="1"/>
      </cdr:nvSpPr>
      <cdr:spPr>
        <a:xfrm xmlns:a="http://schemas.openxmlformats.org/drawingml/2006/main">
          <a:off x="7379933" y="5066375"/>
          <a:ext cx="1818755" cy="720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>
              <a:solidFill>
                <a:schemeClr val="accent5"/>
              </a:solidFill>
              <a:latin typeface="Arial" pitchFamily="34" charset="0"/>
              <a:cs typeface="Arial" pitchFamily="34" charset="0"/>
            </a:rPr>
            <a:t>Hladoví psi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42B5BF-E9BF-49D5-9712-E4590384F81C}" type="datetimeFigureOut">
              <a:rPr lang="cs-CZ" smtClean="0"/>
              <a:t>13.6.2017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5F6728-1375-4DBD-AED0-0E3FC1F99655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319" y="2154538"/>
            <a:ext cx="9165557" cy="247330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itchFamily="34" charset="0"/>
                <a:cs typeface="Arial" pitchFamily="34" charset="0"/>
              </a:rPr>
              <a:t>Metoda ABC a její uplatnění ve společnosti </a:t>
            </a:r>
            <a:r>
              <a:rPr lang="cs-CZ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4000" b="1" dirty="0" smtClean="0">
                <a:latin typeface="Arial" pitchFamily="34" charset="0"/>
                <a:cs typeface="Arial" pitchFamily="34" charset="0"/>
              </a:rPr>
            </a:b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CALTA </a:t>
            </a:r>
            <a:r>
              <a:rPr lang="cs-CZ" sz="4000" b="1" dirty="0">
                <a:latin typeface="Arial" pitchFamily="34" charset="0"/>
                <a:cs typeface="Arial" pitchFamily="34" charset="0"/>
              </a:rPr>
              <a:t>– K, s.r.o. 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320" y="5652146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Autor: 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Eva 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Kotrbová 12243</a:t>
            </a:r>
            <a:endParaRPr lang="cs-CZ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Vedoucí bakalářské práce: 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Ing</a:t>
            </a:r>
            <a:r>
              <a:rPr lang="cs-CZ" sz="2000" b="1" i="1" dirty="0">
                <a:latin typeface="Arial" pitchFamily="34" charset="0"/>
                <a:cs typeface="Arial" pitchFamily="34" charset="0"/>
              </a:rPr>
              <a:t>. Ladislav Šolc, Ph.D. </a:t>
            </a:r>
            <a:endParaRPr lang="cs-CZ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Oponent bakalářské práce: 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Ing. Roman Švec, Ph.D.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		        České Budějovice, Červen 2017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5022" y="767803"/>
            <a:ext cx="8809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Vysoká škola technická a ekonomická v Českých Budějovicích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Ústav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technicko - technologický 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86084"/>
              </p:ext>
            </p:extLst>
          </p:nvPr>
        </p:nvGraphicFramePr>
        <p:xfrm>
          <a:off x="936910" y="767803"/>
          <a:ext cx="100811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Picture" r:id="rId3" imgW="9525000" imgH="9626600" progId="StaticMetafile">
                  <p:embed/>
                </p:oleObj>
              </mc:Choice>
              <mc:Fallback>
                <p:oleObj name="Picture" r:id="rId3" imgW="9525000" imgH="9626600" progId="StaticMeta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10" y="767803"/>
                        <a:ext cx="1008112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83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46" y="190959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Metoda ABC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755" y="972545"/>
            <a:ext cx="8753105" cy="5802828"/>
          </a:xfrm>
        </p:spPr>
        <p:txBody>
          <a:bodyPr>
            <a:normAutofit/>
          </a:bodyPr>
          <a:lstStyle/>
          <a:p>
            <a:pPr lvl="0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lvl="0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14062"/>
              </p:ext>
            </p:extLst>
          </p:nvPr>
        </p:nvGraphicFramePr>
        <p:xfrm>
          <a:off x="1850717" y="1221902"/>
          <a:ext cx="9796558" cy="522116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213271"/>
                <a:gridCol w="2509878"/>
                <a:gridCol w="2168958"/>
                <a:gridCol w="1904451"/>
              </a:tblGrid>
              <a:tr h="200025"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Roční obrat v %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Kumulace obratu v %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Výsledná kategorie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kabel CGSG 5x2,5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21,37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21,37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kabel CGSG 3x2,5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13,87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35,24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stykač ICT 25A3 ZAP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13,78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49,02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kabel CYKY 5x4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11,69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60,71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drát CY 6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9,22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69,93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rowSpan="8"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kabel CYKY 5x2,5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8,54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78,46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drát CY 4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7,92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86,39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rozvaděč Mistral 65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5,44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91,83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dvojzásuvka 5512C-2349 B1 CLA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4,06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95,89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jistič IC60N 10C/1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2,04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97,93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lišta vkládací 40x20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1,07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99,00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R="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spínač 6 3553-06289 B1 CLA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1,00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100,00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4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63" y="532482"/>
            <a:ext cx="8596668" cy="84591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Řízení zásob metodou ABC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589757"/>
              </p:ext>
            </p:extLst>
          </p:nvPr>
        </p:nvGraphicFramePr>
        <p:xfrm>
          <a:off x="1433015" y="2374709"/>
          <a:ext cx="10508776" cy="34406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83392"/>
                <a:gridCol w="2511188"/>
                <a:gridCol w="2116668"/>
                <a:gridCol w="2209672"/>
                <a:gridCol w="1787856"/>
              </a:tblGrid>
              <a:tr h="860171"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Průměrná obratová zásoba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Pojistná zásoba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Celková zásoba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Počet objednávek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60171">
                <a:tc>
                  <a:txBody>
                    <a:bodyPr/>
                    <a:lstStyle/>
                    <a:p>
                      <a:pPr marR="1797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Základní parametry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33 680 Kč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33 680 Kč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67 360 Kč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 pitchFamily="34" charset="0"/>
                          <a:cs typeface="Arial" pitchFamily="34" charset="0"/>
                        </a:rPr>
                        <a:t>144</a:t>
                      </a:r>
                      <a:endParaRPr lang="cs-CZ" sz="20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60171">
                <a:tc>
                  <a:txBody>
                    <a:bodyPr/>
                    <a:lstStyle/>
                    <a:p>
                      <a:pPr marR="1797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Navrhované parametry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12 882 Kč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21 274 Kč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34 156 Kč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347</a:t>
                      </a:r>
                      <a:endParaRPr lang="cs-CZ" sz="2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60171">
                <a:tc>
                  <a:txBody>
                    <a:bodyPr/>
                    <a:lstStyle/>
                    <a:p>
                      <a:pPr marR="17970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Úspory</a:t>
                      </a:r>
                      <a:endParaRPr lang="cs-CZ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20 789 Kč</a:t>
                      </a:r>
                      <a:endParaRPr lang="cs-CZ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12 406 Kč</a:t>
                      </a:r>
                      <a:endParaRPr lang="cs-CZ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33 204 Kč</a:t>
                      </a:r>
                      <a:endParaRPr lang="cs-CZ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+ 203</a:t>
                      </a:r>
                      <a:endParaRPr lang="cs-CZ" sz="2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7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535016"/>
            <a:ext cx="8596668" cy="80056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Závěr – přínos bakalářské práce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060" y="2622014"/>
            <a:ext cx="8596668" cy="2269475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Bakalářská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práce jako podklad pro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optimalizaci skladových zásob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400" dirty="0" smtClean="0">
                <a:latin typeface="Arial" pitchFamily="34" charset="0"/>
                <a:cs typeface="Arial" pitchFamily="34" charset="0"/>
              </a:rPr>
            </a:b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Návrhy z práce předloženy vedení společnosti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78" y="1005043"/>
            <a:ext cx="8596668" cy="977994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Doplňující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dotaz oponenta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537" y="2336859"/>
            <a:ext cx="9050560" cy="3270727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Jaké jsou dle vašeho názoru výhody a nevýhody metody ABC?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3937" y="2691788"/>
            <a:ext cx="7695485" cy="13208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za pozornost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132" y="1347731"/>
            <a:ext cx="8596668" cy="976828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Motivace a důvody k řešení problému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824" y="2469061"/>
            <a:ext cx="8596668" cy="2741917"/>
          </a:xfrm>
        </p:spPr>
        <p:txBody>
          <a:bodyPr>
            <a:normAutofit/>
          </a:bodyPr>
          <a:lstStyle/>
          <a:p>
            <a:pPr lvl="0">
              <a:buClr>
                <a:srgbClr val="3891A7"/>
              </a:buClr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3891A7"/>
              </a:buClr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Aktuálnost problému</a:t>
            </a:r>
          </a:p>
          <a:p>
            <a:pPr lvl="0">
              <a:buClr>
                <a:srgbClr val="3891A7"/>
              </a:buClr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3891A7"/>
              </a:buClr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Dostupnost dat 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informací</a:t>
            </a:r>
          </a:p>
          <a:p>
            <a:pPr>
              <a:buClr>
                <a:srgbClr val="3891A7"/>
              </a:buClr>
            </a:pP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3891A7"/>
              </a:buClr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Aplikace v praxi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3891A7"/>
              </a:buClr>
            </a:pPr>
            <a:endParaRPr lang="cs-CZ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7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79" y="1435865"/>
            <a:ext cx="8596668" cy="86666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Cíl práce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368" y="2689400"/>
            <a:ext cx="8422599" cy="1485994"/>
          </a:xfrm>
        </p:spPr>
        <p:txBody>
          <a:bodyPr/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Cílem bakalářské práce je optimalizace skladových zásob pomocí metody ABC.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46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63" y="1071143"/>
            <a:ext cx="8596668" cy="75765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Hypotézy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39" y="2204657"/>
            <a:ext cx="8907341" cy="3880773"/>
          </a:xfrm>
        </p:spPr>
        <p:txBody>
          <a:bodyPr>
            <a:normAutofit/>
          </a:bodyPr>
          <a:lstStyle/>
          <a:p>
            <a:pPr lvl="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/>
              <a:t>Hypotéza </a:t>
            </a:r>
            <a:r>
              <a:rPr lang="cs-CZ" sz="2400" dirty="0"/>
              <a:t>č. 1 – Společnosti analýza logistických aktivit pomocí metody ABC přinese úsporu nákladů.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/>
              <a:t>Hypotéza č. 2 - Nejméně obrátkovým skladovým materiálem je jistič IC60N 10C/1. 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82296" lvl="0" indent="0"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63" y="1071143"/>
            <a:ext cx="8596668" cy="757657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Použité metody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39" y="2204657"/>
            <a:ext cx="8907341" cy="3880773"/>
          </a:xfrm>
        </p:spPr>
        <p:txBody>
          <a:bodyPr>
            <a:normAutofit/>
          </a:bodyPr>
          <a:lstStyle/>
          <a:p>
            <a:pPr lvl="0"/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Analýza dokumentů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Rozhovor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Matice BCG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Metoda ABC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78" y="444347"/>
            <a:ext cx="10306319" cy="13208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Představení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společnosti Calta-K, s.r.o.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31" y="1430586"/>
            <a:ext cx="4245233" cy="4986992"/>
          </a:xfrm>
        </p:spPr>
        <p:txBody>
          <a:bodyPr>
            <a:normAutofit/>
          </a:bodyPr>
          <a:lstStyle/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27 let tradice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5 provozoven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30 zaměstnanců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517" y="1960410"/>
            <a:ext cx="6169215" cy="411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6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04" y="743946"/>
            <a:ext cx="8596668" cy="979888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Řízení zásob ve společnosti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500" y="1035586"/>
            <a:ext cx="6810628" cy="5629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900" dirty="0" smtClean="0"/>
          </a:p>
          <a:p>
            <a:endParaRPr lang="cs-CZ" sz="1900" dirty="0" smtClean="0"/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Nákup zásob</a:t>
            </a:r>
          </a:p>
          <a:p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Informační systém SHOPTRONIC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Inventarizace zásob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36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46" y="190959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Matice BCG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755" y="972545"/>
            <a:ext cx="8753105" cy="5802828"/>
          </a:xfrm>
        </p:spPr>
        <p:txBody>
          <a:bodyPr>
            <a:normAutofit/>
          </a:bodyPr>
          <a:lstStyle/>
          <a:p>
            <a:pPr lvl="0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lvl="0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315684770"/>
              </p:ext>
            </p:extLst>
          </p:nvPr>
        </p:nvGraphicFramePr>
        <p:xfrm>
          <a:off x="2652213" y="511791"/>
          <a:ext cx="9539787" cy="6346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56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46" y="190959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Vyhodnocení matice BCG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755" y="972545"/>
            <a:ext cx="8753105" cy="5802828"/>
          </a:xfrm>
        </p:spPr>
        <p:txBody>
          <a:bodyPr>
            <a:normAutofit/>
          </a:bodyPr>
          <a:lstStyle/>
          <a:p>
            <a:pPr lvl="0"/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lvl="0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463300229"/>
              </p:ext>
            </p:extLst>
          </p:nvPr>
        </p:nvGraphicFramePr>
        <p:xfrm>
          <a:off x="2811439" y="1296537"/>
          <a:ext cx="8461612" cy="517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8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10864</TotalTime>
  <Words>308</Words>
  <Application>Microsoft Office PowerPoint</Application>
  <PresentationFormat>Vlastní</PresentationFormat>
  <Paragraphs>142</Paragraphs>
  <Slides>14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Slunovrat</vt:lpstr>
      <vt:lpstr>Picture</vt:lpstr>
      <vt:lpstr>Metoda ABC a její uplatnění ve společnosti  CALTA – K, s.r.o. </vt:lpstr>
      <vt:lpstr>Motivace a důvody k řešení problému</vt:lpstr>
      <vt:lpstr>Cíl práce</vt:lpstr>
      <vt:lpstr>Hypotézy</vt:lpstr>
      <vt:lpstr>Použité metody</vt:lpstr>
      <vt:lpstr>Představení společnosti Calta-K, s.r.o.</vt:lpstr>
      <vt:lpstr>Řízení zásob ve společnosti</vt:lpstr>
      <vt:lpstr>Matice BCG</vt:lpstr>
      <vt:lpstr>Vyhodnocení matice BCG</vt:lpstr>
      <vt:lpstr>Metoda ABC</vt:lpstr>
      <vt:lpstr>Řízení zásob metodou ABC</vt:lpstr>
      <vt:lpstr>Závěr – přínos bakalářské práce</vt:lpstr>
      <vt:lpstr>Doplňující dotaz oponenta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Kaplanová Eva</dc:creator>
  <cp:lastModifiedBy>Evicka</cp:lastModifiedBy>
  <cp:revision>73</cp:revision>
  <dcterms:created xsi:type="dcterms:W3CDTF">2016-05-06T19:26:06Z</dcterms:created>
  <dcterms:modified xsi:type="dcterms:W3CDTF">2017-06-20T21:09:22Z</dcterms:modified>
</cp:coreProperties>
</file>