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81" r:id="rId3"/>
    <p:sldId id="257" r:id="rId4"/>
    <p:sldId id="282" r:id="rId5"/>
    <p:sldId id="258" r:id="rId6"/>
    <p:sldId id="283" r:id="rId7"/>
    <p:sldId id="284" r:id="rId8"/>
    <p:sldId id="285" r:id="rId9"/>
    <p:sldId id="286" r:id="rId10"/>
    <p:sldId id="287" r:id="rId11"/>
    <p:sldId id="290" r:id="rId12"/>
    <p:sldId id="291" r:id="rId13"/>
    <p:sldId id="292" r:id="rId14"/>
    <p:sldId id="293" r:id="rId15"/>
    <p:sldId id="295" r:id="rId16"/>
    <p:sldId id="296" r:id="rId17"/>
    <p:sldId id="268" r:id="rId1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E8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9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32D74F-6B66-42C3-9EDE-094DF328AF84}" type="datetimeFigureOut">
              <a:rPr lang="cs-CZ"/>
              <a:pPr>
                <a:defRPr/>
              </a:pPr>
              <a:t>20. 6. 2017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8B2830-AD16-4A93-80BA-C16284237A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smtClean="0"/>
              <a:t> </a:t>
            </a:r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F670E2-9B62-4F30-A6A1-DF5FA2884C9B}" type="slidenum">
              <a:rPr lang="cs-CZ" altLang="cs-CZ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cs-CZ" altLang="cs-CZ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F066E7-BFDD-4298-B7CB-E5A14E3369F2}" type="slidenum">
              <a:rPr lang="cs-CZ" altLang="cs-CZ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cs-CZ" altLang="cs-CZ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5EAFBB-89FA-497B-96D2-50AD9F17841F}" type="slidenum">
              <a:rPr lang="cs-CZ" altLang="cs-CZ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cs-CZ" altLang="cs-CZ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A62F1C-06A2-4E23-94F2-70A35CB86C83}" type="slidenum">
              <a:rPr lang="cs-CZ" altLang="cs-CZ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cs-CZ" altLang="cs-CZ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1DDA18-61E9-406C-9CC9-E370CC8FEC4A}" type="slidenum">
              <a:rPr lang="cs-CZ" altLang="cs-CZ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cs-CZ" altLang="cs-CZ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440881-9F11-4812-A622-AE7F20C97AFA}" type="slidenum">
              <a:rPr lang="cs-CZ" altLang="cs-CZ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cs-CZ" altLang="cs-CZ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E7A101-1D67-490B-9760-4CE25B0B3FD7}" type="slidenum">
              <a:rPr lang="cs-CZ" altLang="cs-CZ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cs-CZ" altLang="cs-CZ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09D3E4-D9F7-4C4E-8187-CE9A182AD8F6}" type="slidenum">
              <a:rPr lang="cs-CZ" altLang="cs-CZ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cs-CZ" altLang="cs-CZ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032EDB-0811-481B-8178-995B7BA7E003}" type="slidenum">
              <a:rPr lang="cs-CZ" altLang="cs-CZ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cs-CZ" altLang="cs-CZ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5D7E71-12DD-4F51-AA96-F1B62F5B7EEA}" type="slidenum">
              <a:rPr lang="cs-CZ" altLang="cs-CZ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cs-CZ" altLang="cs-CZ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892E6-4B5E-4A83-AC14-328BB6B91A5E}" type="datetimeFigureOut">
              <a:rPr lang="cs-CZ"/>
              <a:pPr>
                <a:defRPr/>
              </a:pPr>
              <a:t>20. 6. 2017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29CF9-5CEF-4E69-861D-D8DCD22863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A7340-C5DB-4286-8A62-3FFF63F03C59}" type="datetimeFigureOut">
              <a:rPr lang="cs-CZ"/>
              <a:pPr>
                <a:defRPr/>
              </a:pPr>
              <a:t>20. 6. 2017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6C50E-99CC-4D31-98E4-324893A884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8B2E0-C6DD-438E-B150-EEBF4AB80116}" type="datetimeFigureOut">
              <a:rPr lang="cs-CZ"/>
              <a:pPr>
                <a:defRPr/>
              </a:pPr>
              <a:t>20. 6. 2017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E8563-CE19-4282-8463-F5C3ADD6B5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F319E-0557-46BD-AE9B-F8EA26DB7FB4}" type="datetimeFigureOut">
              <a:rPr lang="cs-CZ"/>
              <a:pPr>
                <a:defRPr/>
              </a:pPr>
              <a:t>20. 6. 2017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80B3F-9CA5-4C7A-A6B5-1DE4EE388D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04229-7095-440B-936A-C38B28516E0C}" type="datetimeFigureOut">
              <a:rPr lang="cs-CZ"/>
              <a:pPr>
                <a:defRPr/>
              </a:pPr>
              <a:t>20. 6. 2017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3F550-5FC8-4DAF-82E0-5E1F95A6BF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555D3-E177-4BB3-B1AF-E0E431DACE8B}" type="datetimeFigureOut">
              <a:rPr lang="cs-CZ"/>
              <a:pPr>
                <a:defRPr/>
              </a:pPr>
              <a:t>20. 6. 2017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5A96A-DD6A-44AF-81E6-5E976451BD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F0D34-2CC7-4EEF-9181-138E0E36998F}" type="datetimeFigureOut">
              <a:rPr lang="cs-CZ"/>
              <a:pPr>
                <a:defRPr/>
              </a:pPr>
              <a:t>20. 6. 2017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C3AFF-DF09-4E02-8C2F-298D82A5A5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CF50A-67AB-4215-B7EF-C6C817DF1AF0}" type="datetimeFigureOut">
              <a:rPr lang="cs-CZ"/>
              <a:pPr>
                <a:defRPr/>
              </a:pPr>
              <a:t>20. 6. 2017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7952E-B484-4B23-9D87-39E415132A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45290-E5D5-48B5-B1A7-D7E81D1AFF33}" type="datetimeFigureOut">
              <a:rPr lang="cs-CZ"/>
              <a:pPr>
                <a:defRPr/>
              </a:pPr>
              <a:t>20. 6. 2017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C01C2-7BA6-4245-B26B-304FF95282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98B7E-E349-4F68-BE0B-24CCD643F2CD}" type="datetimeFigureOut">
              <a:rPr lang="cs-CZ"/>
              <a:pPr>
                <a:defRPr/>
              </a:pPr>
              <a:t>20. 6. 2017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BC7D1-14EA-470A-8687-FB9BA6AB5C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326E2-BDA8-4964-90D5-A412705354AB}" type="datetimeFigureOut">
              <a:rPr lang="cs-CZ"/>
              <a:pPr>
                <a:defRPr/>
              </a:pPr>
              <a:t>20. 6. 2017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4476F-EC1E-4718-98D1-9B510F7179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58ED5"/>
            </a:gs>
            <a:gs pos="83000">
              <a:srgbClr val="D4DEFF"/>
            </a:gs>
            <a:gs pos="100000">
              <a:srgbClr val="F2F2F2"/>
            </a:gs>
            <a:gs pos="100000">
              <a:srgbClr val="96AB94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ECCAE6-D9BA-4339-84DE-4E916074205E}" type="datetimeFigureOut">
              <a:rPr lang="cs-CZ"/>
              <a:pPr>
                <a:defRPr/>
              </a:pPr>
              <a:t>20. 6. 2017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D713DF-91B8-495E-B5D5-E99945A07F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781300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3000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REKONSTRUKCE STÁVAJÍCÍHO VESNICKÉHO STATKU NA OBJEKT OBČANSKÉHO VYBAVENÍ</a:t>
            </a:r>
            <a:endParaRPr lang="cs-CZ" sz="3000" cap="sm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8313" y="5229225"/>
            <a:ext cx="8064500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VEDOUCÍ BAKALÁŘSKÉ PRÁCE: 	Ing. BLANKA PELÁNKOVÁ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AUTOR BAKALÁŘSKÉ PRÁCE: 	MARTIN VEČEŘA</a:t>
            </a:r>
            <a:r>
              <a:rPr lang="cs-CZ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2000" dirty="0" smtClean="0">
              <a:latin typeface="Lucida Sans Unicode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2052" name="Obdélník 5"/>
          <p:cNvSpPr>
            <a:spLocks noChangeArrowheads="1"/>
          </p:cNvSpPr>
          <p:nvPr/>
        </p:nvSpPr>
        <p:spPr bwMode="auto">
          <a:xfrm>
            <a:off x="1979613" y="517525"/>
            <a:ext cx="60483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000" b="1">
                <a:solidFill>
                  <a:schemeClr val="bg1"/>
                </a:solidFill>
              </a:rPr>
              <a:t>VYSOKÁ ŠKOLA TECHNICKÁ A EKONOMICKÁ</a:t>
            </a:r>
          </a:p>
          <a:p>
            <a:r>
              <a:rPr lang="cs-CZ" altLang="cs-CZ" sz="2000" b="1">
                <a:solidFill>
                  <a:schemeClr val="bg1"/>
                </a:solidFill>
              </a:rPr>
              <a:t>V ČESKÝCH BUDĚJOVICÍCH</a:t>
            </a:r>
            <a:endParaRPr lang="cs-CZ" altLang="cs-CZ" sz="500" b="1">
              <a:solidFill>
                <a:schemeClr val="bg1"/>
              </a:solidFill>
            </a:endParaRPr>
          </a:p>
          <a:p>
            <a:endParaRPr lang="cs-CZ" altLang="cs-CZ" sz="600" b="1">
              <a:solidFill>
                <a:schemeClr val="bg1"/>
              </a:solidFill>
            </a:endParaRPr>
          </a:p>
          <a:p>
            <a:endParaRPr lang="cs-CZ" altLang="cs-CZ" sz="600" b="1">
              <a:solidFill>
                <a:schemeClr val="bg1"/>
              </a:solidFill>
            </a:endParaRPr>
          </a:p>
          <a:p>
            <a:r>
              <a:rPr lang="cs-CZ" altLang="cs-CZ" sz="1400">
                <a:solidFill>
                  <a:schemeClr val="bg1"/>
                </a:solidFill>
              </a:rPr>
              <a:t>TECHNICKO-TECHNOLOGICKÝ ÚSTAV</a:t>
            </a:r>
          </a:p>
        </p:txBody>
      </p:sp>
      <p:pic>
        <p:nvPicPr>
          <p:cNvPr id="2053" name="Obrázek 0" descr="VSTE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404813"/>
            <a:ext cx="1241425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2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ŘEZ A-A – NAVRŽENÝ STAV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/>
          <a:srcRect l="3828" t="14722" r="21642" b="7500"/>
          <a:stretch>
            <a:fillRect/>
          </a:stretch>
        </p:blipFill>
        <p:spPr bwMode="auto">
          <a:xfrm>
            <a:off x="395288" y="1319213"/>
            <a:ext cx="834231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2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POHLED VÝCHODNÍ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 l="1797" t="25555" r="24844" b="37222"/>
          <a:stretch>
            <a:fillRect/>
          </a:stretch>
        </p:blipFill>
        <p:spPr bwMode="auto">
          <a:xfrm>
            <a:off x="250825" y="1254125"/>
            <a:ext cx="864235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 l="2422" t="26944" r="24170" b="35556"/>
          <a:stretch>
            <a:fillRect/>
          </a:stretch>
        </p:blipFill>
        <p:spPr bwMode="auto">
          <a:xfrm>
            <a:off x="250825" y="4149725"/>
            <a:ext cx="86423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Nadpis 2"/>
          <p:cNvSpPr txBox="1">
            <a:spLocks/>
          </p:cNvSpPr>
          <p:nvPr/>
        </p:nvSpPr>
        <p:spPr bwMode="auto">
          <a:xfrm>
            <a:off x="236538" y="836613"/>
            <a:ext cx="18002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altLang="cs-CZ" sz="1600">
                <a:solidFill>
                  <a:schemeClr val="bg1"/>
                </a:solidFill>
              </a:rPr>
              <a:t>STÁVAJÍCÍ STAV</a:t>
            </a:r>
          </a:p>
        </p:txBody>
      </p:sp>
      <p:sp>
        <p:nvSpPr>
          <p:cNvPr id="14342" name="Nadpis 2"/>
          <p:cNvSpPr txBox="1">
            <a:spLocks/>
          </p:cNvSpPr>
          <p:nvPr/>
        </p:nvSpPr>
        <p:spPr bwMode="auto">
          <a:xfrm>
            <a:off x="246063" y="3716338"/>
            <a:ext cx="19494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altLang="cs-CZ" sz="1600">
                <a:solidFill>
                  <a:schemeClr val="bg1"/>
                </a:solidFill>
              </a:rPr>
              <a:t>NAVRŽENÝ STAV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2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POHLED ZÁPADNÍ</a:t>
            </a:r>
          </a:p>
        </p:txBody>
      </p:sp>
      <p:sp>
        <p:nvSpPr>
          <p:cNvPr id="15363" name="Nadpis 2"/>
          <p:cNvSpPr txBox="1">
            <a:spLocks/>
          </p:cNvSpPr>
          <p:nvPr/>
        </p:nvSpPr>
        <p:spPr bwMode="auto">
          <a:xfrm>
            <a:off x="376238" y="692150"/>
            <a:ext cx="18002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altLang="cs-CZ" sz="1600">
                <a:solidFill>
                  <a:schemeClr val="bg1"/>
                </a:solidFill>
              </a:rPr>
              <a:t>STÁVAJÍCÍ STAV</a:t>
            </a:r>
          </a:p>
        </p:txBody>
      </p:sp>
      <p:sp>
        <p:nvSpPr>
          <p:cNvPr id="15364" name="Nadpis 2"/>
          <p:cNvSpPr txBox="1">
            <a:spLocks/>
          </p:cNvSpPr>
          <p:nvPr/>
        </p:nvSpPr>
        <p:spPr bwMode="auto">
          <a:xfrm>
            <a:off x="376238" y="3644900"/>
            <a:ext cx="19494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altLang="cs-CZ" sz="1600">
                <a:solidFill>
                  <a:schemeClr val="bg1"/>
                </a:solidFill>
              </a:rPr>
              <a:t>NAVRŽENÝ STAV</a:t>
            </a: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 cstate="print"/>
          <a:srcRect l="3593" t="42221" r="23067" b="18472"/>
          <a:stretch>
            <a:fillRect/>
          </a:stretch>
        </p:blipFill>
        <p:spPr bwMode="auto">
          <a:xfrm>
            <a:off x="300038" y="1128713"/>
            <a:ext cx="8586787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4" cstate="print"/>
          <a:srcRect l="1529" t="43472" r="25000" b="17639"/>
          <a:stretch>
            <a:fillRect/>
          </a:stretch>
        </p:blipFill>
        <p:spPr bwMode="auto">
          <a:xfrm>
            <a:off x="300038" y="4076700"/>
            <a:ext cx="8586787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2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POHLED SEVERNÍ</a:t>
            </a:r>
          </a:p>
        </p:txBody>
      </p:sp>
      <p:sp>
        <p:nvSpPr>
          <p:cNvPr id="16387" name="Nadpis 2"/>
          <p:cNvSpPr txBox="1">
            <a:spLocks/>
          </p:cNvSpPr>
          <p:nvPr/>
        </p:nvSpPr>
        <p:spPr bwMode="auto">
          <a:xfrm>
            <a:off x="376238" y="661988"/>
            <a:ext cx="18002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altLang="cs-CZ" sz="1600">
                <a:solidFill>
                  <a:schemeClr val="bg1"/>
                </a:solidFill>
              </a:rPr>
              <a:t>STÁVAJÍCÍ STAV</a:t>
            </a:r>
          </a:p>
        </p:txBody>
      </p:sp>
      <p:sp>
        <p:nvSpPr>
          <p:cNvPr id="16388" name="Nadpis 2"/>
          <p:cNvSpPr txBox="1">
            <a:spLocks/>
          </p:cNvSpPr>
          <p:nvPr/>
        </p:nvSpPr>
        <p:spPr bwMode="auto">
          <a:xfrm>
            <a:off x="423863" y="3575050"/>
            <a:ext cx="19478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altLang="cs-CZ" sz="1600">
                <a:solidFill>
                  <a:schemeClr val="bg1"/>
                </a:solidFill>
              </a:rPr>
              <a:t>NAVRŽENÝ STAV</a:t>
            </a: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 cstate="print"/>
          <a:srcRect l="5859" t="16110" r="21242" b="11250"/>
          <a:stretch>
            <a:fillRect/>
          </a:stretch>
        </p:blipFill>
        <p:spPr bwMode="auto">
          <a:xfrm>
            <a:off x="2268538" y="949325"/>
            <a:ext cx="481965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4" cstate="print"/>
          <a:srcRect l="1016" t="34862" r="21797" b="10001"/>
          <a:stretch>
            <a:fillRect/>
          </a:stretch>
        </p:blipFill>
        <p:spPr bwMode="auto">
          <a:xfrm>
            <a:off x="468313" y="4005263"/>
            <a:ext cx="661987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2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FOTODOKUMENTACE</a:t>
            </a:r>
          </a:p>
        </p:txBody>
      </p:sp>
      <p:sp>
        <p:nvSpPr>
          <p:cNvPr id="17411" name="Nadpis 2"/>
          <p:cNvSpPr txBox="1">
            <a:spLocks/>
          </p:cNvSpPr>
          <p:nvPr/>
        </p:nvSpPr>
        <p:spPr bwMode="auto">
          <a:xfrm>
            <a:off x="376238" y="765175"/>
            <a:ext cx="22510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altLang="cs-CZ" sz="1600">
                <a:solidFill>
                  <a:schemeClr val="bg1"/>
                </a:solidFill>
              </a:rPr>
              <a:t>POHLED DVORNÍ</a:t>
            </a:r>
          </a:p>
        </p:txBody>
      </p:sp>
      <p:pic>
        <p:nvPicPr>
          <p:cNvPr id="17412" name="obrázek 1" descr="S63005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268413"/>
            <a:ext cx="3743325" cy="25923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7413" name="obrázek 2" descr="S63005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68413"/>
            <a:ext cx="3849688" cy="25923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414" name="Nadpis 2"/>
          <p:cNvSpPr txBox="1">
            <a:spLocks/>
          </p:cNvSpPr>
          <p:nvPr/>
        </p:nvSpPr>
        <p:spPr bwMode="auto">
          <a:xfrm>
            <a:off x="539750" y="3878263"/>
            <a:ext cx="304323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altLang="cs-CZ" sz="1600">
                <a:solidFill>
                  <a:schemeClr val="bg1"/>
                </a:solidFill>
              </a:rPr>
              <a:t>POHLED – ŠTÍTOVÁ STĚNA</a:t>
            </a:r>
          </a:p>
        </p:txBody>
      </p:sp>
      <p:pic>
        <p:nvPicPr>
          <p:cNvPr id="17415" name="obrázek 3" descr="P608019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025" y="4292600"/>
            <a:ext cx="3719513" cy="22320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2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FOTODOKUMENTACE</a:t>
            </a:r>
          </a:p>
        </p:txBody>
      </p:sp>
      <p:sp>
        <p:nvSpPr>
          <p:cNvPr id="18435" name="Nadpis 2"/>
          <p:cNvSpPr txBox="1">
            <a:spLocks/>
          </p:cNvSpPr>
          <p:nvPr/>
        </p:nvSpPr>
        <p:spPr bwMode="auto">
          <a:xfrm>
            <a:off x="323850" y="700088"/>
            <a:ext cx="16033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altLang="cs-CZ" sz="1600">
                <a:solidFill>
                  <a:schemeClr val="bg1"/>
                </a:solidFill>
              </a:rPr>
              <a:t>INTERIÉR</a:t>
            </a:r>
          </a:p>
        </p:txBody>
      </p:sp>
      <p:pic>
        <p:nvPicPr>
          <p:cNvPr id="18436" name="obrázek 7" descr="P60801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276350"/>
            <a:ext cx="4117975" cy="2711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437" name="obrázek 8" descr="P60801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3573463"/>
            <a:ext cx="3887788" cy="28606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Doplňující dotazy: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11560" y="1484784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 smtClean="0">
                <a:solidFill>
                  <a:schemeClr val="bg1"/>
                </a:solidFill>
              </a:rPr>
              <a:t>Dotaz: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Jakou funkci má roznášecí vrstva ve skladbě podlahy a jakými materiály bývá tvořena?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3568" y="2636912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u="sng" dirty="0" smtClean="0">
                <a:solidFill>
                  <a:schemeClr val="bg1"/>
                </a:solidFill>
              </a:rPr>
              <a:t>Odpověď:</a:t>
            </a:r>
          </a:p>
          <a:p>
            <a:pPr algn="just"/>
            <a:r>
              <a:rPr lang="cs-CZ" dirty="0">
                <a:solidFill>
                  <a:schemeClr val="bg1"/>
                </a:solidFill>
              </a:rPr>
              <a:t>roznášecí vrstva - </a:t>
            </a:r>
            <a:r>
              <a:rPr lang="cs-CZ" dirty="0" smtClean="0">
                <a:solidFill>
                  <a:schemeClr val="bg1"/>
                </a:solidFill>
              </a:rPr>
              <a:t>leží </a:t>
            </a:r>
            <a:r>
              <a:rPr lang="cs-CZ" dirty="0">
                <a:solidFill>
                  <a:schemeClr val="bg1"/>
                </a:solidFill>
              </a:rPr>
              <a:t>pod nášlapnou vrstvou a roznáší bodové zatížení z nášlapné vrstvy do větší plochy na měkkou podložku, tvořenou akustickou nebo tepelnou izolací. Roznášecí vrstvy se provádějí ve formě </a:t>
            </a:r>
            <a:r>
              <a:rPr lang="cs-CZ" dirty="0" smtClean="0">
                <a:solidFill>
                  <a:schemeClr val="bg1"/>
                </a:solidFill>
              </a:rPr>
              <a:t>mazanin </a:t>
            </a:r>
            <a:r>
              <a:rPr lang="cs-CZ" dirty="0">
                <a:solidFill>
                  <a:schemeClr val="bg1"/>
                </a:solidFill>
              </a:rPr>
              <a:t>nebo prefabrikovaných desek</a:t>
            </a:r>
            <a:r>
              <a:rPr lang="cs-CZ" dirty="0" smtClean="0">
                <a:solidFill>
                  <a:schemeClr val="bg1"/>
                </a:solidFill>
              </a:rPr>
              <a:t>. </a:t>
            </a:r>
            <a:r>
              <a:rPr lang="cs-CZ" dirty="0">
                <a:solidFill>
                  <a:schemeClr val="bg1"/>
                </a:solidFill>
              </a:rPr>
              <a:t>Mazaniny se provádějí z prostého </a:t>
            </a:r>
            <a:r>
              <a:rPr lang="cs-CZ" dirty="0" smtClean="0">
                <a:solidFill>
                  <a:schemeClr val="bg1"/>
                </a:solidFill>
              </a:rPr>
              <a:t>betonu, </a:t>
            </a:r>
            <a:r>
              <a:rPr lang="cs-CZ" dirty="0">
                <a:solidFill>
                  <a:schemeClr val="bg1"/>
                </a:solidFill>
              </a:rPr>
              <a:t>z lehčeného betonu nebo z </a:t>
            </a:r>
            <a:r>
              <a:rPr lang="cs-CZ" dirty="0" smtClean="0">
                <a:solidFill>
                  <a:schemeClr val="bg1"/>
                </a:solidFill>
              </a:rPr>
              <a:t>anhydritu. </a:t>
            </a:r>
            <a:r>
              <a:rPr lang="cs-CZ" dirty="0">
                <a:solidFill>
                  <a:schemeClr val="bg1"/>
                </a:solidFill>
              </a:rPr>
              <a:t>Nejčastěji se provádějí betonové mazaniny </a:t>
            </a:r>
            <a:r>
              <a:rPr lang="cs-CZ" dirty="0" smtClean="0">
                <a:solidFill>
                  <a:schemeClr val="bg1"/>
                </a:solidFill>
              </a:rPr>
              <a:t>tloušťky cca </a:t>
            </a:r>
            <a:r>
              <a:rPr lang="cs-CZ" dirty="0">
                <a:solidFill>
                  <a:schemeClr val="bg1"/>
                </a:solidFill>
              </a:rPr>
              <a:t>35 </a:t>
            </a:r>
            <a:r>
              <a:rPr lang="cs-CZ" dirty="0" smtClean="0">
                <a:solidFill>
                  <a:schemeClr val="bg1"/>
                </a:solidFill>
              </a:rPr>
              <a:t>mm. </a:t>
            </a:r>
          </a:p>
          <a:p>
            <a:pPr algn="just"/>
            <a:r>
              <a:rPr lang="cs-CZ" dirty="0" smtClean="0">
                <a:solidFill>
                  <a:schemeClr val="bg1"/>
                </a:solidFill>
              </a:rPr>
              <a:t>V </a:t>
            </a:r>
            <a:r>
              <a:rPr lang="cs-CZ" dirty="0">
                <a:solidFill>
                  <a:schemeClr val="bg1"/>
                </a:solidFill>
              </a:rPr>
              <a:t>případě nebezpečí zdeformování tepelné nebo zvukové izolace uložené pod betonovou mazaninou se musí vyztužit drátěnou sítí. Prefabrikované desky musí tvořit dostatečně rovnou plochu. Případné nerovnosti se vyrovnávají potěrem z rychle tuhnoucích hmot.</a:t>
            </a:r>
          </a:p>
          <a:p>
            <a:pPr algn="just"/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1188" y="3233738"/>
            <a:ext cx="7772400" cy="13620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DĚKUJI ZA POZORNOST</a:t>
            </a:r>
            <a:endParaRPr lang="cs-CZ" sz="4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Obrázek 0" descr="VSTE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476250"/>
            <a:ext cx="1239838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Obdélník 5"/>
          <p:cNvSpPr>
            <a:spLocks noChangeArrowheads="1"/>
          </p:cNvSpPr>
          <p:nvPr/>
        </p:nvSpPr>
        <p:spPr bwMode="auto">
          <a:xfrm>
            <a:off x="1908175" y="542925"/>
            <a:ext cx="60467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000" b="1">
                <a:solidFill>
                  <a:schemeClr val="bg1"/>
                </a:solidFill>
              </a:rPr>
              <a:t>VYSOKÁ ŠKOLA TECHNICKÁ A EKONOMICKÁ</a:t>
            </a:r>
          </a:p>
          <a:p>
            <a:r>
              <a:rPr lang="cs-CZ" altLang="cs-CZ" sz="2000" b="1">
                <a:solidFill>
                  <a:schemeClr val="bg1"/>
                </a:solidFill>
              </a:rPr>
              <a:t>V ČESKÝCH BUDĚJOVICÍCH</a:t>
            </a:r>
            <a:endParaRPr lang="cs-CZ" altLang="cs-CZ" sz="500" b="1">
              <a:solidFill>
                <a:schemeClr val="bg1"/>
              </a:solidFill>
            </a:endParaRPr>
          </a:p>
          <a:p>
            <a:endParaRPr lang="cs-CZ" altLang="cs-CZ" sz="600" b="1">
              <a:solidFill>
                <a:schemeClr val="bg1"/>
              </a:solidFill>
            </a:endParaRPr>
          </a:p>
          <a:p>
            <a:endParaRPr lang="cs-CZ" altLang="cs-CZ" sz="600" b="1">
              <a:solidFill>
                <a:schemeClr val="bg1"/>
              </a:solidFill>
            </a:endParaRPr>
          </a:p>
          <a:p>
            <a:r>
              <a:rPr lang="cs-CZ" altLang="cs-CZ" sz="1400">
                <a:solidFill>
                  <a:schemeClr val="bg1"/>
                </a:solidFill>
              </a:rPr>
              <a:t>TECHNICKO-TECHNOLOGICKÝ ÚSTAV</a:t>
            </a:r>
          </a:p>
        </p:txBody>
      </p:sp>
      <p:sp>
        <p:nvSpPr>
          <p:cNvPr id="20485" name="Nadpis 2"/>
          <p:cNvSpPr txBox="1">
            <a:spLocks/>
          </p:cNvSpPr>
          <p:nvPr/>
        </p:nvSpPr>
        <p:spPr bwMode="auto">
          <a:xfrm>
            <a:off x="2700338" y="4581525"/>
            <a:ext cx="33305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altLang="cs-CZ" sz="2000">
                <a:solidFill>
                  <a:schemeClr val="bg1"/>
                </a:solidFill>
              </a:rPr>
              <a:t>MARTIN VEČEŘA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cs-CZ" altLang="cs-CZ" sz="3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CÍL PRÁCE</a:t>
            </a:r>
            <a:endParaRPr lang="cs-CZ" altLang="cs-CZ" sz="3600" smtClean="0"/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cs-CZ" altLang="cs-CZ" sz="1800" smtClean="0">
                <a:solidFill>
                  <a:schemeClr val="bg1"/>
                </a:solidFill>
                <a:latin typeface="Aril"/>
              </a:rPr>
              <a:t>Cílem bakalářské práce je návrh stavební části projektu v rozsahu stavebního povolení, který řeší stavební úpravy a rozšíření stávajícího vesnického statku na multifunkční objekt se snahou o vhodné architektonické řešení stavby.</a:t>
            </a:r>
          </a:p>
          <a:p>
            <a:endParaRPr lang="cs-CZ" altLang="cs-CZ" sz="1800" smtClean="0">
              <a:solidFill>
                <a:schemeClr val="bg1"/>
              </a:solidFill>
              <a:latin typeface="Ari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450850" y="28575"/>
            <a:ext cx="8229600" cy="1012825"/>
          </a:xfrm>
        </p:spPr>
        <p:txBody>
          <a:bodyPr/>
          <a:lstStyle/>
          <a:p>
            <a:pPr eaLnBrk="1" hangingPunct="1"/>
            <a:r>
              <a:rPr lang="cs-CZ" altLang="cs-CZ" sz="3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LOKALIZACE OBJEKTU</a:t>
            </a:r>
          </a:p>
        </p:txBody>
      </p:sp>
      <p:sp>
        <p:nvSpPr>
          <p:cNvPr id="4099" name="Obdélník 1"/>
          <p:cNvSpPr>
            <a:spLocks noChangeArrowheads="1"/>
          </p:cNvSpPr>
          <p:nvPr/>
        </p:nvSpPr>
        <p:spPr bwMode="auto">
          <a:xfrm>
            <a:off x="434975" y="4868863"/>
            <a:ext cx="8347075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dirty="0">
                <a:solidFill>
                  <a:schemeClr val="bg1"/>
                </a:solidFill>
              </a:rPr>
              <a:t>Adresa:	 </a:t>
            </a:r>
            <a:r>
              <a:rPr lang="cs-CZ" altLang="cs-CZ" dirty="0" err="1">
                <a:solidFill>
                  <a:schemeClr val="bg1"/>
                </a:solidFill>
              </a:rPr>
              <a:t>Lahoferova</a:t>
            </a:r>
            <a:r>
              <a:rPr lang="cs-CZ" altLang="cs-CZ" dirty="0">
                <a:solidFill>
                  <a:schemeClr val="bg1"/>
                </a:solidFill>
              </a:rPr>
              <a:t> 22, </a:t>
            </a:r>
            <a:r>
              <a:rPr lang="cs-CZ" altLang="cs-CZ" dirty="0" smtClean="0">
                <a:solidFill>
                  <a:schemeClr val="bg1"/>
                </a:solidFill>
              </a:rPr>
              <a:t>671 82 </a:t>
            </a:r>
            <a:r>
              <a:rPr lang="cs-CZ" altLang="cs-CZ" dirty="0" err="1" smtClean="0">
                <a:solidFill>
                  <a:schemeClr val="bg1"/>
                </a:solidFill>
              </a:rPr>
              <a:t>Dobšice</a:t>
            </a:r>
            <a:r>
              <a:rPr lang="cs-CZ" altLang="cs-CZ" dirty="0" smtClean="0">
                <a:solidFill>
                  <a:schemeClr val="bg1"/>
                </a:solidFill>
              </a:rPr>
              <a:t>, okres Znojmo</a:t>
            </a:r>
            <a:endParaRPr lang="cs-CZ" altLang="cs-CZ" dirty="0">
              <a:solidFill>
                <a:schemeClr val="bg1"/>
              </a:solidFill>
            </a:endParaRPr>
          </a:p>
          <a:p>
            <a:endParaRPr lang="cs-CZ" altLang="cs-CZ" sz="1000" dirty="0">
              <a:solidFill>
                <a:schemeClr val="bg1"/>
              </a:solidFill>
            </a:endParaRPr>
          </a:p>
          <a:p>
            <a:r>
              <a:rPr lang="cs-CZ" altLang="cs-CZ" dirty="0" err="1">
                <a:solidFill>
                  <a:schemeClr val="bg1"/>
                </a:solidFill>
              </a:rPr>
              <a:t>p.č</a:t>
            </a:r>
            <a:r>
              <a:rPr lang="cs-CZ" altLang="cs-CZ" dirty="0">
                <a:solidFill>
                  <a:schemeClr val="bg1"/>
                </a:solidFill>
              </a:rPr>
              <a:t>., k.</a:t>
            </a:r>
            <a:r>
              <a:rPr lang="cs-CZ" altLang="cs-CZ" dirty="0" err="1">
                <a:solidFill>
                  <a:schemeClr val="bg1"/>
                </a:solidFill>
              </a:rPr>
              <a:t>ú</a:t>
            </a:r>
            <a:r>
              <a:rPr lang="cs-CZ" altLang="cs-CZ" dirty="0">
                <a:solidFill>
                  <a:schemeClr val="bg1"/>
                </a:solidFill>
              </a:rPr>
              <a:t>.: </a:t>
            </a:r>
            <a:r>
              <a:rPr lang="cs-CZ" altLang="cs-CZ" dirty="0" err="1">
                <a:solidFill>
                  <a:schemeClr val="bg1"/>
                </a:solidFill>
              </a:rPr>
              <a:t>p.č</a:t>
            </a:r>
            <a:r>
              <a:rPr lang="cs-CZ" altLang="cs-CZ" dirty="0">
                <a:solidFill>
                  <a:schemeClr val="bg1"/>
                </a:solidFill>
              </a:rPr>
              <a:t>. 57/1, k.</a:t>
            </a:r>
            <a:r>
              <a:rPr lang="cs-CZ" altLang="cs-CZ" dirty="0" err="1">
                <a:solidFill>
                  <a:schemeClr val="bg1"/>
                </a:solidFill>
              </a:rPr>
              <a:t>ú</a:t>
            </a:r>
            <a:r>
              <a:rPr lang="cs-CZ" altLang="cs-CZ" dirty="0">
                <a:solidFill>
                  <a:schemeClr val="bg1"/>
                </a:solidFill>
              </a:rPr>
              <a:t>. </a:t>
            </a:r>
            <a:r>
              <a:rPr lang="cs-CZ" altLang="cs-CZ" dirty="0" err="1">
                <a:solidFill>
                  <a:schemeClr val="bg1"/>
                </a:solidFill>
              </a:rPr>
              <a:t>Dobšice</a:t>
            </a:r>
            <a:r>
              <a:rPr lang="cs-CZ" altLang="cs-CZ" dirty="0">
                <a:solidFill>
                  <a:schemeClr val="bg1"/>
                </a:solidFill>
              </a:rPr>
              <a:t> u Znojma, zastavěná plocha a nádvoří (530 m</a:t>
            </a:r>
            <a:r>
              <a:rPr lang="cs-CZ" altLang="cs-CZ" baseline="30000" dirty="0">
                <a:solidFill>
                  <a:schemeClr val="bg1"/>
                </a:solidFill>
              </a:rPr>
              <a:t>2</a:t>
            </a:r>
            <a:r>
              <a:rPr lang="cs-CZ" altLang="cs-CZ" dirty="0">
                <a:solidFill>
                  <a:schemeClr val="bg1"/>
                </a:solidFill>
              </a:rPr>
              <a:t>)</a:t>
            </a:r>
          </a:p>
          <a:p>
            <a:r>
              <a:rPr lang="cs-CZ" altLang="cs-CZ" dirty="0">
                <a:solidFill>
                  <a:schemeClr val="bg1"/>
                </a:solidFill>
              </a:rPr>
              <a:t>	 </a:t>
            </a:r>
            <a:r>
              <a:rPr lang="cs-CZ" altLang="cs-CZ" dirty="0" err="1">
                <a:solidFill>
                  <a:schemeClr val="bg1"/>
                </a:solidFill>
              </a:rPr>
              <a:t>p.č</a:t>
            </a:r>
            <a:r>
              <a:rPr lang="cs-CZ" altLang="cs-CZ" dirty="0">
                <a:solidFill>
                  <a:schemeClr val="bg1"/>
                </a:solidFill>
              </a:rPr>
              <a:t>. 57/5, k.</a:t>
            </a:r>
            <a:r>
              <a:rPr lang="cs-CZ" altLang="cs-CZ" dirty="0" err="1">
                <a:solidFill>
                  <a:schemeClr val="bg1"/>
                </a:solidFill>
              </a:rPr>
              <a:t>ú</a:t>
            </a:r>
            <a:r>
              <a:rPr lang="cs-CZ" altLang="cs-CZ" dirty="0">
                <a:solidFill>
                  <a:schemeClr val="bg1"/>
                </a:solidFill>
              </a:rPr>
              <a:t>. </a:t>
            </a:r>
            <a:r>
              <a:rPr lang="cs-CZ" altLang="cs-CZ" dirty="0" err="1">
                <a:solidFill>
                  <a:schemeClr val="bg1"/>
                </a:solidFill>
              </a:rPr>
              <a:t>Dobšice</a:t>
            </a:r>
            <a:r>
              <a:rPr lang="cs-CZ" altLang="cs-CZ" dirty="0">
                <a:solidFill>
                  <a:schemeClr val="bg1"/>
                </a:solidFill>
              </a:rPr>
              <a:t> u Znojma, zastavěná plocha a nádvoří (48 m</a:t>
            </a:r>
            <a:r>
              <a:rPr lang="cs-CZ" altLang="cs-CZ" baseline="30000" dirty="0">
                <a:solidFill>
                  <a:schemeClr val="bg1"/>
                </a:solidFill>
              </a:rPr>
              <a:t>2</a:t>
            </a:r>
            <a:r>
              <a:rPr lang="cs-CZ" altLang="cs-CZ" dirty="0">
                <a:solidFill>
                  <a:schemeClr val="bg1"/>
                </a:solidFill>
              </a:rPr>
              <a:t>)</a:t>
            </a:r>
          </a:p>
          <a:p>
            <a:pPr>
              <a:buFont typeface="Arial" pitchFamily="34" charset="0"/>
              <a:buNone/>
            </a:pPr>
            <a:r>
              <a:rPr lang="cs-CZ" altLang="cs-CZ" dirty="0">
                <a:solidFill>
                  <a:schemeClr val="bg1"/>
                </a:solidFill>
              </a:rPr>
              <a:t>	 </a:t>
            </a:r>
            <a:r>
              <a:rPr lang="cs-CZ" altLang="cs-CZ" dirty="0" err="1">
                <a:solidFill>
                  <a:schemeClr val="bg1"/>
                </a:solidFill>
              </a:rPr>
              <a:t>p.č</a:t>
            </a:r>
            <a:r>
              <a:rPr lang="cs-CZ" altLang="cs-CZ" dirty="0">
                <a:solidFill>
                  <a:schemeClr val="bg1"/>
                </a:solidFill>
              </a:rPr>
              <a:t>. 58/3, k.</a:t>
            </a:r>
            <a:r>
              <a:rPr lang="cs-CZ" altLang="cs-CZ" dirty="0" err="1">
                <a:solidFill>
                  <a:schemeClr val="bg1"/>
                </a:solidFill>
              </a:rPr>
              <a:t>ú</a:t>
            </a:r>
            <a:r>
              <a:rPr lang="cs-CZ" altLang="cs-CZ" dirty="0">
                <a:solidFill>
                  <a:schemeClr val="bg1"/>
                </a:solidFill>
              </a:rPr>
              <a:t>. </a:t>
            </a:r>
            <a:r>
              <a:rPr lang="cs-CZ" altLang="cs-CZ" dirty="0" err="1">
                <a:solidFill>
                  <a:schemeClr val="bg1"/>
                </a:solidFill>
              </a:rPr>
              <a:t>Dobšice</a:t>
            </a:r>
            <a:r>
              <a:rPr lang="cs-CZ" altLang="cs-CZ" dirty="0">
                <a:solidFill>
                  <a:schemeClr val="bg1"/>
                </a:solidFill>
              </a:rPr>
              <a:t> u Znojma, ostatní plocha (137 m</a:t>
            </a:r>
            <a:r>
              <a:rPr lang="cs-CZ" altLang="cs-CZ" baseline="30000" dirty="0">
                <a:solidFill>
                  <a:schemeClr val="bg1"/>
                </a:solidFill>
              </a:rPr>
              <a:t>2</a:t>
            </a:r>
            <a:r>
              <a:rPr lang="cs-CZ" altLang="cs-CZ" dirty="0">
                <a:solidFill>
                  <a:schemeClr val="bg1"/>
                </a:solidFill>
              </a:rPr>
              <a:t>)</a:t>
            </a:r>
          </a:p>
          <a:p>
            <a:pPr>
              <a:buFont typeface="Arial" pitchFamily="34" charset="0"/>
              <a:buNone/>
            </a:pPr>
            <a:r>
              <a:rPr lang="cs-CZ" altLang="cs-CZ" dirty="0">
                <a:solidFill>
                  <a:schemeClr val="bg1"/>
                </a:solidFill>
              </a:rPr>
              <a:t>	 </a:t>
            </a:r>
            <a:r>
              <a:rPr lang="cs-CZ" altLang="cs-CZ" dirty="0" err="1">
                <a:solidFill>
                  <a:schemeClr val="bg1"/>
                </a:solidFill>
              </a:rPr>
              <a:t>p.č</a:t>
            </a:r>
            <a:r>
              <a:rPr lang="cs-CZ" altLang="cs-CZ" dirty="0">
                <a:solidFill>
                  <a:schemeClr val="bg1"/>
                </a:solidFill>
              </a:rPr>
              <a:t>. 54/6, k.</a:t>
            </a:r>
            <a:r>
              <a:rPr lang="cs-CZ" altLang="cs-CZ" dirty="0" err="1">
                <a:solidFill>
                  <a:schemeClr val="bg1"/>
                </a:solidFill>
              </a:rPr>
              <a:t>ú</a:t>
            </a:r>
            <a:r>
              <a:rPr lang="cs-CZ" altLang="cs-CZ" dirty="0">
                <a:solidFill>
                  <a:schemeClr val="bg1"/>
                </a:solidFill>
              </a:rPr>
              <a:t>. </a:t>
            </a:r>
            <a:r>
              <a:rPr lang="cs-CZ" altLang="cs-CZ" dirty="0" err="1">
                <a:solidFill>
                  <a:schemeClr val="bg1"/>
                </a:solidFill>
              </a:rPr>
              <a:t>Dobšice</a:t>
            </a:r>
            <a:r>
              <a:rPr lang="cs-CZ" altLang="cs-CZ" dirty="0">
                <a:solidFill>
                  <a:schemeClr val="bg1"/>
                </a:solidFill>
              </a:rPr>
              <a:t> u Znojma, ostatní plocha (15 m</a:t>
            </a:r>
            <a:r>
              <a:rPr lang="cs-CZ" altLang="cs-CZ" baseline="30000" dirty="0">
                <a:solidFill>
                  <a:schemeClr val="bg1"/>
                </a:solidFill>
              </a:rPr>
              <a:t>2</a:t>
            </a:r>
            <a:r>
              <a:rPr lang="cs-CZ" altLang="cs-CZ" dirty="0">
                <a:solidFill>
                  <a:schemeClr val="bg1"/>
                </a:solidFill>
              </a:rPr>
              <a:t>)</a:t>
            </a:r>
          </a:p>
          <a:p>
            <a:pPr>
              <a:buFont typeface="Arial" pitchFamily="34" charset="0"/>
              <a:buNone/>
            </a:pPr>
            <a:endParaRPr lang="cs-CZ" altLang="cs-CZ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None/>
            </a:pPr>
            <a:endParaRPr lang="cs-CZ" altLang="cs-CZ" dirty="0">
              <a:solidFill>
                <a:schemeClr val="bg1"/>
              </a:solidFill>
            </a:endParaRPr>
          </a:p>
          <a:p>
            <a:endParaRPr lang="cs-CZ" altLang="cs-CZ" dirty="0">
              <a:solidFill>
                <a:schemeClr val="bg1"/>
              </a:solidFill>
            </a:endParaRPr>
          </a:p>
        </p:txBody>
      </p:sp>
      <p:pic>
        <p:nvPicPr>
          <p:cNvPr id="4100" name="obrázek 1" descr="Výsledek obrázku pro mapa republiky dobš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975" y="1004888"/>
            <a:ext cx="2944813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Oval 7"/>
          <p:cNvSpPr>
            <a:spLocks noChangeArrowheads="1"/>
          </p:cNvSpPr>
          <p:nvPr/>
        </p:nvSpPr>
        <p:spPr bwMode="auto">
          <a:xfrm>
            <a:off x="2124075" y="2205038"/>
            <a:ext cx="287338" cy="287337"/>
          </a:xfrm>
          <a:prstGeom prst="ellipse">
            <a:avLst/>
          </a:prstGeom>
          <a:noFill/>
          <a:ln w="31750">
            <a:solidFill>
              <a:srgbClr val="C0504D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 altLang="cs-CZ"/>
          </a:p>
        </p:txBody>
      </p:sp>
      <p:pic>
        <p:nvPicPr>
          <p:cNvPr id="4102" name="Zástupný symbol pro obsah 10"/>
          <p:cNvPicPr>
            <a:picLocks noGrp="1"/>
          </p:cNvPicPr>
          <p:nvPr>
            <p:ph idx="1"/>
          </p:nvPr>
        </p:nvPicPr>
        <p:blipFill>
          <a:blip r:embed="rId3" cstate="print"/>
          <a:srcRect l="56668" t="21602" r="18544" b="20409"/>
          <a:stretch>
            <a:fillRect/>
          </a:stretch>
        </p:blipFill>
        <p:spPr>
          <a:xfrm>
            <a:off x="434975" y="2662238"/>
            <a:ext cx="2944813" cy="2087562"/>
          </a:xfrm>
        </p:spPr>
      </p:pic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1627188" y="3500438"/>
            <a:ext cx="431800" cy="430212"/>
          </a:xfrm>
          <a:prstGeom prst="ellipse">
            <a:avLst/>
          </a:prstGeom>
          <a:noFill/>
          <a:ln w="31750">
            <a:solidFill>
              <a:srgbClr val="C0504D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 altLang="cs-CZ"/>
          </a:p>
        </p:txBody>
      </p:sp>
      <p:pic>
        <p:nvPicPr>
          <p:cNvPr id="4104" name="Obrázek 12"/>
          <p:cNvPicPr>
            <a:picLocks noChangeAspect="1" noChangeArrowheads="1"/>
          </p:cNvPicPr>
          <p:nvPr/>
        </p:nvPicPr>
        <p:blipFill>
          <a:blip r:embed="rId4" cstate="print"/>
          <a:srcRect l="51344" t="17346" r="17076" b="19897"/>
          <a:stretch>
            <a:fillRect/>
          </a:stretch>
        </p:blipFill>
        <p:spPr bwMode="auto">
          <a:xfrm>
            <a:off x="3492500" y="1004888"/>
            <a:ext cx="5183188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Oval 7"/>
          <p:cNvSpPr>
            <a:spLocks noChangeArrowheads="1"/>
          </p:cNvSpPr>
          <p:nvPr/>
        </p:nvSpPr>
        <p:spPr bwMode="auto">
          <a:xfrm>
            <a:off x="6443663" y="3330575"/>
            <a:ext cx="504825" cy="530225"/>
          </a:xfrm>
          <a:prstGeom prst="ellipse">
            <a:avLst/>
          </a:prstGeom>
          <a:noFill/>
          <a:ln w="31750">
            <a:solidFill>
              <a:srgbClr val="C0504D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519113" y="0"/>
            <a:ext cx="8229600" cy="1143000"/>
          </a:xfrm>
        </p:spPr>
        <p:txBody>
          <a:bodyPr/>
          <a:lstStyle/>
          <a:p>
            <a:r>
              <a:rPr lang="cs-CZ" altLang="cs-CZ" sz="3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ÚZEMNÍ PLÁN OBCE DOBŠICE</a:t>
            </a:r>
            <a:endParaRPr lang="cs-CZ" altLang="cs-CZ" sz="3600" smtClean="0"/>
          </a:p>
        </p:txBody>
      </p:sp>
      <p:pic>
        <p:nvPicPr>
          <p:cNvPr id="5123" name="obrázek 4" descr="ÚP Dobšice"/>
          <p:cNvPicPr>
            <a:picLocks noGrp="1"/>
          </p:cNvPicPr>
          <p:nvPr>
            <p:ph idx="1"/>
          </p:nvPr>
        </p:nvPicPr>
        <p:blipFill>
          <a:blip r:embed="rId2" cstate="print"/>
          <a:srcRect t="21585" b="3964"/>
          <a:stretch>
            <a:fillRect/>
          </a:stretch>
        </p:blipFill>
        <p:spPr>
          <a:xfrm>
            <a:off x="4643438" y="1341438"/>
            <a:ext cx="4105275" cy="3240087"/>
          </a:xfrm>
        </p:spPr>
      </p:pic>
      <p:sp>
        <p:nvSpPr>
          <p:cNvPr id="5" name="Obdélník 4"/>
          <p:cNvSpPr/>
          <p:nvPr/>
        </p:nvSpPr>
        <p:spPr>
          <a:xfrm>
            <a:off x="323850" y="1196975"/>
            <a:ext cx="4319588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>
                <a:solidFill>
                  <a:schemeClr val="bg1"/>
                </a:solidFill>
                <a:latin typeface="Arial" charset="0"/>
                <a:cs typeface="Arial" charset="0"/>
              </a:rPr>
              <a:t>W3 – Plochy komerční vybavenosti</a:t>
            </a:r>
          </a:p>
          <a:p>
            <a:pPr>
              <a:defRPr/>
            </a:pPr>
            <a:endParaRPr lang="cs-CZ" sz="10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u="sng" dirty="0">
                <a:solidFill>
                  <a:schemeClr val="bg1"/>
                </a:solidFill>
                <a:latin typeface="Arial" charset="0"/>
                <a:cs typeface="Arial" charset="0"/>
              </a:rPr>
              <a:t>Možnosti hlavního využití dle ÚP</a:t>
            </a:r>
            <a:r>
              <a:rPr lang="cs-CZ" dirty="0">
                <a:solidFill>
                  <a:schemeClr val="bg1"/>
                </a:solidFill>
                <a:latin typeface="Arial" charset="0"/>
                <a:cs typeface="Arial" charset="0"/>
              </a:rPr>
              <a:t>:</a:t>
            </a:r>
          </a:p>
          <a:p>
            <a:pPr>
              <a:defRPr/>
            </a:pPr>
            <a:endParaRPr lang="cs-CZ" sz="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bg1"/>
                </a:solidFill>
                <a:latin typeface="Arial" charset="0"/>
                <a:cs typeface="Arial" charset="0"/>
              </a:rPr>
              <a:t>Maloobchod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bg1"/>
                </a:solidFill>
                <a:latin typeface="Arial" charset="0"/>
                <a:cs typeface="Arial" charset="0"/>
              </a:rPr>
              <a:t>Ubytování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bg1"/>
                </a:solidFill>
                <a:latin typeface="Arial" charset="0"/>
                <a:cs typeface="Arial" charset="0"/>
              </a:rPr>
              <a:t>Stravování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bg1"/>
                </a:solidFill>
                <a:latin typeface="Arial" charset="0"/>
                <a:cs typeface="Arial" charset="0"/>
              </a:rPr>
              <a:t>Služby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cs-CZ" dirty="0">
                <a:solidFill>
                  <a:schemeClr val="bg1"/>
                </a:solidFill>
                <a:latin typeface="Arial" charset="0"/>
                <a:cs typeface="Arial" charset="0"/>
              </a:rPr>
              <a:t>Administrativa</a:t>
            </a:r>
          </a:p>
          <a:p>
            <a:pPr>
              <a:defRPr/>
            </a:pPr>
            <a:endParaRPr lang="cs-CZ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i="1" dirty="0">
                <a:solidFill>
                  <a:schemeClr val="bg1"/>
                </a:solidFill>
                <a:latin typeface="Arial" charset="0"/>
                <a:cs typeface="Arial" charset="0"/>
              </a:rPr>
              <a:t>„Měřítko a výšku staveb přizpůsobit vždy s ohledem na okolní zástavbu - rušivé provozy umísťovat na odvrácenou stranu od obytných smíšených ploch.“</a:t>
            </a:r>
          </a:p>
        </p:txBody>
      </p:sp>
      <p:sp>
        <p:nvSpPr>
          <p:cNvPr id="5125" name="Obdélník 5"/>
          <p:cNvSpPr>
            <a:spLocks noChangeArrowheads="1"/>
          </p:cNvSpPr>
          <p:nvPr/>
        </p:nvSpPr>
        <p:spPr bwMode="auto">
          <a:xfrm>
            <a:off x="323850" y="4983163"/>
            <a:ext cx="842486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i="1">
                <a:solidFill>
                  <a:schemeClr val="bg1"/>
                </a:solidFill>
              </a:rPr>
              <a:t>„Původně plocha zemědělského střediska, je navržena pro přestavbu. Plocha je v zastavěném území. ÚP navrhuje pro areál více účelů využití. Část plochy zůstane využívána pro jednoduchou výrobu a skladování, na ostatních plochách ÚP navrhuje využití pro komerci, služby, občanské vybavení komerčního charakteru, ubytování majitelů a zaměstnanců firem.“ </a:t>
            </a:r>
          </a:p>
          <a:p>
            <a:endParaRPr lang="cs-CZ" altLang="cs-CZ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6"/>
          <p:cNvSpPr>
            <a:spLocks noGrp="1"/>
          </p:cNvSpPr>
          <p:nvPr>
            <p:ph type="title"/>
          </p:nvPr>
        </p:nvSpPr>
        <p:spPr>
          <a:xfrm>
            <a:off x="539750" y="-100013"/>
            <a:ext cx="8229600" cy="1143001"/>
          </a:xfrm>
        </p:spPr>
        <p:txBody>
          <a:bodyPr/>
          <a:lstStyle/>
          <a:p>
            <a:pPr eaLnBrk="1" hangingPunct="1"/>
            <a:r>
              <a:rPr lang="cs-CZ" altLang="cs-CZ" sz="3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SITUACE OBJEKTU</a:t>
            </a:r>
          </a:p>
        </p:txBody>
      </p:sp>
      <p:sp>
        <p:nvSpPr>
          <p:cNvPr id="4101" name="Obdélník 1"/>
          <p:cNvSpPr>
            <a:spLocks noChangeArrowheads="1"/>
          </p:cNvSpPr>
          <p:nvPr/>
        </p:nvSpPr>
        <p:spPr bwMode="auto">
          <a:xfrm>
            <a:off x="5003800" y="1052513"/>
            <a:ext cx="4041775" cy="597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cs-CZ" altLang="cs-CZ" sz="17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p.č</a:t>
            </a:r>
            <a:r>
              <a:rPr lang="cs-CZ" altLang="cs-CZ" sz="17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. 57/1, 57/5, 58/3, 54/6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cs-CZ" altLang="cs-CZ" sz="17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k.ú</a:t>
            </a:r>
            <a:r>
              <a:rPr lang="cs-CZ" altLang="cs-CZ" sz="17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. Dobšice u Znojma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cs-CZ" altLang="cs-CZ" sz="17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Původní využití: JZD Dobšice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cs-CZ" altLang="cs-CZ" sz="17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Nemovitá kulturní památka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cs-CZ" altLang="cs-CZ" sz="17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Celková zastavěná plocha: 450,2 m</a:t>
            </a:r>
            <a:r>
              <a:rPr lang="cs-CZ" altLang="cs-CZ" sz="1700" baseline="30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endParaRPr lang="cs-CZ" altLang="cs-CZ" sz="17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cs-CZ" altLang="cs-CZ" sz="17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Pohostinství: 289,2 m</a:t>
            </a:r>
            <a:r>
              <a:rPr lang="cs-CZ" altLang="cs-CZ" sz="1700" baseline="30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endParaRPr lang="cs-CZ" altLang="cs-CZ" sz="17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cs-CZ" altLang="cs-CZ" sz="17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Sál: 121,50 m</a:t>
            </a:r>
            <a:r>
              <a:rPr lang="cs-CZ" altLang="cs-CZ" sz="1700" baseline="30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endParaRPr lang="cs-CZ" altLang="cs-CZ" sz="17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cs-CZ" altLang="cs-CZ" sz="17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Provozní stavby: 39,5 m</a:t>
            </a:r>
            <a:r>
              <a:rPr lang="cs-CZ" altLang="cs-CZ" sz="1700" baseline="30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 </a:t>
            </a:r>
            <a:endParaRPr lang="cs-CZ" altLang="cs-CZ" sz="17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cs-CZ" altLang="cs-CZ" sz="17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Podlaží: 1.NP + podkroví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cs-CZ" altLang="cs-CZ" sz="17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Budova: zděná (selského typu)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cs-CZ" altLang="cs-CZ" sz="17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Střecha: sedlová se sklonem 30°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cs-CZ" altLang="cs-CZ" sz="17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Parkovací stání: 7x + 1x (invalidé)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cs-CZ" altLang="cs-CZ" sz="17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Počet ubytovacích pokojů: 3x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cs-CZ" altLang="cs-CZ" sz="17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Byt správce: 1x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cs-CZ" altLang="cs-CZ" sz="17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3" cstate="print"/>
          <a:srcRect l="8659" t="17302" r="50000" b="6506"/>
          <a:stretch>
            <a:fillRect/>
          </a:stretch>
        </p:blipFill>
        <p:spPr bwMode="auto">
          <a:xfrm>
            <a:off x="250825" y="1192213"/>
            <a:ext cx="4752975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4" cstate="print"/>
          <a:srcRect l="33125" t="60158" r="58955" b="19365"/>
          <a:stretch>
            <a:fillRect/>
          </a:stretch>
        </p:blipFill>
        <p:spPr bwMode="auto">
          <a:xfrm>
            <a:off x="4356100" y="5475288"/>
            <a:ext cx="6477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634" t="14287" r="22546" b="7143"/>
          <a:stretch>
            <a:fillRect/>
          </a:stretch>
        </p:blipFill>
        <p:spPr bwMode="auto">
          <a:xfrm>
            <a:off x="179388" y="1412875"/>
            <a:ext cx="8785225" cy="51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Nadpis 2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DISPOZICE 1.NP – STÁVAJÍCÍ STAV 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print"/>
          <a:srcRect l="55089" t="60635" r="34108" b="25714"/>
          <a:stretch>
            <a:fillRect/>
          </a:stretch>
        </p:blipFill>
        <p:spPr bwMode="auto">
          <a:xfrm>
            <a:off x="7315200" y="1557338"/>
            <a:ext cx="1422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2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DISPOZICE 1.NP – NAVRŽENÝ STAV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l="50000" t="55975" r="26596" b="23201"/>
          <a:stretch>
            <a:fillRect/>
          </a:stretch>
        </p:blipFill>
        <p:spPr bwMode="auto">
          <a:xfrm>
            <a:off x="6689725" y="5505450"/>
            <a:ext cx="2274888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4" cstate="print"/>
          <a:srcRect l="39554" t="40475" r="38571" b="11270"/>
          <a:stretch>
            <a:fillRect/>
          </a:stretch>
        </p:blipFill>
        <p:spPr bwMode="auto">
          <a:xfrm>
            <a:off x="6689725" y="927100"/>
            <a:ext cx="2274888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5" cstate="print"/>
          <a:srcRect l="63721" t="55057" r="28107" b="6825"/>
          <a:stretch>
            <a:fillRect/>
          </a:stretch>
        </p:blipFill>
        <p:spPr bwMode="auto">
          <a:xfrm>
            <a:off x="6792913" y="3960813"/>
            <a:ext cx="217170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6" cstate="print"/>
          <a:srcRect l="44553" t="47179" r="23991" b="10921"/>
          <a:stretch>
            <a:fillRect/>
          </a:stretch>
        </p:blipFill>
        <p:spPr bwMode="auto">
          <a:xfrm>
            <a:off x="6689725" y="3960813"/>
            <a:ext cx="2274888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7" cstate="print"/>
          <a:srcRect l="14096" t="14568" r="34949" b="4938"/>
          <a:stretch>
            <a:fillRect/>
          </a:stretch>
        </p:blipFill>
        <p:spPr bwMode="auto">
          <a:xfrm>
            <a:off x="179388" y="927100"/>
            <a:ext cx="6510337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2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DISPOZICE 2.NP – NAVRŽENÝ STAV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l="52197" t="49809" r="29883" b="23055"/>
          <a:stretch>
            <a:fillRect/>
          </a:stretch>
        </p:blipFill>
        <p:spPr bwMode="auto">
          <a:xfrm>
            <a:off x="6948488" y="5138738"/>
            <a:ext cx="1928812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4" cstate="print"/>
          <a:srcRect l="1797" t="25423" r="22266" b="8195"/>
          <a:stretch>
            <a:fillRect/>
          </a:stretch>
        </p:blipFill>
        <p:spPr bwMode="auto">
          <a:xfrm>
            <a:off x="282575" y="908050"/>
            <a:ext cx="8594725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5" cstate="print"/>
          <a:srcRect l="18828" t="25555" r="64204" b="41397"/>
          <a:stretch>
            <a:fillRect/>
          </a:stretch>
        </p:blipFill>
        <p:spPr bwMode="auto">
          <a:xfrm>
            <a:off x="282575" y="4787900"/>
            <a:ext cx="1768475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5" cstate="print"/>
          <a:srcRect l="18828" t="58493" r="64207" b="21667"/>
          <a:stretch>
            <a:fillRect/>
          </a:stretch>
        </p:blipFill>
        <p:spPr bwMode="auto">
          <a:xfrm>
            <a:off x="2051050" y="5043488"/>
            <a:ext cx="1774825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4"/>
          <p:cNvPicPr>
            <a:picLocks noChangeAspect="1" noChangeArrowheads="1"/>
          </p:cNvPicPr>
          <p:nvPr/>
        </p:nvPicPr>
        <p:blipFill>
          <a:blip r:embed="rId6" cstate="print"/>
          <a:srcRect l="14113" t="68060" r="44463" b="11606"/>
          <a:stretch>
            <a:fillRect/>
          </a:stretch>
        </p:blipFill>
        <p:spPr bwMode="auto">
          <a:xfrm>
            <a:off x="3825875" y="5138738"/>
            <a:ext cx="33972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4"/>
          <p:cNvPicPr>
            <a:picLocks noChangeAspect="1" noChangeArrowheads="1"/>
          </p:cNvPicPr>
          <p:nvPr/>
        </p:nvPicPr>
        <p:blipFill>
          <a:blip r:embed="rId6" cstate="print"/>
          <a:srcRect l="1094" t="68611" r="83199" b="10921"/>
          <a:stretch>
            <a:fillRect/>
          </a:stretch>
        </p:blipFill>
        <p:spPr bwMode="auto">
          <a:xfrm>
            <a:off x="2051050" y="6210300"/>
            <a:ext cx="177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4"/>
          <p:cNvPicPr>
            <a:picLocks noChangeAspect="1" noChangeArrowheads="1"/>
          </p:cNvPicPr>
          <p:nvPr/>
        </p:nvPicPr>
        <p:blipFill>
          <a:blip r:embed="rId6" cstate="print"/>
          <a:srcRect l="1094" t="68611" r="83199" b="10921"/>
          <a:stretch>
            <a:fillRect/>
          </a:stretch>
        </p:blipFill>
        <p:spPr bwMode="auto">
          <a:xfrm>
            <a:off x="3825875" y="6076950"/>
            <a:ext cx="31226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2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ŘEZ A-A – STÁVAJÍCÍ STAV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 l="6406" t="14722" r="28671" b="8195"/>
          <a:stretch>
            <a:fillRect/>
          </a:stretch>
        </p:blipFill>
        <p:spPr bwMode="auto">
          <a:xfrm>
            <a:off x="539750" y="1052513"/>
            <a:ext cx="8064500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1132</TotalTime>
  <Words>343</Words>
  <Application>Microsoft Office PowerPoint</Application>
  <PresentationFormat>Předvádění na obrazovce (4:3)</PresentationFormat>
  <Paragraphs>89</Paragraphs>
  <Slides>17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Calibri</vt:lpstr>
      <vt:lpstr>Lucida Sans Unicode</vt:lpstr>
      <vt:lpstr>Aril</vt:lpstr>
      <vt:lpstr>Wingdings</vt:lpstr>
      <vt:lpstr>Motiv sady Office</vt:lpstr>
      <vt:lpstr>REKONSTRUKCE STÁVAJÍCÍHO VESNICKÉHO STATKU NA OBJEKT OBČANSKÉHO VYBAVENÍ</vt:lpstr>
      <vt:lpstr>CÍL PRÁCE</vt:lpstr>
      <vt:lpstr>LOKALIZACE OBJEKTU</vt:lpstr>
      <vt:lpstr>ÚZEMNÍ PLÁN OBCE DOBŠICE</vt:lpstr>
      <vt:lpstr>SITUACE OBJEKTU</vt:lpstr>
      <vt:lpstr>DISPOZICE 1.NP – STÁVAJÍCÍ STAV </vt:lpstr>
      <vt:lpstr>DISPOZICE 1.NP – NAVRŽENÝ STAV </vt:lpstr>
      <vt:lpstr>DISPOZICE 2.NP – NAVRŽENÝ STAV </vt:lpstr>
      <vt:lpstr>ŘEZ A-A – STÁVAJÍCÍ STAV</vt:lpstr>
      <vt:lpstr>ŘEZ A-A – NAVRŽENÝ STAV</vt:lpstr>
      <vt:lpstr>POHLED VÝCHODNÍ</vt:lpstr>
      <vt:lpstr>POHLED ZÁPADNÍ</vt:lpstr>
      <vt:lpstr>POHLED SEVERNÍ</vt:lpstr>
      <vt:lpstr>FOTODOKUMENTACE</vt:lpstr>
      <vt:lpstr>FOTODOKUMENTACE</vt:lpstr>
      <vt:lpstr>Doplňující dotazy: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NOVOSTAVBA RD VE ZNOJMĚ</dc:title>
  <dc:creator>Admin</dc:creator>
  <cp:lastModifiedBy>Martin Večeřa</cp:lastModifiedBy>
  <cp:revision>104</cp:revision>
  <cp:lastPrinted>2014-02-02T18:06:02Z</cp:lastPrinted>
  <dcterms:created xsi:type="dcterms:W3CDTF">2012-04-30T09:39:36Z</dcterms:created>
  <dcterms:modified xsi:type="dcterms:W3CDTF">2017-06-20T21:21:47Z</dcterms:modified>
</cp:coreProperties>
</file>