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71" r:id="rId9"/>
    <p:sldId id="266" r:id="rId10"/>
    <p:sldId id="268" r:id="rId11"/>
    <p:sldId id="270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79911923931601E-2"/>
          <c:y val="3.5872592940516763E-2"/>
          <c:w val="0.90445436499549148"/>
          <c:h val="0.81492921742379865"/>
        </c:manualLayout>
      </c:layout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Výsledek hospodaření za účetní období (po zdanění)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3921568627450983E-2"/>
                  <c:y val="-3.7940379403794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299-4127-ABA3-2B05A69A4621}"/>
                </c:ext>
              </c:extLst>
            </c:dLbl>
            <c:dLbl>
              <c:idx val="1"/>
              <c:layout>
                <c:manualLayout>
                  <c:x val="-5.1470588235294115E-2"/>
                  <c:y val="6.5040650406504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99-4127-ABA3-2B05A69A4621}"/>
                </c:ext>
              </c:extLst>
            </c:dLbl>
            <c:dLbl>
              <c:idx val="2"/>
              <c:layout>
                <c:manualLayout>
                  <c:x val="-5.1470588235294115E-2"/>
                  <c:y val="4.87804878048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299-4127-ABA3-2B05A69A4621}"/>
                </c:ext>
              </c:extLst>
            </c:dLbl>
            <c:dLbl>
              <c:idx val="3"/>
              <c:layout>
                <c:manualLayout>
                  <c:x val="-4.4117647058823532E-2"/>
                  <c:y val="-5.96205962059621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99-4127-ABA3-2B05A69A4621}"/>
                </c:ext>
              </c:extLst>
            </c:dLbl>
            <c:dLbl>
              <c:idx val="4"/>
              <c:layout>
                <c:manualLayout>
                  <c:x val="-5.1470588235294205E-2"/>
                  <c:y val="5.9620596205962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99-4127-ABA3-2B05A69A4621}"/>
                </c:ext>
              </c:extLst>
            </c:dLbl>
            <c:dLbl>
              <c:idx val="5"/>
              <c:layout>
                <c:manualLayout>
                  <c:x val="-4.4117647058823706E-2"/>
                  <c:y val="-6.5040650406504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299-4127-ABA3-2B05A69A46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List1!$B$2:$B$7</c:f>
              <c:numCache>
                <c:formatCode>#,##0</c:formatCode>
                <c:ptCount val="6"/>
                <c:pt idx="0">
                  <c:v>3161</c:v>
                </c:pt>
                <c:pt idx="1">
                  <c:v>-2780</c:v>
                </c:pt>
                <c:pt idx="2">
                  <c:v>-3826</c:v>
                </c:pt>
                <c:pt idx="3" formatCode="General">
                  <c:v>-285</c:v>
                </c:pt>
                <c:pt idx="4">
                  <c:v>-1644</c:v>
                </c:pt>
                <c:pt idx="5">
                  <c:v>1552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299-4127-ABA3-2B05A69A46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7731096"/>
        <c:axId val="367732736"/>
      </c:lineChart>
      <c:catAx>
        <c:axId val="36773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1" u="none" strike="noStrike" kern="120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cs-CZ"/>
          </a:p>
        </c:txPr>
        <c:crossAx val="367732736"/>
        <c:crosses val="autoZero"/>
        <c:auto val="1"/>
        <c:lblAlgn val="ctr"/>
        <c:lblOffset val="100"/>
        <c:noMultiLvlLbl val="0"/>
      </c:catAx>
      <c:valAx>
        <c:axId val="36773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cs-CZ"/>
          </a:p>
        </c:txPr>
        <c:crossAx val="36773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D86A-9B71-420D-A131-59F5D28538E3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0A39A1F-618C-4248-8595-A4162990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385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D86A-9B71-420D-A131-59F5D28538E3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A39A1F-618C-4248-8595-A4162990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96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D86A-9B71-420D-A131-59F5D28538E3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A39A1F-618C-4248-8595-A4162990C2D3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1955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D86A-9B71-420D-A131-59F5D28538E3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A39A1F-618C-4248-8595-A4162990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579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D86A-9B71-420D-A131-59F5D28538E3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A39A1F-618C-4248-8595-A4162990C2D3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4174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D86A-9B71-420D-A131-59F5D28538E3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A39A1F-618C-4248-8595-A4162990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710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D86A-9B71-420D-A131-59F5D28538E3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9A1F-618C-4248-8595-A4162990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01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D86A-9B71-420D-A131-59F5D28538E3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9A1F-618C-4248-8595-A4162990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83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D86A-9B71-420D-A131-59F5D28538E3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9A1F-618C-4248-8595-A4162990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18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D86A-9B71-420D-A131-59F5D28538E3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A39A1F-618C-4248-8595-A4162990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60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D86A-9B71-420D-A131-59F5D28538E3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0A39A1F-618C-4248-8595-A4162990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62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D86A-9B71-420D-A131-59F5D28538E3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0A39A1F-618C-4248-8595-A4162990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48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D86A-9B71-420D-A131-59F5D28538E3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9A1F-618C-4248-8595-A4162990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05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D86A-9B71-420D-A131-59F5D28538E3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9A1F-618C-4248-8595-A4162990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735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D86A-9B71-420D-A131-59F5D28538E3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9A1F-618C-4248-8595-A4162990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720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D86A-9B71-420D-A131-59F5D28538E3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A39A1F-618C-4248-8595-A4162990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45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9D86A-9B71-420D-A131-59F5D28538E3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0A39A1F-618C-4248-8595-A4162990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404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67892" y="1830531"/>
            <a:ext cx="9144000" cy="2684319"/>
          </a:xfrm>
          <a:noFill/>
        </p:spPr>
        <p:txBody>
          <a:bodyPr>
            <a:normAutofit fontScale="90000"/>
          </a:bodyPr>
          <a:lstStyle/>
          <a:p>
            <a:r>
              <a:rPr lang="cs-CZ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Nákladovost, využitelnost a ideální způsob financování stavebních strojů ve vybrané firmě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7892" y="5018809"/>
            <a:ext cx="9324108" cy="1839191"/>
          </a:xfrm>
        </p:spPr>
        <p:txBody>
          <a:bodyPr/>
          <a:lstStyle/>
          <a:p>
            <a:pPr algn="l"/>
            <a:r>
              <a:rPr lang="cs-CZ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 bakalářské práce: </a:t>
            </a:r>
            <a:r>
              <a:rPr lang="cs-CZ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Bc. Robin Vodák</a:t>
            </a:r>
          </a:p>
          <a:p>
            <a:pPr algn="l"/>
            <a:r>
              <a:rPr lang="cs-CZ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Vedoucí bakalářské práce: </a:t>
            </a:r>
            <a:r>
              <a:rPr lang="cs-CZ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Ing. Simona Hašková, Ph.D.</a:t>
            </a:r>
          </a:p>
          <a:p>
            <a:pPr algn="l"/>
            <a:r>
              <a:rPr lang="cs-CZ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Oponent bakalářské práce: </a:t>
            </a:r>
            <a:r>
              <a:rPr lang="cs-CZ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Ing. Terezie Vondráčková, Ph.D.</a:t>
            </a:r>
          </a:p>
          <a:p>
            <a:pPr algn="l"/>
            <a:r>
              <a:rPr lang="cs-CZ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</a:t>
            </a:r>
            <a:r>
              <a:rPr lang="cs-CZ" sz="2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České Budějovice, červen 2017</a:t>
            </a:r>
          </a:p>
        </p:txBody>
      </p:sp>
      <p:pic>
        <p:nvPicPr>
          <p:cNvPr id="5" name="Picture 2" descr="Vysoká škola technická a ekonomická v Českých Budějovicí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7334" y="276680"/>
            <a:ext cx="7190094" cy="7901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10746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78575" y="605060"/>
            <a:ext cx="6379625" cy="72844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Závěrečné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analyzované společnosti se nevyplatí vlastnit všechny pozorované stroje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ne všechny analyzované stroje jsou efektivně využívané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nové stroje pořizovat pomocí leasingu</a:t>
            </a:r>
          </a:p>
        </p:txBody>
      </p:sp>
    </p:spTree>
    <p:extLst>
      <p:ext uri="{BB962C8B-B14F-4D97-AF65-F5344CB8AC3E}">
        <p14:creationId xmlns:p14="http://schemas.microsoft.com/office/powerpoint/2010/main" val="1963569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28771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87991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9825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Doplňující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7300"/>
            <a:ext cx="11125200" cy="56007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Vedoucí bakalářské práce:</a:t>
            </a:r>
          </a:p>
          <a:p>
            <a:pPr marL="514350" indent="-514350">
              <a:buAutoNum type="arabicParenR"/>
            </a:pPr>
            <a:r>
              <a:rPr lang="cs-CZ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Popište metodu výpočtu bodu zvratu a tento ukazatel interpretujte v kontextu Vaší práce. </a:t>
            </a:r>
          </a:p>
          <a:p>
            <a:pPr marL="514350" indent="-514350">
              <a:buAutoNum type="arabicParenR"/>
            </a:pPr>
            <a:r>
              <a:rPr lang="cs-CZ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Vysvětlete přínos, popřípadě zápory pořízení strojů formou leasingu v kontextu Vaší práce.</a:t>
            </a:r>
          </a:p>
          <a:p>
            <a:pPr marL="514350" indent="-514350">
              <a:buAutoNum type="arabicParenR"/>
            </a:pPr>
            <a:r>
              <a:rPr lang="cs-CZ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 ovlivnilo vývoj hospodářského výsledku ve zkoumaném období?</a:t>
            </a:r>
          </a:p>
          <a:p>
            <a:pPr marL="514350" indent="-514350">
              <a:buAutoNum type="arabicParenR"/>
            </a:pPr>
            <a:endParaRPr lang="cs-CZ" sz="2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Oponent bakalářské práce: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Vysvětlete prosím pojmy výkon a výkonnost stroje.</a:t>
            </a:r>
          </a:p>
        </p:txBody>
      </p:sp>
    </p:spTree>
    <p:extLst>
      <p:ext uri="{BB962C8B-B14F-4D97-AF65-F5344CB8AC3E}">
        <p14:creationId xmlns:p14="http://schemas.microsoft.com/office/powerpoint/2010/main" val="3301270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8833" y="625998"/>
            <a:ext cx="4335684" cy="762000"/>
          </a:xfrm>
        </p:spPr>
        <p:txBody>
          <a:bodyPr/>
          <a:lstStyle/>
          <a:p>
            <a:pPr algn="ctr"/>
            <a:r>
              <a:rPr lang="cs-CZ" b="1" dirty="0">
                <a:ln w="19050">
                  <a:noFill/>
                </a:ln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66454" y="1573213"/>
            <a:ext cx="10027228" cy="499384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Motivace a důvody k řešení daného problému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Cíl bakalářské práce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Výzkumný problém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Použité metody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Dosažené výsledky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Návrhy opatření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Závěrečné shrnutí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Doplňující otázky</a:t>
            </a:r>
          </a:p>
        </p:txBody>
      </p:sp>
    </p:spTree>
    <p:extLst>
      <p:ext uri="{BB962C8B-B14F-4D97-AF65-F5344CB8AC3E}">
        <p14:creationId xmlns:p14="http://schemas.microsoft.com/office/powerpoint/2010/main" val="1828247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Motivace a důvody k řešení daného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65931" y="2052493"/>
            <a:ext cx="9365673" cy="35464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zájem o stavební stroje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zájem o stavebnictví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nahlédnutí do hospodaření pozorované společnosti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získání užitečných informací o stavebních strojích</a:t>
            </a:r>
          </a:p>
          <a:p>
            <a:pPr marL="0" indent="0">
              <a:buNone/>
            </a:pPr>
            <a:endParaRPr lang="cs-CZ" sz="3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sz="3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801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 bakalářské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50" y="1504950"/>
            <a:ext cx="10515600" cy="44972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Cílem práce je na základě analýzy nákladových a výnosových toků souvisejících s pořízením, provozem a výkonem stavebních strojů posoudit a navrhnout optimální způsob jejich pořizování. Rozhodovacími nástroji budou kvantitativní metody založené na vyčíslení pro daný problém relevantních finančních ukazatelů a rozhodovacích kritérií. Problém bude řešen jak z pohledu optimalizace pořízení jednotlivých strojů, tak z komplexního pohledu firmy. </a:t>
            </a:r>
          </a:p>
        </p:txBody>
      </p:sp>
    </p:spTree>
    <p:extLst>
      <p:ext uri="{BB962C8B-B14F-4D97-AF65-F5344CB8AC3E}">
        <p14:creationId xmlns:p14="http://schemas.microsoft.com/office/powerpoint/2010/main" val="1481877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1748" y="640775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Výzkumný problém – 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9630" y="2199457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2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Vyplatí se stavební firmě SISKO spol. s r. o. vlastnit všechny analyzované stavební stroje?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2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Jsou všechny analyzované stavební stroje firmy efektivně využívané?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2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Jaký je optimální způsob pořízení stavebních strojů?</a:t>
            </a:r>
          </a:p>
        </p:txBody>
      </p:sp>
    </p:spTree>
    <p:extLst>
      <p:ext uri="{BB962C8B-B14F-4D97-AF65-F5344CB8AC3E}">
        <p14:creationId xmlns:p14="http://schemas.microsoft.com/office/powerpoint/2010/main" val="3420064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Použité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92925" y="1633537"/>
            <a:ext cx="8129155" cy="45438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1) Analýza dokumentů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2) Rozhovor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3) Metody kvantitativní analýzy</a:t>
            </a:r>
          </a:p>
          <a:p>
            <a:pPr marL="0" indent="0">
              <a:buNone/>
            </a:pPr>
            <a:endParaRPr lang="cs-CZ" sz="3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cs-CZ" sz="3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C7650FD-B560-4B2F-B66B-56AAEFD90F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323" y="3905465"/>
            <a:ext cx="2242950" cy="185145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47386547-B195-4EE7-9C11-494BD2290B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046" y="3905465"/>
            <a:ext cx="2362200" cy="1775587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E60BAFC2-67CF-442C-B425-0F02023285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1311" y="3905465"/>
            <a:ext cx="2468239" cy="200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458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51877" y="670890"/>
            <a:ext cx="11028218" cy="1325563"/>
          </a:xfrm>
        </p:spPr>
        <p:txBody>
          <a:bodyPr/>
          <a:lstStyle/>
          <a:p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Dosažené výsledky – kvantitativní 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velký pokles výkonů společnosti (z cca 64,6 na 27 mil. Kč)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od 2011 výkony rostou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analyzované stroje kromě Tatry T815 ziskové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některé ziskové stroje neefektivně využívané</a:t>
            </a:r>
          </a:p>
        </p:txBody>
      </p:sp>
    </p:spTree>
    <p:extLst>
      <p:ext uri="{BB962C8B-B14F-4D97-AF65-F5344CB8AC3E}">
        <p14:creationId xmlns:p14="http://schemas.microsoft.com/office/powerpoint/2010/main" val="3486662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C63943D-EFAF-4417-9249-7177C7F46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588" y="737088"/>
            <a:ext cx="10543413" cy="507297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Vývoj </a:t>
            </a:r>
            <a:r>
              <a:rPr lang="cs-CZ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výsledků</a:t>
            </a:r>
            <a:r>
              <a:rPr lang="cs-CZ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hospodaření po zdanění (v tis. Kč)</a:t>
            </a:r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9ED7F7AC-BF77-4246-AD32-3A6381B2A8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2989780"/>
              </p:ext>
            </p:extLst>
          </p:nvPr>
        </p:nvGraphicFramePr>
        <p:xfrm>
          <a:off x="505358" y="1559169"/>
          <a:ext cx="11276334" cy="5158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8396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873642" y="597852"/>
            <a:ext cx="10515600" cy="816279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Návrhy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065" y="1721396"/>
            <a:ext cx="8378536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zlepšení výsledků cash </a:t>
            </a:r>
            <a:r>
              <a:rPr lang="cs-CZ" sz="2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flow</a:t>
            </a:r>
            <a:r>
              <a:rPr lang="cs-CZ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strojů – prodat Tatru T815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zefektivnit využití strojů – zejména MAN TGS, JCB 2CX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obměna stavebních strojů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vhodný způsob financování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úspora nákladů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zefektivnit způsob zaměstnávání dělníků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nadzemní nádrž na pohonné hmoty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buNone/>
            </a:pPr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00219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1692</TotalTime>
  <Words>405</Words>
  <Application>Microsoft Office PowerPoint</Application>
  <PresentationFormat>Širokoúhlá obrazovka</PresentationFormat>
  <Paragraphs>58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Century Gothic</vt:lpstr>
      <vt:lpstr>Verdana</vt:lpstr>
      <vt:lpstr>Wingdings</vt:lpstr>
      <vt:lpstr>Wingdings 3</vt:lpstr>
      <vt:lpstr>Stébla</vt:lpstr>
      <vt:lpstr>Nákladovost, využitelnost a ideální způsob financování stavebních strojů ve vybrané firmě</vt:lpstr>
      <vt:lpstr>Obsah</vt:lpstr>
      <vt:lpstr>Motivace a důvody k řešení daného problému</vt:lpstr>
      <vt:lpstr>Cíl bakalářské práce</vt:lpstr>
      <vt:lpstr>Výzkumný problém – výzkumné otázky</vt:lpstr>
      <vt:lpstr>Použité metody</vt:lpstr>
      <vt:lpstr>Dosažené výsledky – kvantitativní výzkum</vt:lpstr>
      <vt:lpstr>Vývoj výsledků hospodaření po zdanění (v tis. Kč)</vt:lpstr>
      <vt:lpstr>Návrhy opatření</vt:lpstr>
      <vt:lpstr>Závěrečné shrnutí</vt:lpstr>
      <vt:lpstr>Děkuji za pozornost</vt:lpstr>
      <vt:lpstr>Doplňující otázky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Wasr</dc:creator>
  <cp:lastModifiedBy>Vodák Robin Bc.</cp:lastModifiedBy>
  <cp:revision>74</cp:revision>
  <dcterms:created xsi:type="dcterms:W3CDTF">2016-02-01T16:01:14Z</dcterms:created>
  <dcterms:modified xsi:type="dcterms:W3CDTF">2017-06-20T20:31:54Z</dcterms:modified>
</cp:coreProperties>
</file>