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72" r:id="rId9"/>
    <p:sldId id="263" r:id="rId10"/>
    <p:sldId id="264" r:id="rId11"/>
    <p:sldId id="273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 baseline="0"/>
              <a:t>Dodávané energie za rok  (kWh/m</a:t>
            </a:r>
            <a:r>
              <a:rPr lang="cs-CZ" baseline="30000"/>
              <a:t>2</a:t>
            </a:r>
            <a:r>
              <a:rPr lang="cs-CZ" baseline="0"/>
              <a:t>)</a:t>
            </a:r>
            <a:endParaRPr lang="en-US" baseline="3000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cs-CZ" sz="1400"/>
                      <a:t>2</a:t>
                    </a:r>
                    <a:r>
                      <a:rPr lang="cs-CZ"/>
                      <a:t>2</a:t>
                    </a:r>
                  </a:p>
                  <a:p>
                    <a:endParaRPr lang="cs-CZ"/>
                  </a:p>
                  <a:p>
                    <a:endParaRPr lang="en-US"/>
                  </a:p>
                </c:rich>
              </c:tx>
              <c:dLblPos val="inEnd"/>
              <c:showVal val="1"/>
            </c:dLbl>
            <c:txPr>
              <a:bodyPr/>
              <a:lstStyle/>
              <a:p>
                <a:pPr>
                  <a:defRPr sz="1400" b="1" i="0" baseline="0"/>
                </a:pPr>
                <a:endParaRPr lang="cs-CZ"/>
              </a:p>
            </c:txPr>
            <c:dLblPos val="inEnd"/>
            <c:showVal val="1"/>
          </c:dLbls>
          <c:cat>
            <c:strRef>
              <c:f>List1!$A$2:$A$5</c:f>
              <c:strCache>
                <c:ptCount val="4"/>
                <c:pt idx="0">
                  <c:v>Vytápění </c:v>
                </c:pt>
                <c:pt idx="1">
                  <c:v>příprava TV</c:v>
                </c:pt>
                <c:pt idx="2">
                  <c:v>osvětlení</c:v>
                </c:pt>
                <c:pt idx="3">
                  <c:v>nucené větrání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22</c:v>
                </c:pt>
                <c:pt idx="1">
                  <c:v>14</c:v>
                </c:pt>
                <c:pt idx="2">
                  <c:v>19</c:v>
                </c:pt>
                <c:pt idx="3">
                  <c:v>1</c:v>
                </c:pt>
              </c:numCache>
            </c:numRef>
          </c:val>
        </c:ser>
        <c:dLbls>
          <c:showVal val="1"/>
        </c:dLbls>
        <c:overlap val="100"/>
        <c:axId val="231506688"/>
        <c:axId val="231508224"/>
      </c:barChart>
      <c:catAx>
        <c:axId val="231506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231508224"/>
        <c:crosses val="autoZero"/>
        <c:auto val="1"/>
        <c:lblAlgn val="ctr"/>
        <c:lblOffset val="100"/>
      </c:catAx>
      <c:valAx>
        <c:axId val="2315082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231506688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10B96A-D5CF-445B-B9D7-35598BD9CD13}" type="datetimeFigureOut">
              <a:rPr lang="cs-CZ" smtClean="0"/>
              <a:pPr/>
              <a:t>20. 6. 2017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2AD653-20BA-483F-A26E-AB941EDFCE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852936"/>
            <a:ext cx="9144000" cy="230124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+mn-lt"/>
              </a:rPr>
              <a:t>Zděný nízkoenergetický dům</a:t>
            </a:r>
            <a:endParaRPr lang="cs-CZ" sz="40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7955374" cy="1296144"/>
          </a:xfrm>
        </p:spPr>
        <p:txBody>
          <a:bodyPr/>
          <a:lstStyle/>
          <a:p>
            <a:pPr algn="ctr"/>
            <a:r>
              <a:rPr lang="cs-CZ" dirty="0" smtClean="0"/>
              <a:t>Vysoká škola technická a ekonomická</a:t>
            </a:r>
          </a:p>
          <a:p>
            <a:pPr algn="ctr"/>
            <a:r>
              <a:rPr lang="cs-CZ" dirty="0" smtClean="0"/>
              <a:t>Ústav technicko-technologický  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0" y="4725144"/>
            <a:ext cx="7884368" cy="16288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cs-CZ" sz="2000" dirty="0" smtClean="0"/>
              <a:t>Autor: David </a:t>
            </a:r>
            <a:r>
              <a:rPr lang="cs-CZ" sz="2000" dirty="0" err="1" smtClean="0"/>
              <a:t>Kroc</a:t>
            </a:r>
            <a:r>
              <a:rPr lang="cs-CZ" sz="2000" dirty="0" smtClean="0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Vedoucí</a:t>
            </a:r>
            <a:r>
              <a:rPr lang="cs-CZ" sz="2000" dirty="0"/>
              <a:t> </a:t>
            </a:r>
            <a:r>
              <a:rPr lang="cs-CZ" sz="2000" dirty="0" smtClean="0"/>
              <a:t>bakalářské práce: </a:t>
            </a:r>
            <a:r>
              <a:rPr lang="cs-CZ" sz="2000" dirty="0"/>
              <a:t>Ing. </a:t>
            </a:r>
            <a:r>
              <a:rPr lang="cs-CZ" sz="2000" dirty="0" err="1"/>
              <a:t>et</a:t>
            </a:r>
            <a:r>
              <a:rPr lang="cs-CZ" sz="2000" dirty="0"/>
              <a:t> Ing. Petra </a:t>
            </a:r>
            <a:r>
              <a:rPr lang="cs-CZ" sz="2000" dirty="0" smtClean="0"/>
              <a:t>Nováková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cs-CZ" sz="2000" dirty="0" smtClean="0"/>
              <a:t>Oponentka bakalářské práce: </a:t>
            </a:r>
            <a:r>
              <a:rPr lang="cs-CZ" sz="2000" dirty="0"/>
              <a:t>Ing. Andrea Šandová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Obrázek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476672"/>
            <a:ext cx="1499407" cy="15121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Dosažené</a:t>
            </a:r>
            <a:r>
              <a:rPr lang="cs-CZ" sz="48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 </a:t>
            </a:r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výsledky </a:t>
            </a:r>
            <a:endParaRPr lang="cs-CZ" sz="4000" dirty="0"/>
          </a:p>
        </p:txBody>
      </p:sp>
      <p:sp>
        <p:nvSpPr>
          <p:cNvPr id="9" name="Zástupný symbol pro obsah 6"/>
          <p:cNvSpPr txBox="1">
            <a:spLocks/>
          </p:cNvSpPr>
          <p:nvPr/>
        </p:nvSpPr>
        <p:spPr>
          <a:xfrm>
            <a:off x="395536" y="1124744"/>
            <a:ext cx="7859216" cy="2664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cs-CZ" sz="2000" dirty="0" smtClean="0"/>
              <a:t>Návratnost investic 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Prostup tepla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dle normy ČSN </a:t>
            </a:r>
            <a:r>
              <a:rPr lang="cs-CZ" sz="2000" i="1" dirty="0" smtClean="0"/>
              <a:t>73 0540-2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cs-CZ" sz="2000" i="1" dirty="0" smtClean="0"/>
              <a:t>Kondenzace vodní páry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cs-CZ" sz="2000" i="1" dirty="0" smtClean="0"/>
              <a:t>Měrná  potřeba tepla na vytápění </a:t>
            </a:r>
            <a:r>
              <a:rPr lang="cs-CZ" sz="2000" dirty="0" smtClean="0"/>
              <a:t>12 kWh/(m2.a) </a:t>
            </a:r>
            <a:endParaRPr lang="cs-CZ" sz="2000" i="1" dirty="0" smtClean="0"/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cs-CZ" sz="2000" i="1" dirty="0" smtClean="0"/>
              <a:t>Průměrný součinitel prostupu tepla </a:t>
            </a:r>
            <a:r>
              <a:rPr lang="cs-CZ" sz="2000" dirty="0" smtClean="0"/>
              <a:t>0,19 W/(m2.K) </a:t>
            </a:r>
            <a:endParaRPr lang="cs-CZ" sz="2000" i="1" dirty="0" smtClean="0"/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cs-CZ" sz="2000" i="1" dirty="0" smtClean="0"/>
              <a:t>Měrná neobnovitelná primární energie </a:t>
            </a:r>
            <a:r>
              <a:rPr lang="cs-CZ" sz="2000" dirty="0" smtClean="0"/>
              <a:t>36 kWh/(</a:t>
            </a:r>
            <a:r>
              <a:rPr lang="cs-CZ" sz="2000" dirty="0" smtClean="0"/>
              <a:t>m2.a)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cs-CZ" sz="2000" dirty="0" smtClean="0"/>
              <a:t>Výsledný měrný tok H  </a:t>
            </a:r>
            <a:r>
              <a:rPr lang="cs-CZ" sz="2000" i="1" dirty="0" smtClean="0"/>
              <a:t>  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Graf 11"/>
          <p:cNvGraphicFramePr/>
          <p:nvPr/>
        </p:nvGraphicFramePr>
        <p:xfrm>
          <a:off x="1835696" y="3789040"/>
          <a:ext cx="561662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Přínos práce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Rozšíření dovedností v programech Teplo a Energie</a:t>
            </a:r>
          </a:p>
          <a:p>
            <a:endParaRPr lang="cs-CZ" sz="2000" dirty="0" smtClean="0"/>
          </a:p>
          <a:p>
            <a:r>
              <a:rPr lang="cs-CZ" sz="2000" dirty="0" smtClean="0"/>
              <a:t>Náhled do problematiky pasivních domů </a:t>
            </a:r>
          </a:p>
          <a:p>
            <a:endParaRPr lang="cs-CZ" sz="2000" dirty="0" smtClean="0"/>
          </a:p>
          <a:p>
            <a:r>
              <a:rPr lang="cs-CZ" sz="2000" dirty="0" smtClean="0"/>
              <a:t>R</a:t>
            </a:r>
            <a:r>
              <a:rPr lang="cs-CZ" sz="2000" dirty="0" smtClean="0"/>
              <a:t>ozšíření znalostí v oblasti stavební fyziky a technického zařízení budov</a:t>
            </a:r>
          </a:p>
          <a:p>
            <a:endParaRPr lang="cs-CZ" sz="2000" dirty="0" smtClean="0"/>
          </a:p>
          <a:p>
            <a:r>
              <a:rPr lang="cs-CZ" sz="2000" dirty="0" smtClean="0"/>
              <a:t>Přehled </a:t>
            </a:r>
            <a:r>
              <a:rPr lang="cs-CZ" sz="2000" dirty="0" err="1" smtClean="0"/>
              <a:t>ekonomicko</a:t>
            </a:r>
            <a:r>
              <a:rPr lang="cs-CZ" sz="2000" dirty="0" smtClean="0"/>
              <a:t> </a:t>
            </a:r>
            <a:r>
              <a:rPr lang="cs-CZ" sz="2000" dirty="0" smtClean="0"/>
              <a:t>- </a:t>
            </a:r>
            <a:r>
              <a:rPr lang="cs-CZ" sz="2000" dirty="0" smtClean="0"/>
              <a:t>materiálového srovnání na realizaci stavebních konstrukcí 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Závěrečné shrnutí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7467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Dům spl</a:t>
            </a:r>
            <a:r>
              <a:rPr lang="cs-CZ" sz="2000" dirty="0" smtClean="0"/>
              <a:t>ňuje požadavky pasivního standardu</a:t>
            </a:r>
          </a:p>
          <a:p>
            <a:endParaRPr lang="cs-CZ" sz="2000" dirty="0" smtClean="0"/>
          </a:p>
          <a:p>
            <a:r>
              <a:rPr lang="cs-CZ" sz="2000" dirty="0" smtClean="0"/>
              <a:t>Vysoký komfort bydlení pro čtyřčlennou rodinu </a:t>
            </a:r>
          </a:p>
          <a:p>
            <a:endParaRPr lang="cs-CZ" sz="2000" dirty="0" smtClean="0"/>
          </a:p>
          <a:p>
            <a:r>
              <a:rPr lang="cs-CZ" sz="2000" dirty="0" smtClean="0"/>
              <a:t>Nízké provozní náklady </a:t>
            </a:r>
          </a:p>
          <a:p>
            <a:endParaRPr lang="cs-CZ" sz="2000" dirty="0" smtClean="0"/>
          </a:p>
          <a:p>
            <a:r>
              <a:rPr lang="cs-CZ" sz="2000" dirty="0" smtClean="0"/>
              <a:t>Správný výběr obvodové stěny na základě tepelného a ekonomického porovnání </a:t>
            </a:r>
          </a:p>
          <a:p>
            <a:endParaRPr lang="cs-CZ" sz="2000" dirty="0" smtClean="0"/>
          </a:p>
          <a:p>
            <a:r>
              <a:rPr lang="cs-CZ" sz="2000" b="1" dirty="0" smtClean="0"/>
              <a:t>Cíl práce byl splněn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36904" cy="1143000"/>
          </a:xfrm>
        </p:spPr>
        <p:txBody>
          <a:bodyPr>
            <a:no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Doplňující dotazy </a:t>
            </a:r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Vedoucí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V protokolu z programu Energie používáte ”Celkovou energeticky vztažnou plochu” a ”Celkovou podlahovou plochu”. Vysvětlete prosím výpočet těchto pojmů a jaký je mezi nimi rozdíl. </a:t>
            </a:r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Jako pomocný jste k hlavnímu zdroji </a:t>
            </a:r>
            <a:r>
              <a:rPr lang="cs-CZ" sz="2000" dirty="0" smtClean="0"/>
              <a:t>vytápění </a:t>
            </a:r>
            <a:r>
              <a:rPr lang="cs-CZ" sz="2000" dirty="0" smtClean="0"/>
              <a:t>zvolil krbovou vložku. Na co je potřeba </a:t>
            </a:r>
            <a:r>
              <a:rPr lang="cs-CZ" sz="2000" dirty="0" smtClean="0"/>
              <a:t>dávat </a:t>
            </a:r>
            <a:r>
              <a:rPr lang="cs-CZ" sz="2000" dirty="0" smtClean="0"/>
              <a:t>pozor při výběru krbové vložky do pasivního domu?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Doplňující dotazy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Bylo by zajímavé porovnat kompletní investiční náklady </a:t>
            </a:r>
            <a:r>
              <a:rPr lang="cs-CZ" sz="2000" dirty="0" smtClean="0"/>
              <a:t>        a </a:t>
            </a:r>
            <a:r>
              <a:rPr lang="cs-CZ" sz="2000" dirty="0" smtClean="0"/>
              <a:t>určit celkovou dobu návratnosti na instalaci kompletu zařízení. Bude návratnost delší, popř. kratší, než doba </a:t>
            </a:r>
            <a:r>
              <a:rPr lang="cs-CZ" sz="2000" dirty="0" err="1" smtClean="0"/>
              <a:t>technicko</a:t>
            </a:r>
            <a:r>
              <a:rPr lang="cs-CZ" sz="2000" dirty="0" smtClean="0"/>
              <a:t> - ekonomické životnosti prvků (TČ, FV kolektory</a:t>
            </a:r>
            <a:r>
              <a:rPr lang="cs-CZ" sz="2000" dirty="0" smtClean="0"/>
              <a:t>)?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Pokud by výpočet solárních zisků byl velmi nepříznivý, jaká opatření byste navrhl pro jejich eliminaci?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Děkuji za vaši pozornost 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203848" y="3933056"/>
            <a:ext cx="1954560" cy="964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David </a:t>
            </a:r>
            <a:r>
              <a:rPr lang="cs-CZ" sz="2000" dirty="0" err="1" smtClean="0"/>
              <a:t>Kroc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467544" y="3789040"/>
            <a:ext cx="727280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Obsah</a:t>
            </a:r>
            <a:r>
              <a:rPr lang="cs-CZ" sz="40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7931224" cy="4925144"/>
          </a:xfrm>
        </p:spPr>
        <p:txBody>
          <a:bodyPr>
            <a:noAutofit/>
          </a:bodyPr>
          <a:lstStyle/>
          <a:p>
            <a:r>
              <a:rPr lang="cs-CZ" sz="2000" dirty="0" smtClean="0"/>
              <a:t>Motivace a důvody k řešení daného problému </a:t>
            </a:r>
          </a:p>
          <a:p>
            <a:r>
              <a:rPr lang="cs-CZ" sz="2000" dirty="0" smtClean="0"/>
              <a:t>Cíl práce </a:t>
            </a:r>
          </a:p>
          <a:p>
            <a:r>
              <a:rPr lang="cs-CZ" sz="2000" dirty="0" smtClean="0"/>
              <a:t>Výzkumné otázky  </a:t>
            </a:r>
          </a:p>
          <a:p>
            <a:r>
              <a:rPr lang="cs-CZ" sz="2000" dirty="0" smtClean="0"/>
              <a:t>Použité metody </a:t>
            </a:r>
          </a:p>
          <a:p>
            <a:r>
              <a:rPr lang="cs-CZ" sz="2000" dirty="0" smtClean="0"/>
              <a:t>Dosažené výsledky </a:t>
            </a:r>
          </a:p>
          <a:p>
            <a:r>
              <a:rPr lang="cs-CZ" sz="2000" dirty="0" smtClean="0"/>
              <a:t>Přínos práce </a:t>
            </a:r>
          </a:p>
          <a:p>
            <a:r>
              <a:rPr lang="cs-CZ" sz="2000" dirty="0" smtClean="0"/>
              <a:t>Závěrečné shrnutí </a:t>
            </a:r>
          </a:p>
          <a:p>
            <a:r>
              <a:rPr lang="cs-CZ" sz="2000" dirty="0" smtClean="0"/>
              <a:t>Doplňující dotazy vedoucí a oponenta  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Motivace a </a:t>
            </a:r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důvody k řešení daného problému 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467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Aktuální téma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Vlastní zájem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Prohloubení znalostí v daném tématu </a:t>
            </a:r>
          </a:p>
          <a:p>
            <a:endParaRPr lang="cs-CZ" sz="2000" dirty="0" smtClean="0"/>
          </a:p>
          <a:p>
            <a:r>
              <a:rPr lang="cs-CZ" sz="2000" dirty="0" smtClean="0"/>
              <a:t>Vliv nízkoenergetické výstavby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Aplikace navrhovaného řešení v praxi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7467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Studie nízkoenergetického </a:t>
            </a:r>
            <a:r>
              <a:rPr lang="cs-CZ" sz="2000" dirty="0" smtClean="0"/>
              <a:t>rodinného domu </a:t>
            </a:r>
          </a:p>
          <a:p>
            <a:pPr lvl="1"/>
            <a:r>
              <a:rPr lang="cs-CZ" sz="2000" dirty="0" smtClean="0"/>
              <a:t>Zděná konstrukce </a:t>
            </a:r>
          </a:p>
          <a:p>
            <a:pPr lvl="1"/>
            <a:r>
              <a:rPr lang="cs-CZ" sz="2000" dirty="0" smtClean="0"/>
              <a:t>Vysoký komfort bydlení </a:t>
            </a:r>
          </a:p>
          <a:p>
            <a:pPr lvl="1"/>
            <a:r>
              <a:rPr lang="cs-CZ" sz="2000" dirty="0" smtClean="0"/>
              <a:t>Nízké provozní náklady </a:t>
            </a:r>
          </a:p>
          <a:p>
            <a:endParaRPr lang="cs-CZ" sz="2000" dirty="0" smtClean="0"/>
          </a:p>
          <a:p>
            <a:r>
              <a:rPr lang="cs-CZ" sz="2000" dirty="0" smtClean="0"/>
              <a:t>Zpracování energetických výpočtů 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Výzkumné otázky 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268760"/>
            <a:ext cx="5868144" cy="50405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Studie rodinného nízkoenergetického domu </a:t>
            </a:r>
            <a:endParaRPr lang="cs-CZ" sz="2000" dirty="0"/>
          </a:p>
        </p:txBody>
      </p:sp>
      <p:sp>
        <p:nvSpPr>
          <p:cNvPr id="10" name="Obdélník 9"/>
          <p:cNvSpPr/>
          <p:nvPr/>
        </p:nvSpPr>
        <p:spPr>
          <a:xfrm>
            <a:off x="5940152" y="1772816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Půdorys 1.NP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87624" y="177281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Situace pozemku  </a:t>
            </a:r>
            <a:endParaRPr lang="cs-CZ" dirty="0"/>
          </a:p>
        </p:txBody>
      </p:sp>
      <p:pic>
        <p:nvPicPr>
          <p:cNvPr id="12" name="Obrázek 11" descr="půdorys 1.N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132856"/>
            <a:ext cx="4070662" cy="3816424"/>
          </a:xfrm>
          <a:prstGeom prst="rect">
            <a:avLst/>
          </a:prstGeom>
        </p:spPr>
      </p:pic>
      <p:pic>
        <p:nvPicPr>
          <p:cNvPr id="13" name="Obrázek 12" descr="situac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1" y="2132856"/>
            <a:ext cx="4690979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67544" y="980729"/>
            <a:ext cx="7128792" cy="50405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Skladby obálkových konstrukcí domu </a:t>
            </a:r>
            <a:endParaRPr lang="cs-CZ" sz="2000" dirty="0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Výzkumné otázky </a:t>
            </a:r>
            <a:endParaRPr lang="cs-CZ" sz="4000" dirty="0"/>
          </a:p>
        </p:txBody>
      </p:sp>
      <p:pic>
        <p:nvPicPr>
          <p:cNvPr id="10" name="Obrázek 9" descr="podlah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988840"/>
            <a:ext cx="3222749" cy="1944216"/>
          </a:xfrm>
          <a:prstGeom prst="rect">
            <a:avLst/>
          </a:prstGeom>
        </p:spPr>
      </p:pic>
      <p:pic>
        <p:nvPicPr>
          <p:cNvPr id="13" name="Obrázek 12" descr="stě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052736"/>
            <a:ext cx="2811011" cy="3134992"/>
          </a:xfrm>
          <a:prstGeom prst="rect">
            <a:avLst/>
          </a:prstGeom>
        </p:spPr>
      </p:pic>
      <p:pic>
        <p:nvPicPr>
          <p:cNvPr id="14" name="Obrázek 13" descr="střech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509120"/>
            <a:ext cx="3410525" cy="1944216"/>
          </a:xfrm>
          <a:prstGeom prst="rect">
            <a:avLst/>
          </a:prstGeom>
        </p:spPr>
      </p:pic>
      <p:pic>
        <p:nvPicPr>
          <p:cNvPr id="15" name="Obrázek 14" descr="strop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797151"/>
            <a:ext cx="3672408" cy="1811187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>
          <a:xfrm>
            <a:off x="683568" y="1628800"/>
            <a:ext cx="3024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Podlaha U </a:t>
            </a:r>
            <a:r>
              <a:rPr lang="cs-CZ" dirty="0" smtClean="0"/>
              <a:t>= 0,168 W/m</a:t>
            </a:r>
            <a:r>
              <a:rPr lang="cs-CZ" baseline="30000" dirty="0" smtClean="0"/>
              <a:t>2</a:t>
            </a:r>
            <a:r>
              <a:rPr lang="cs-CZ" dirty="0" smtClean="0"/>
              <a:t>K 	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4149080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Střešní konstrukce </a:t>
            </a:r>
            <a:r>
              <a:rPr lang="cs-CZ" dirty="0" smtClean="0"/>
              <a:t>U = </a:t>
            </a:r>
            <a:r>
              <a:rPr lang="cs-CZ" dirty="0" smtClean="0"/>
              <a:t>0,140 </a:t>
            </a:r>
            <a:r>
              <a:rPr lang="cs-CZ" dirty="0" smtClean="0"/>
              <a:t>W/m</a:t>
            </a:r>
            <a:r>
              <a:rPr lang="cs-CZ" baseline="30000" dirty="0" smtClean="0"/>
              <a:t>2</a:t>
            </a:r>
            <a:r>
              <a:rPr lang="cs-CZ" dirty="0" smtClean="0"/>
              <a:t>K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3995936" y="4437112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Strop pod nevytápěnou půdou </a:t>
            </a:r>
            <a:r>
              <a:rPr lang="cs-CZ" dirty="0" smtClean="0"/>
              <a:t>U = </a:t>
            </a:r>
            <a:r>
              <a:rPr lang="cs-CZ" dirty="0" smtClean="0"/>
              <a:t>0,116 </a:t>
            </a:r>
            <a:r>
              <a:rPr lang="cs-CZ" dirty="0" smtClean="0"/>
              <a:t>W/m</a:t>
            </a:r>
            <a:r>
              <a:rPr lang="cs-CZ" baseline="30000" dirty="0" smtClean="0"/>
              <a:t>2</a:t>
            </a:r>
            <a:r>
              <a:rPr lang="cs-CZ" dirty="0" smtClean="0"/>
              <a:t>K 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5292080" y="692696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Obvodová stěna </a:t>
            </a:r>
            <a:r>
              <a:rPr lang="cs-CZ" dirty="0" smtClean="0"/>
              <a:t>U = </a:t>
            </a:r>
            <a:r>
              <a:rPr lang="cs-CZ" dirty="0" smtClean="0"/>
              <a:t>0,126 </a:t>
            </a:r>
            <a:r>
              <a:rPr lang="cs-CZ" dirty="0" smtClean="0"/>
              <a:t>W/m</a:t>
            </a:r>
            <a:r>
              <a:rPr lang="cs-CZ" baseline="30000" dirty="0" smtClean="0"/>
              <a:t>2</a:t>
            </a:r>
            <a:r>
              <a:rPr lang="cs-CZ" dirty="0" smtClean="0"/>
              <a:t>K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Výzkumné otázky 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412776"/>
            <a:ext cx="7467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Cenové porovnání obvodových stěn </a:t>
            </a:r>
          </a:p>
          <a:p>
            <a:endParaRPr lang="cs-CZ" sz="2000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9" y="1988840"/>
          <a:ext cx="784887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643"/>
                <a:gridCol w="1504905"/>
                <a:gridCol w="1569774"/>
                <a:gridCol w="1569774"/>
                <a:gridCol w="1569774"/>
              </a:tblGrid>
              <a:tr h="12137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obvodová stěna 	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materiál (Kč)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práce 	</a:t>
                      </a:r>
                    </a:p>
                    <a:p>
                      <a:pPr algn="ctr"/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(Kč)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zateplení soklu </a:t>
                      </a:r>
                    </a:p>
                    <a:p>
                      <a:pPr algn="ctr"/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(Kč)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cena celkem </a:t>
                      </a:r>
                    </a:p>
                    <a:p>
                      <a:pPr algn="ctr"/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(Kč)</a:t>
                      </a:r>
                      <a:endParaRPr lang="cs-CZ" sz="1800" dirty="0"/>
                    </a:p>
                  </a:txBody>
                  <a:tcPr/>
                </a:tc>
              </a:tr>
              <a:tr h="1252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EPS ISOVER GREY WALL 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341 228 	</a:t>
                      </a:r>
                    </a:p>
                    <a:p>
                      <a:pPr algn="ctr"/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135 329 	</a:t>
                      </a:r>
                    </a:p>
                    <a:p>
                      <a:pPr algn="ctr"/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55 351 	</a:t>
                      </a:r>
                    </a:p>
                    <a:p>
                      <a:pPr algn="ctr"/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531 908 	</a:t>
                      </a:r>
                    </a:p>
                    <a:p>
                      <a:pPr algn="ctr"/>
                      <a:endParaRPr lang="cs-CZ" sz="1800" b="1" dirty="0"/>
                    </a:p>
                  </a:txBody>
                  <a:tcPr/>
                </a:tc>
              </a:tr>
              <a:tr h="9632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Rockwool</a:t>
                      </a: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Frontrock</a:t>
                      </a:r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397 642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137 081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55 351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590 074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</a:tr>
              <a:tr h="9632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YTONG LAMBDA </a:t>
                      </a:r>
                      <a:r>
                        <a:rPr kumimoji="0"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tl</a:t>
                      </a: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500 mm</a:t>
                      </a:r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483 339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130 032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47 685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661 056 	</a:t>
                      </a:r>
                    </a:p>
                    <a:p>
                      <a:pPr algn="ctr"/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Výzkumné otázky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7467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Návratnost investic </a:t>
            </a: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3528" y="1988840"/>
          <a:ext cx="8424936" cy="4537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152128"/>
                <a:gridCol w="1404156"/>
                <a:gridCol w="1404156"/>
                <a:gridCol w="1404156"/>
                <a:gridCol w="1404156"/>
              </a:tblGrid>
              <a:tr h="1530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obvodová stěna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Cena za vytápění na 1 rok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úspora z vytápění za 1 rok (Kč)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Cena obvodové stěny (Kč)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Rozdíl cen obvodové stěny (Kč)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návratnost (rok) 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69759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Zdivo bez</a:t>
                      </a:r>
                      <a:r>
                        <a:rPr lang="cs-CZ" baseline="0" dirty="0" smtClean="0"/>
                        <a:t> dodatečného zateplení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21 425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387 654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6975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LAMBDA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tl</a:t>
                      </a: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500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16 528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4 897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661 056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273 402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55,8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6975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Rockwool</a:t>
                      </a: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Frontrock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14 079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7 346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590 074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202 420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27,6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6975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EPS ISOVER GREY WALL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13 467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7 958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531 908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144 254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18,1 	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"/>
              </a:rPr>
              <a:t>Použité metody </a:t>
            </a:r>
            <a:endParaRPr lang="cs-CZ" sz="4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1196753"/>
            <a:ext cx="7848872" cy="172819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Vypracování architektonické studie rodinného domu </a:t>
            </a:r>
          </a:p>
          <a:p>
            <a:r>
              <a:rPr lang="cs-CZ" sz="2000" dirty="0" smtClean="0"/>
              <a:t>Tepelně – vlhkostní posouzení skladeb v programu Teplo 2014</a:t>
            </a:r>
          </a:p>
          <a:p>
            <a:r>
              <a:rPr lang="cs-CZ" sz="2000" dirty="0" smtClean="0"/>
              <a:t>Výsledné </a:t>
            </a:r>
            <a:r>
              <a:rPr lang="cs-CZ" sz="2000" dirty="0" smtClean="0"/>
              <a:t>posouzení </a:t>
            </a:r>
            <a:r>
              <a:rPr lang="cs-CZ" sz="2000" dirty="0" smtClean="0"/>
              <a:t>energetické náročnosti budovy </a:t>
            </a:r>
            <a:r>
              <a:rPr lang="cs-CZ" sz="2000" dirty="0" smtClean="0"/>
              <a:t>v programu Energie 2015 </a:t>
            </a:r>
          </a:p>
          <a:p>
            <a:pPr>
              <a:buNone/>
            </a:pPr>
            <a:endParaRPr lang="cs-CZ" sz="2000" dirty="0"/>
          </a:p>
        </p:txBody>
      </p:sp>
      <p:pic>
        <p:nvPicPr>
          <p:cNvPr id="9" name="Obrázek 8" descr="řez pro energi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19" y="2780928"/>
            <a:ext cx="4956775" cy="3528392"/>
          </a:xfrm>
          <a:prstGeom prst="rect">
            <a:avLst/>
          </a:prstGeom>
        </p:spPr>
      </p:pic>
      <p:pic>
        <p:nvPicPr>
          <p:cNvPr id="10" name="Obrázek 10" descr="energetický štítek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36096" y="2348880"/>
            <a:ext cx="3528392" cy="4319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3172</TotalTime>
  <Words>547</Words>
  <Application>Microsoft Office PowerPoint</Application>
  <PresentationFormat>Předvádění na obrazovce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Technický</vt:lpstr>
      <vt:lpstr>Zděný nízkoenergetický dům</vt:lpstr>
      <vt:lpstr>Obsah </vt:lpstr>
      <vt:lpstr>Motivace a důvody k řešení daného problému  </vt:lpstr>
      <vt:lpstr>Cíl práce</vt:lpstr>
      <vt:lpstr>Výzkumné otázky </vt:lpstr>
      <vt:lpstr>Výzkumné otázky </vt:lpstr>
      <vt:lpstr>Výzkumné otázky </vt:lpstr>
      <vt:lpstr>Výzkumné otázky </vt:lpstr>
      <vt:lpstr>Použité metody </vt:lpstr>
      <vt:lpstr>Dosažené výsledky </vt:lpstr>
      <vt:lpstr>Přínos práce </vt:lpstr>
      <vt:lpstr>Závěrečné shrnutí </vt:lpstr>
      <vt:lpstr>Doplňující dotazy Vedoucí</vt:lpstr>
      <vt:lpstr>Doplňující dotazy oponenta</vt:lpstr>
      <vt:lpstr>Děkuji za vaši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Uzivatel</cp:lastModifiedBy>
  <cp:revision>18</cp:revision>
  <dcterms:created xsi:type="dcterms:W3CDTF">2017-06-12T11:38:22Z</dcterms:created>
  <dcterms:modified xsi:type="dcterms:W3CDTF">2017-06-21T16:17:02Z</dcterms:modified>
</cp:coreProperties>
</file>