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6" r:id="rId11"/>
    <p:sldId id="264" r:id="rId12"/>
    <p:sldId id="265" r:id="rId13"/>
  </p:sldIdLst>
  <p:sldSz cx="13004800" cy="9753600"/>
  <p:notesSz cx="6858000" cy="9144000"/>
  <p:defaultTextStyle>
    <a:defPPr marL="0" marR="0" indent="0" algn="l" defTabSz="91435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89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76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65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54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41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30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119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706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0" autoAdjust="0"/>
  </p:normalViewPr>
  <p:slideViewPr>
    <p:cSldViewPr>
      <p:cViewPr>
        <p:scale>
          <a:sx n="66" d="100"/>
          <a:sy n="66" d="100"/>
        </p:scale>
        <p:origin x="-1042" y="389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7729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8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7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65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54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41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30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1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0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2037419" y="511855"/>
            <a:ext cx="10533888" cy="209377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2037419" y="2631202"/>
            <a:ext cx="10533888" cy="2492587"/>
          </a:xfrm>
        </p:spPr>
        <p:txBody>
          <a:bodyPr tIns="0"/>
          <a:lstStyle>
            <a:lvl1pPr marL="39014" indent="0" algn="l">
              <a:buNone/>
              <a:defRPr sz="37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8AF03-7270-45C2-A683-C5E353EF01A5}" type="datetime4">
              <a:rPr lang="en-US" smtClean="0"/>
              <a:pPr/>
              <a:t>June 20, 2017</a:t>
            </a:fld>
            <a:endParaRPr lang="en-US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310483" y="2010741"/>
            <a:ext cx="299110" cy="29911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645761" y="1912911"/>
            <a:ext cx="91034" cy="910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B5AFD-D735-4504-A039-ADEBB6448D55}" type="datetime4">
              <a:rPr lang="en-US" smtClean="0"/>
              <a:pPr/>
              <a:t>June 20, 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3600" y="390598"/>
            <a:ext cx="2600960" cy="832216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25600" y="390600"/>
            <a:ext cx="7911253" cy="832216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C8118-FB93-4E87-B380-0175F2FE2167}" type="datetime4">
              <a:rPr lang="en-US" smtClean="0"/>
              <a:pPr/>
              <a:t>June 20, 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93482-8E69-40F7-BCAD-5662A6CADB27}" type="datetime4">
              <a:rPr lang="en-US" smtClean="0"/>
              <a:pPr/>
              <a:t>June 20, 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46777" y="-77"/>
            <a:ext cx="9753600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7046" y="3698240"/>
            <a:ext cx="9103360" cy="3251200"/>
          </a:xfrm>
        </p:spPr>
        <p:txBody>
          <a:bodyPr anchor="t"/>
          <a:lstStyle>
            <a:lvl1pPr algn="l">
              <a:lnSpc>
                <a:spcPts val="6400"/>
              </a:lnSpc>
              <a:buNone/>
              <a:defRPr sz="57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67046" y="1517227"/>
            <a:ext cx="9103360" cy="2147146"/>
          </a:xfrm>
        </p:spPr>
        <p:txBody>
          <a:bodyPr anchor="b"/>
          <a:lstStyle>
            <a:lvl1pPr marL="26009" indent="0">
              <a:lnSpc>
                <a:spcPts val="3271"/>
              </a:lnSpc>
              <a:spcBef>
                <a:spcPts val="0"/>
              </a:spcBef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B7EAE1-CAAC-4AEF-919E-158692B1E55E}" type="datetime4">
              <a:rPr lang="en-US" smtClean="0"/>
              <a:pPr/>
              <a:t>June 20, 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3251200" y="0"/>
            <a:ext cx="108373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3089523" y="4003067"/>
            <a:ext cx="299110" cy="29911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3424802" y="3905237"/>
            <a:ext cx="91034" cy="910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54" y="390144"/>
            <a:ext cx="10663936" cy="16256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041754" y="2167467"/>
            <a:ext cx="5201920" cy="663244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03770" y="2167467"/>
            <a:ext cx="5201920" cy="663244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5A706-D8F2-4D1A-855A-CADC92600C26}" type="datetime4">
              <a:rPr lang="en-US" smtClean="0"/>
              <a:pPr/>
              <a:t>June 20, 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240" y="7339145"/>
            <a:ext cx="11704320" cy="1625600"/>
          </a:xfrm>
        </p:spPr>
        <p:txBody>
          <a:bodyPr anchor="ctr"/>
          <a:lstStyle>
            <a:lvl1pPr algn="ctr">
              <a:defRPr sz="64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240" y="466884"/>
            <a:ext cx="5722112" cy="91033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91032" indent="0" algn="l">
              <a:lnSpc>
                <a:spcPct val="100000"/>
              </a:lnSpc>
              <a:spcBef>
                <a:spcPts val="142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632448" y="466884"/>
            <a:ext cx="5722112" cy="91033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91032" indent="0" algn="l">
              <a:lnSpc>
                <a:spcPct val="100000"/>
              </a:lnSpc>
              <a:spcBef>
                <a:spcPts val="142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50240" y="1378611"/>
            <a:ext cx="5722112" cy="58521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9198" indent="-390138">
              <a:lnSpc>
                <a:spcPct val="100000"/>
              </a:lnSpc>
              <a:spcBef>
                <a:spcPts val="996"/>
              </a:spcBef>
              <a:defRPr sz="3400"/>
            </a:lvl1pPr>
            <a:lvl2pPr>
              <a:lnSpc>
                <a:spcPct val="100000"/>
              </a:lnSpc>
              <a:spcBef>
                <a:spcPts val="996"/>
              </a:spcBef>
              <a:defRPr sz="2800"/>
            </a:lvl2pPr>
            <a:lvl3pPr>
              <a:lnSpc>
                <a:spcPct val="100000"/>
              </a:lnSpc>
              <a:spcBef>
                <a:spcPts val="996"/>
              </a:spcBef>
              <a:defRPr sz="2600"/>
            </a:lvl3pPr>
            <a:lvl4pPr>
              <a:lnSpc>
                <a:spcPct val="100000"/>
              </a:lnSpc>
              <a:spcBef>
                <a:spcPts val="996"/>
              </a:spcBef>
              <a:defRPr sz="2300"/>
            </a:lvl4pPr>
            <a:lvl5pPr>
              <a:lnSpc>
                <a:spcPct val="100000"/>
              </a:lnSpc>
              <a:spcBef>
                <a:spcPts val="996"/>
              </a:spcBef>
              <a:defRPr sz="23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32448" y="1378611"/>
            <a:ext cx="5722112" cy="58521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9198" indent="-390138">
              <a:lnSpc>
                <a:spcPct val="100000"/>
              </a:lnSpc>
              <a:spcBef>
                <a:spcPts val="996"/>
              </a:spcBef>
              <a:defRPr sz="3400"/>
            </a:lvl1pPr>
            <a:lvl2pPr>
              <a:lnSpc>
                <a:spcPct val="100000"/>
              </a:lnSpc>
              <a:spcBef>
                <a:spcPts val="996"/>
              </a:spcBef>
              <a:defRPr sz="2800"/>
            </a:lvl2pPr>
            <a:lvl3pPr>
              <a:lnSpc>
                <a:spcPct val="100000"/>
              </a:lnSpc>
              <a:spcBef>
                <a:spcPts val="996"/>
              </a:spcBef>
              <a:defRPr sz="2600"/>
            </a:lvl3pPr>
            <a:lvl4pPr>
              <a:lnSpc>
                <a:spcPct val="100000"/>
              </a:lnSpc>
              <a:spcBef>
                <a:spcPts val="996"/>
              </a:spcBef>
              <a:defRPr sz="2300"/>
            </a:lvl4pPr>
            <a:lvl5pPr>
              <a:lnSpc>
                <a:spcPct val="100000"/>
              </a:lnSpc>
              <a:spcBef>
                <a:spcPts val="996"/>
              </a:spcBef>
              <a:defRPr sz="23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4F123-1704-49AC-9D15-C4B1462B8014}" type="datetime4">
              <a:rPr lang="en-US" smtClean="0"/>
              <a:pPr/>
              <a:t>June 20, 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54" y="390144"/>
            <a:ext cx="10663936" cy="16256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27EC2-47FB-48A1-8644-C8A81DDAA119}" type="datetime4">
              <a:rPr lang="en-US" smtClean="0"/>
              <a:pPr/>
              <a:t>June 20, 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43533" y="0"/>
            <a:ext cx="11561267" cy="9753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3EC3ED-7435-49F9-84C8-03CCA2F8DEDB}" type="datetime4">
              <a:rPr lang="en-US" smtClean="0"/>
              <a:pPr/>
              <a:t>June 20, 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443533" y="-77"/>
            <a:ext cx="104038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240" y="308307"/>
            <a:ext cx="5418667" cy="1652693"/>
          </a:xfrm>
          <a:ln>
            <a:noFill/>
          </a:ln>
        </p:spPr>
        <p:txBody>
          <a:bodyPr anchor="b"/>
          <a:lstStyle>
            <a:lvl1pPr algn="l">
              <a:lnSpc>
                <a:spcPts val="2844"/>
              </a:lnSpc>
              <a:buNone/>
              <a:defRPr sz="31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50240" y="2001016"/>
            <a:ext cx="5418667" cy="993422"/>
          </a:xfrm>
        </p:spPr>
        <p:txBody>
          <a:bodyPr/>
          <a:lstStyle>
            <a:lvl1pPr marL="65023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50240" y="3034454"/>
            <a:ext cx="11595947" cy="5678312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49BF1-FCD3-4395-8FF6-0047AF66228E}" type="datetime4">
              <a:rPr lang="en-US" smtClean="0"/>
              <a:pPr/>
              <a:t>June 20, 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2474" y="1517227"/>
            <a:ext cx="3901440" cy="2817707"/>
          </a:xfrm>
        </p:spPr>
        <p:txBody>
          <a:bodyPr anchor="b">
            <a:noAutofit/>
          </a:bodyPr>
          <a:lstStyle>
            <a:lvl1pPr algn="l">
              <a:buNone/>
              <a:defRPr sz="30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861222-2C8B-4501-BE87-6797EC025925}" type="datetime4">
              <a:rPr lang="en-US" smtClean="0"/>
              <a:pPr/>
              <a:t>June 20, 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83733" y="1517227"/>
            <a:ext cx="6502400" cy="6502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30046" tIns="390138" rIns="130046" bIns="65023" rtlCol="0" anchor="t">
            <a:normAutofit/>
          </a:bodyPr>
          <a:lstStyle>
            <a:extLst/>
          </a:lstStyle>
          <a:p>
            <a:pPr marL="0" indent="-403143" algn="l" rtl="0" eaLnBrk="1" latinLnBrk="0" hangingPunct="1">
              <a:lnSpc>
                <a:spcPts val="4267"/>
              </a:lnSpc>
              <a:spcBef>
                <a:spcPts val="853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92107" y="1625605"/>
            <a:ext cx="6285653" cy="4998444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30046" tIns="390138" anchor="t"/>
          <a:lstStyle>
            <a:lvl1pPr marL="0" indent="0" algn="l" eaLnBrk="1" latinLnBrk="0" hangingPunct="1">
              <a:buNone/>
              <a:defRPr sz="46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564231" y="1357285"/>
            <a:ext cx="975360" cy="29057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7116326" y="1332318"/>
            <a:ext cx="923341" cy="29057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92107" y="6827520"/>
            <a:ext cx="6285653" cy="1083733"/>
          </a:xfrm>
        </p:spPr>
        <p:txBody>
          <a:bodyPr anchor="ctr"/>
          <a:lstStyle>
            <a:lvl1pPr marL="0" indent="0" algn="l">
              <a:lnSpc>
                <a:spcPts val="2276"/>
              </a:lnSpc>
              <a:spcBef>
                <a:spcPts val="0"/>
              </a:spcBef>
              <a:buNone/>
              <a:defRPr sz="2000">
                <a:solidFill>
                  <a:srgbClr val="777777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1160429" y="-1160422"/>
            <a:ext cx="2330862" cy="2330862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40095" y="30012"/>
            <a:ext cx="2420894" cy="2420894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260098" y="1500554"/>
            <a:ext cx="1601020" cy="1568176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440531" y="-77"/>
            <a:ext cx="11564270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2041754" y="390596"/>
            <a:ext cx="10663936" cy="1625600"/>
          </a:xfrm>
          <a:prstGeom prst="rect">
            <a:avLst/>
          </a:prstGeom>
        </p:spPr>
        <p:txBody>
          <a:bodyPr lIns="130046" tIns="65023" rIns="130046" bIns="65023"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2041754" y="2059093"/>
            <a:ext cx="10663936" cy="6827520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093547" y="8967894"/>
            <a:ext cx="3034453" cy="677333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C01193-8287-4834-A286-6B880643E934}" type="datetime4">
              <a:rPr lang="en-US" smtClean="0"/>
              <a:pPr/>
              <a:t>June 20, 2017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8128000" y="8967894"/>
            <a:ext cx="4118187" cy="677333"/>
          </a:xfrm>
          <a:prstGeom prst="rect">
            <a:avLst/>
          </a:prstGeom>
        </p:spPr>
        <p:txBody>
          <a:bodyPr lIns="130046" tIns="65023" rIns="130046" bIns="65023" anchor="b"/>
          <a:lstStyle>
            <a:lvl1pPr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12250522" y="8967894"/>
            <a:ext cx="650240" cy="677333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ct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443533" y="-77"/>
            <a:ext cx="104038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61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20184" indent="-403143" algn="l" rtl="0" eaLnBrk="1" latinLnBrk="0" hangingPunct="1">
        <a:lnSpc>
          <a:spcPct val="100000"/>
        </a:lnSpc>
        <a:spcBef>
          <a:spcPts val="853"/>
        </a:spcBef>
        <a:buClr>
          <a:schemeClr val="accent1"/>
        </a:buClr>
        <a:buSzPct val="80000"/>
        <a:buFont typeface="Wingdings 2"/>
        <a:buChar char="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910322" indent="-338120" algn="l" rtl="0" eaLnBrk="1" latinLnBrk="0" hangingPunct="1">
        <a:lnSpc>
          <a:spcPct val="100000"/>
        </a:lnSpc>
        <a:spcBef>
          <a:spcPts val="782"/>
        </a:spcBef>
        <a:buClr>
          <a:schemeClr val="accent1"/>
        </a:buClr>
        <a:buFont typeface="Verdana"/>
        <a:buChar char="◦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261446" indent="-325115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52" indent="-247087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6653" indent="-260092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5758" indent="-26009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4864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965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071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py.cz/zakladni?x=14.1168505&amp;y=49.3302776&amp;z=1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37904" y="2932584"/>
            <a:ext cx="10533888" cy="2093773"/>
          </a:xfrm>
        </p:spPr>
        <p:txBody>
          <a:bodyPr>
            <a:noAutofit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/>
              <a:t>Revitalizace brownfieldu s minimální podlahovou plochou 200m</a:t>
            </a:r>
            <a:r>
              <a:rPr lang="cs-CZ" sz="6000" baseline="30000" dirty="0" smtClean="0"/>
              <a:t>2</a:t>
            </a:r>
            <a:endParaRPr lang="cs-CZ" sz="6000" baseline="30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1880" y="5524872"/>
            <a:ext cx="10533888" cy="3528392"/>
          </a:xfrm>
        </p:spPr>
        <p:txBody>
          <a:bodyPr>
            <a:normAutofit/>
          </a:bodyPr>
          <a:lstStyle/>
          <a:p>
            <a:pPr>
              <a:tabLst>
                <a:tab pos="2870200" algn="r"/>
                <a:tab pos="4121150" algn="l"/>
              </a:tabLst>
            </a:pPr>
            <a:r>
              <a:rPr lang="cs-CZ" sz="3200" dirty="0" smtClean="0"/>
              <a:t>	Autor:	Ondřej Uhlík</a:t>
            </a:r>
          </a:p>
          <a:p>
            <a:pPr>
              <a:tabLst>
                <a:tab pos="2870200" algn="r"/>
                <a:tab pos="4121150" algn="l"/>
              </a:tabLst>
            </a:pPr>
            <a:r>
              <a:rPr lang="cs-CZ" sz="3200" dirty="0" smtClean="0"/>
              <a:t>	Vedoucí práce:	Ing. Zuzana Kramářová Ph.D.</a:t>
            </a:r>
          </a:p>
          <a:p>
            <a:pPr>
              <a:tabLst>
                <a:tab pos="2870200" algn="r"/>
                <a:tab pos="4121150" algn="l"/>
              </a:tabLst>
            </a:pPr>
            <a:r>
              <a:rPr lang="cs-CZ" sz="3200" dirty="0" smtClean="0"/>
              <a:t>	Oponent:	Ing. Michal Lávička</a:t>
            </a:r>
            <a:r>
              <a:rPr lang="cs-CZ" dirty="0" smtClean="0"/>
              <a:t>	</a:t>
            </a:r>
          </a:p>
          <a:p>
            <a:pPr>
              <a:tabLst>
                <a:tab pos="2870200" algn="r"/>
                <a:tab pos="4121150" algn="l"/>
              </a:tabLst>
            </a:pPr>
            <a:endParaRPr lang="cs-CZ" dirty="0" smtClean="0"/>
          </a:p>
          <a:p>
            <a:pPr>
              <a:tabLst>
                <a:tab pos="2870200" algn="r"/>
                <a:tab pos="4121150" algn="l"/>
              </a:tabLst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4" name="obrázek 1" descr="http://www.vstecb.cz/images/vste-logo.png"/>
          <p:cNvPicPr/>
          <p:nvPr/>
        </p:nvPicPr>
        <p:blipFill rotWithShape="1">
          <a:blip r:embed="rId2"/>
          <a:srcRect b="21439"/>
          <a:stretch/>
        </p:blipFill>
        <p:spPr bwMode="auto">
          <a:xfrm>
            <a:off x="1677864" y="268288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622080" y="286234"/>
            <a:ext cx="65024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cs-CZ" sz="2800" dirty="0">
                <a:solidFill>
                  <a:schemeClr val="tx1"/>
                </a:solidFill>
              </a:rPr>
              <a:t>VYSOKÁ ŠKOLA TECHNICKÁ A EKONOMICKÁ V ČESKÝCH BUDĚJOVICÍCH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688038" y="754109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1"/>
                </a:solidFill>
              </a:rPr>
              <a:t>červen 2017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7864" y="2644552"/>
            <a:ext cx="10663936" cy="1625600"/>
          </a:xfrm>
        </p:spPr>
        <p:txBody>
          <a:bodyPr>
            <a:normAutofit/>
          </a:bodyPr>
          <a:lstStyle/>
          <a:p>
            <a:r>
              <a:rPr lang="cs-CZ" sz="8800" dirty="0" smtClean="0"/>
              <a:t>Děkuji za pozornost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2292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vedoucího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 části B, konkrétně B.2.8 popisujete požárně bezpečnostní koncepci objektu. Popište ji blíže a vysvětlete, ze kterých norem a </a:t>
            </a:r>
            <a:r>
              <a:rPr lang="cs-CZ" sz="3200" dirty="0" smtClean="0"/>
              <a:t>legislativních </a:t>
            </a:r>
            <a:r>
              <a:rPr lang="cs-CZ" sz="3200" dirty="0"/>
              <a:t>podkladů jste </a:t>
            </a:r>
            <a:r>
              <a:rPr lang="cs-CZ" sz="3200" dirty="0" smtClean="0"/>
              <a:t>vycházel.</a:t>
            </a:r>
          </a:p>
          <a:p>
            <a:pPr marL="117041" indent="0">
              <a:buNone/>
            </a:pPr>
            <a:endParaRPr lang="cs-CZ" sz="3200" dirty="0" smtClean="0"/>
          </a:p>
          <a:p>
            <a:r>
              <a:rPr lang="cs-CZ" sz="3200" dirty="0"/>
              <a:t>Popište blíže návrh týkající je využití nezastavěné plochy areálu - okolí objektu.</a:t>
            </a:r>
          </a:p>
        </p:txBody>
      </p:sp>
    </p:spTree>
    <p:extLst>
      <p:ext uri="{BB962C8B-B14F-4D97-AF65-F5344CB8AC3E}">
        <p14:creationId xmlns:p14="http://schemas.microsoft.com/office/powerpoint/2010/main" val="5974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Přemýšlel jste o zpětném využití dešťové vody, kterou zachytíte na Vašem pozemku? Jak byste mohl vodu využít? Co by to znamenalo pro Váš návrh? (nyní svádíte do kanalizace</a:t>
            </a:r>
            <a:r>
              <a:rPr lang="cs-CZ" sz="3200" dirty="0" smtClean="0"/>
              <a:t>).</a:t>
            </a:r>
          </a:p>
          <a:p>
            <a:pPr marL="117041" indent="0">
              <a:buNone/>
            </a:pPr>
            <a:endParaRPr lang="cs-CZ" sz="3200" dirty="0" smtClean="0"/>
          </a:p>
          <a:p>
            <a:r>
              <a:rPr lang="cs-CZ" sz="3200" dirty="0"/>
              <a:t>Můžete popsat, jak by probíhalo vetknutí ŽB monolitického schodiště do obvodové cihelné stě- </a:t>
            </a:r>
            <a:r>
              <a:rPr lang="cs-CZ" sz="3200" dirty="0" err="1"/>
              <a:t>ny</a:t>
            </a:r>
            <a:r>
              <a:rPr lang="cs-CZ" sz="3200" dirty="0"/>
              <a:t>? Zvážil jste i jiné možnosti? Jaké?</a:t>
            </a:r>
          </a:p>
        </p:txBody>
      </p:sp>
    </p:spTree>
    <p:extLst>
      <p:ext uri="{BB962C8B-B14F-4D97-AF65-F5344CB8AC3E}">
        <p14:creationId xmlns:p14="http://schemas.microsoft.com/office/powerpoint/2010/main" val="985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Motivace a důvody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1880" y="2356520"/>
            <a:ext cx="10663936" cy="6827520"/>
          </a:xfrm>
        </p:spPr>
        <p:txBody>
          <a:bodyPr/>
          <a:lstStyle/>
          <a:p>
            <a:pPr marL="117041" indent="0">
              <a:buNone/>
            </a:pPr>
            <a:r>
              <a:rPr lang="cs-CZ" dirty="0" smtClean="0"/>
              <a:t>Hlavní důvody:</a:t>
            </a:r>
          </a:p>
          <a:p>
            <a:pPr marL="117041" indent="0">
              <a:buNone/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3200" dirty="0" smtClean="0"/>
              <a:t>Brownfields vs </a:t>
            </a:r>
            <a:r>
              <a:rPr lang="cs-CZ" sz="3200" dirty="0" err="1" smtClean="0"/>
              <a:t>Greenfields</a:t>
            </a:r>
            <a:endParaRPr lang="cs-CZ" sz="3200" dirty="0" smtClean="0"/>
          </a:p>
          <a:p>
            <a:r>
              <a:rPr lang="cs-CZ" sz="3200" dirty="0" smtClean="0"/>
              <a:t>Brownfield jako zátěž pro společnost a životní prostředí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Brownfield jako investiční příležitost</a:t>
            </a:r>
          </a:p>
          <a:p>
            <a:pPr marL="117041" indent="0">
              <a:lnSpc>
                <a:spcPct val="150000"/>
              </a:lnSpc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9978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7864" y="2059093"/>
            <a:ext cx="11027826" cy="6827520"/>
          </a:xfrm>
        </p:spPr>
        <p:txBody>
          <a:bodyPr>
            <a:normAutofit/>
          </a:bodyPr>
          <a:lstStyle/>
          <a:p>
            <a:pPr marL="117041" indent="0">
              <a:buNone/>
            </a:pPr>
            <a:r>
              <a:rPr lang="cs-CZ" dirty="0" smtClean="0"/>
              <a:t>Návrh vhodné revitalizace kravína:</a:t>
            </a:r>
            <a:endParaRPr lang="cs-CZ" sz="1100" dirty="0" smtClean="0"/>
          </a:p>
          <a:p>
            <a:pPr algn="just">
              <a:lnSpc>
                <a:spcPct val="150000"/>
              </a:lnSpc>
            </a:pPr>
            <a:r>
              <a:rPr lang="cs-CZ" sz="3200" dirty="0" smtClean="0"/>
              <a:t>Zpracování studie širších vztahů okolí lokality</a:t>
            </a:r>
          </a:p>
          <a:p>
            <a:pPr algn="just">
              <a:lnSpc>
                <a:spcPct val="150000"/>
              </a:lnSpc>
            </a:pPr>
            <a:endParaRPr lang="cs-CZ" sz="1050" dirty="0" smtClean="0"/>
          </a:p>
          <a:p>
            <a:pPr algn="just"/>
            <a:r>
              <a:rPr lang="cs-CZ" sz="3200" dirty="0" smtClean="0"/>
              <a:t>Výběr vhodné nové funkce </a:t>
            </a:r>
            <a:r>
              <a:rPr lang="cs-CZ" sz="3200" dirty="0"/>
              <a:t>z hlediska architektonického a dispozičního </a:t>
            </a:r>
            <a:r>
              <a:rPr lang="cs-CZ" sz="3200" dirty="0" smtClean="0"/>
              <a:t>řešení</a:t>
            </a:r>
          </a:p>
          <a:p>
            <a:pPr marL="117041" indent="0" algn="just">
              <a:buNone/>
            </a:pPr>
            <a:endParaRPr lang="cs-CZ" sz="1050" dirty="0" smtClean="0"/>
          </a:p>
          <a:p>
            <a:pPr algn="just"/>
            <a:r>
              <a:rPr lang="cs-CZ" sz="3200" dirty="0" smtClean="0"/>
              <a:t>Zpracování dokumentace </a:t>
            </a:r>
            <a:r>
              <a:rPr lang="cs-CZ" sz="3200" dirty="0"/>
              <a:t>k rekonstrukci objektu a </a:t>
            </a:r>
            <a:r>
              <a:rPr lang="cs-CZ" sz="3200" dirty="0" smtClean="0"/>
              <a:t>lokality pro stavební povolení</a:t>
            </a:r>
          </a:p>
        </p:txBody>
      </p:sp>
    </p:spTree>
    <p:extLst>
      <p:ext uri="{BB962C8B-B14F-4D97-AF65-F5344CB8AC3E}">
        <p14:creationId xmlns:p14="http://schemas.microsoft.com/office/powerpoint/2010/main" val="11098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 smtClean="0"/>
              <a:t>Průzkum širších vztahů okolí lokality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Návrh nové funkce pro kravín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Vlastní průzkum stavebně-technického stavu objektu</a:t>
            </a:r>
          </a:p>
          <a:p>
            <a:pPr>
              <a:lnSpc>
                <a:spcPct val="150000"/>
              </a:lnSpc>
            </a:pPr>
            <a:r>
              <a:rPr lang="cs-CZ" sz="3200" dirty="0"/>
              <a:t>Zaměření </a:t>
            </a:r>
            <a:r>
              <a:rPr lang="cs-CZ" sz="3200" dirty="0" smtClean="0"/>
              <a:t>stávajícího </a:t>
            </a:r>
            <a:r>
              <a:rPr lang="cs-CZ" sz="3200" dirty="0"/>
              <a:t>objektu kravína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Zpracování projektové dokumentace pro rekonstrukci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049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3888" y="102617"/>
            <a:ext cx="10663936" cy="16256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Širší vztahy okolí lokality</a:t>
            </a:r>
            <a:endParaRPr lang="cs-CZ" sz="5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66" y="1564432"/>
            <a:ext cx="8496944" cy="654200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965896" y="8333184"/>
            <a:ext cx="98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solidFill>
                  <a:schemeClr val="tx1"/>
                </a:solidFill>
              </a:rPr>
              <a:t>Zdroj: Seznam.cz, a.s., </a:t>
            </a:r>
            <a:r>
              <a:rPr lang="cs-CZ" sz="1800" i="1" dirty="0">
                <a:solidFill>
                  <a:schemeClr val="tx1"/>
                </a:solidFill>
              </a:rPr>
              <a:t>Mapy.cz</a:t>
            </a:r>
            <a:r>
              <a:rPr lang="cs-CZ" sz="1800" dirty="0">
                <a:solidFill>
                  <a:schemeClr val="tx1"/>
                </a:solidFill>
              </a:rPr>
              <a:t> [online], </a:t>
            </a:r>
            <a:r>
              <a:rPr lang="cs-CZ" sz="1800" dirty="0" smtClean="0">
                <a:solidFill>
                  <a:schemeClr val="tx1"/>
                </a:solidFill>
              </a:rPr>
              <a:t>15. červen </a:t>
            </a:r>
            <a:r>
              <a:rPr lang="cs-CZ" sz="1800" dirty="0">
                <a:solidFill>
                  <a:schemeClr val="tx1"/>
                </a:solidFill>
              </a:rPr>
              <a:t>2017, [cit. </a:t>
            </a:r>
            <a:r>
              <a:rPr lang="cs-CZ" sz="1800" dirty="0" smtClean="0">
                <a:solidFill>
                  <a:schemeClr val="tx1"/>
                </a:solidFill>
              </a:rPr>
              <a:t>2017-06-15]. </a:t>
            </a:r>
            <a:r>
              <a:rPr lang="cs-CZ" sz="1800" dirty="0">
                <a:solidFill>
                  <a:schemeClr val="tx1"/>
                </a:solidFill>
              </a:rPr>
              <a:t>Dostupné z: </a:t>
            </a:r>
            <a:r>
              <a:rPr lang="cs-CZ" sz="1800" u="sng" dirty="0">
                <a:solidFill>
                  <a:schemeClr val="tx1"/>
                </a:solidFill>
                <a:hlinkClick r:id="rId3"/>
              </a:rPr>
              <a:t>https://mapy.cz/</a:t>
            </a:r>
            <a:r>
              <a:rPr lang="cs-CZ" sz="1800" u="sng" dirty="0" err="1">
                <a:solidFill>
                  <a:schemeClr val="tx1"/>
                </a:solidFill>
                <a:hlinkClick r:id="rId3"/>
              </a:rPr>
              <a:t>zakladni?x</a:t>
            </a:r>
            <a:r>
              <a:rPr lang="cs-CZ" sz="1800" u="sng" dirty="0">
                <a:solidFill>
                  <a:schemeClr val="tx1"/>
                </a:solidFill>
                <a:hlinkClick r:id="rId3"/>
              </a:rPr>
              <a:t>=14.1168505&amp;y=49.3302776&amp;z=15</a:t>
            </a:r>
            <a:r>
              <a:rPr lang="cs-CZ" sz="1800" dirty="0">
                <a:solidFill>
                  <a:schemeClr val="tx1"/>
                </a:solidFill>
              </a:rPr>
              <a:t>, pozn.: obrázek dodatečně pozměněn </a:t>
            </a:r>
          </a:p>
        </p:txBody>
      </p:sp>
    </p:spTree>
    <p:extLst>
      <p:ext uri="{BB962C8B-B14F-4D97-AF65-F5344CB8AC3E}">
        <p14:creationId xmlns:p14="http://schemas.microsoft.com/office/powerpoint/2010/main" val="8155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7904" y="0"/>
            <a:ext cx="10663936" cy="16256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Návrh nové funkce</a:t>
            </a:r>
            <a:endParaRPr lang="cs-CZ" sz="54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72" y="1420417"/>
            <a:ext cx="4824536" cy="3672408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8543" y="772345"/>
            <a:ext cx="3672409" cy="496855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5934" y="5020816"/>
            <a:ext cx="3672410" cy="482453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41760" y="506170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42360" y="506170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41760" y="925568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6931" y="4960419"/>
            <a:ext cx="3695633" cy="496855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142360" y="926929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591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7904" y="0"/>
            <a:ext cx="10663936" cy="16256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Situace areálu</a:t>
            </a:r>
            <a:endParaRPr lang="cs-CZ" sz="5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72" y="1276400"/>
            <a:ext cx="9097430" cy="7560840"/>
          </a:xfrm>
        </p:spPr>
      </p:pic>
      <p:sp>
        <p:nvSpPr>
          <p:cNvPr id="5" name="TextovéPole 4"/>
          <p:cNvSpPr txBox="1"/>
          <p:nvPr/>
        </p:nvSpPr>
        <p:spPr>
          <a:xfrm>
            <a:off x="813768" y="875685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 smtClean="0">
                <a:solidFill>
                  <a:schemeClr val="tx1"/>
                </a:solidFill>
              </a:rPr>
              <a:t>vlastní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0794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2909" y="-23639"/>
            <a:ext cx="10663936" cy="16256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Dispoziční </a:t>
            </a:r>
            <a:r>
              <a:rPr lang="cs-CZ" sz="5400" dirty="0" smtClean="0"/>
              <a:t>řešení objektu</a:t>
            </a:r>
            <a:endParaRPr lang="cs-CZ" sz="5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70" y="1780456"/>
            <a:ext cx="10841266" cy="3096344"/>
          </a:xfrm>
        </p:spPr>
      </p:pic>
      <p:sp>
        <p:nvSpPr>
          <p:cNvPr id="5" name="TextovéPole 4"/>
          <p:cNvSpPr txBox="1"/>
          <p:nvPr/>
        </p:nvSpPr>
        <p:spPr>
          <a:xfrm>
            <a:off x="1749870" y="131327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Přízemí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69" y="5740896"/>
            <a:ext cx="10999351" cy="298525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965896" y="506906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Podkroví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Dosažené výsledky a přínos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Nalezení vhodné funkce pro nevyužívaný objekt v </a:t>
            </a:r>
            <a:r>
              <a:rPr lang="cs-CZ" sz="4000" dirty="0" smtClean="0"/>
              <a:t>souladu s průzkumem okolí </a:t>
            </a:r>
            <a:r>
              <a:rPr lang="cs-CZ" sz="4000" dirty="0"/>
              <a:t>jeho </a:t>
            </a:r>
            <a:r>
              <a:rPr lang="cs-CZ" sz="4000" dirty="0" smtClean="0"/>
              <a:t>lokality</a:t>
            </a:r>
          </a:p>
          <a:p>
            <a:endParaRPr lang="cs-CZ" sz="4000" dirty="0"/>
          </a:p>
          <a:p>
            <a:pPr marL="520184" lvl="2" indent="-403143">
              <a:spcBef>
                <a:spcPts val="853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cs-CZ" sz="4000" dirty="0" smtClean="0"/>
              <a:t>Zpracování dokumentace k rekonstrukci objektu a lokality</a:t>
            </a:r>
            <a:endParaRPr lang="cs-CZ" sz="5400" dirty="0" smtClean="0"/>
          </a:p>
          <a:p>
            <a:pPr marL="572202" lvl="1" indent="0">
              <a:buNone/>
            </a:pPr>
            <a:endParaRPr lang="cs-CZ" sz="3400" dirty="0" smtClean="0"/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1169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413</TotalTime>
  <Words>286</Words>
  <Application>Microsoft Office PowerPoint</Application>
  <PresentationFormat>Vlastní</PresentationFormat>
  <Paragraphs>52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Slunovrat</vt:lpstr>
      <vt:lpstr> Revitalizace brownfieldu s minimální podlahovou plochou 200m2</vt:lpstr>
      <vt:lpstr>Motivace a důvody k řešení daného problému</vt:lpstr>
      <vt:lpstr>Cíl práce</vt:lpstr>
      <vt:lpstr>Metodika práce</vt:lpstr>
      <vt:lpstr>Širší vztahy okolí lokality</vt:lpstr>
      <vt:lpstr>Návrh nové funkce</vt:lpstr>
      <vt:lpstr>Situace areálu</vt:lpstr>
      <vt:lpstr>Dispoziční řešení objektu</vt:lpstr>
      <vt:lpstr>Dosažené výsledky a přínos práce</vt:lpstr>
      <vt:lpstr>Děkuji za pozornost</vt:lpstr>
      <vt:lpstr>Otázky vedoucího práce</vt:lpstr>
      <vt:lpstr>Otázky oponenta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2014: Rok změn v dopravní infrastruktuře</dc:title>
  <dc:creator>Ondřej Uhlík</dc:creator>
  <cp:lastModifiedBy>Ondřej Uhlík</cp:lastModifiedBy>
  <cp:revision>46</cp:revision>
  <dcterms:modified xsi:type="dcterms:W3CDTF">2017-06-20T18:50:28Z</dcterms:modified>
</cp:coreProperties>
</file>