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589215" y="2514600"/>
            <a:ext cx="8915400" cy="2262783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589215" y="4777383"/>
            <a:ext cx="891540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833F68-D1F4-4338-8C0F-60C15FD90D0F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0" y="4323813"/>
            <a:ext cx="1744647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372"/>
              <a:gd name="f29" fmla="*/ f26 1 166"/>
              <a:gd name="f30" fmla="*/ 0 1 f28"/>
              <a:gd name="f31" fmla="*/ f24 1 f28"/>
              <a:gd name="f32" fmla="*/ 0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4529544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0AC39B3-A589-4173-A035-C3BA161660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0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09603"/>
            <a:ext cx="8915400" cy="311704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5388BE-1912-47B5-A942-F623D2CA1D17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5EE8448-57D5-423D-96AE-8745CD1F2BA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5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3275015" y="3505196"/>
            <a:ext cx="7536557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534A7B-9D29-4DDE-B097-84FCDE6BB72F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7E09B34-8856-4CD1-9E75-E64F202ADD12}" type="slidenum">
              <a:t>‹#›</a:t>
            </a:fld>
            <a:endParaRPr lang="en-US"/>
          </a:p>
        </p:txBody>
      </p:sp>
      <p:sp>
        <p:nvSpPr>
          <p:cNvPr id="9" name="TextBox 13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E78712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E78712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066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438403"/>
            <a:ext cx="8915400" cy="2724847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7DB58D-D8EB-4245-824F-52DBAD333E98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5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4AA17F5-D40D-4C02-A950-D7A4CA42D07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2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E7871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10E8F-D2A6-415D-9E58-E55C054F74D0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0A6BABB-9621-469D-9701-9E56CB99B69C}" type="slidenum">
              <a:t>‹#›</a:t>
            </a:fld>
            <a:endParaRPr lang="en-US"/>
          </a:p>
        </p:txBody>
      </p:sp>
      <p:sp>
        <p:nvSpPr>
          <p:cNvPr id="9" name="TextBox 16"/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E78712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E78712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468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627406"/>
            <a:ext cx="8915400" cy="2880021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9"/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E7871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C347EC-16E7-4857-A98D-4214F7FF03FC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934F24A-54CC-4654-9DC1-C0F60730860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DE3A1E-FEBB-4FF1-93E4-D278295534E8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3DB857-BBEE-4FC4-B225-069169A43F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9294811" y="627406"/>
            <a:ext cx="22075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2589215" y="627406"/>
            <a:ext cx="6476996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B4AF77-CA2A-40FB-A692-C601B61745DD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8A3399-7144-4CEC-A57F-58792B0493E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07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891540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09C982-D35F-42C0-B3E4-375B0C551DD4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1C3629-EAF7-4090-A74F-4E2413F92B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0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2058753"/>
            <a:ext cx="8915400" cy="14688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3530132"/>
            <a:ext cx="8915400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5E11D1-C5CF-40D3-8237-E8FF31C4C19D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/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7D93E42-BA65-458E-81D5-B6AC4795EE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21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7190750" y="2126217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1390E0-6F6E-470E-9A6F-A2C1BE23E1CA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999963-667F-4B5F-977A-522C502B92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9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939375" y="1972699"/>
            <a:ext cx="3992727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2589215" y="2548963"/>
            <a:ext cx="4342897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7506629" y="1969471"/>
            <a:ext cx="399900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7166957" y="2545735"/>
            <a:ext cx="4338672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167512-2587-415D-B7AB-2F9677D7C148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250D4-DC30-4551-96F0-496CC5B13FB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8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ABD054-35B9-4705-AD87-ADBF3241EADB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6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C164D2-C2F6-4777-8FCD-181C6FC2ABF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34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A0D46C-029B-4871-8342-1E9BD0CCEB11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5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FF380A-9920-4F65-98EF-14ADB99269D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22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46090"/>
            <a:ext cx="3505196" cy="976314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323011" y="446090"/>
            <a:ext cx="5181603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1598608"/>
            <a:ext cx="3505196" cy="426243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AD8B27-7AF1-4D4A-8580-D94CA5AAD46E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D0F7AA-119B-4C00-81DE-99581F8C9B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9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589215" y="4800600"/>
            <a:ext cx="8915400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589215" y="634968"/>
            <a:ext cx="8915400" cy="3854973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2589215" y="5367335"/>
            <a:ext cx="8915400" cy="49371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A0E997-74F3-41C4-9514-B93B6FE8F18E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/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E7871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714AB0E-EF1E-4326-8463-668D01BCF4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92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E8E5C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0" y="228600"/>
            <a:ext cx="2851510" cy="6638634"/>
            <a:chOff x="0" y="228600"/>
            <a:chExt cx="2851510" cy="6638634"/>
          </a:xfrm>
        </p:grpSpPr>
        <p:sp>
          <p:nvSpPr>
            <p:cNvPr id="3" name="Freeform 11"/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22"/>
                <a:gd name="f31" fmla="*/ f28 1 136"/>
                <a:gd name="f32" fmla="*/ 0 1 f30"/>
                <a:gd name="f33" fmla="*/ f26 1 f30"/>
                <a:gd name="f34" fmla="*/ 0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4" name="Freeform 12"/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val f2"/>
                <a:gd name="f38" fmla="val f3"/>
                <a:gd name="f39" fmla="val f4"/>
                <a:gd name="f40" fmla="+- f39 0 f37"/>
                <a:gd name="f41" fmla="+- f38 0 f37"/>
                <a:gd name="f42" fmla="*/ f41 1 140"/>
                <a:gd name="f43" fmla="*/ f40 1 504"/>
                <a:gd name="f44" fmla="*/ 0 1 f42"/>
                <a:gd name="f45" fmla="*/ f38 1 f42"/>
                <a:gd name="f46" fmla="*/ 0 1 f43"/>
                <a:gd name="f47" fmla="*/ f39 1 f43"/>
                <a:gd name="f48" fmla="*/ f44 f35 1"/>
                <a:gd name="f49" fmla="*/ f45 f35 1"/>
                <a:gd name="f50" fmla="*/ f47 f36 1"/>
                <a:gd name="f51" fmla="*/ f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8" t="f51" r="f49" b="f50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5" name="Freeform 13"/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32"/>
                <a:gd name="f40" fmla="*/ f37 1 308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6" name="Freeform 14"/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7"/>
                <a:gd name="f20" fmla="*/ f17 1 79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7" name="Freeform 15"/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val f2"/>
                <a:gd name="f60" fmla="val f3"/>
                <a:gd name="f61" fmla="val f4"/>
                <a:gd name="f62" fmla="+- f61 0 f59"/>
                <a:gd name="f63" fmla="+- f60 0 f59"/>
                <a:gd name="f64" fmla="*/ f63 1 178"/>
                <a:gd name="f65" fmla="*/ f62 1 722"/>
                <a:gd name="f66" fmla="*/ 0 1 f64"/>
                <a:gd name="f67" fmla="*/ f60 1 f64"/>
                <a:gd name="f68" fmla="*/ 0 1 f65"/>
                <a:gd name="f69" fmla="*/ f61 1 f65"/>
                <a:gd name="f70" fmla="*/ f66 f57 1"/>
                <a:gd name="f71" fmla="*/ f67 f57 1"/>
                <a:gd name="f72" fmla="*/ f69 f58 1"/>
                <a:gd name="f73" fmla="*/ f68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8" name="Freeform 16"/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23"/>
                <a:gd name="f44" fmla="*/ f41 1 635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9" name="Freeform 17"/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7"/>
                <a:gd name="f35" fmla="*/ f32 1 10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0" name="Freeform 18"/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val f2"/>
                <a:gd name="f48" fmla="val f3"/>
                <a:gd name="f49" fmla="val f4"/>
                <a:gd name="f50" fmla="+- f49 0 f47"/>
                <a:gd name="f51" fmla="+- f48 0 f47"/>
                <a:gd name="f52" fmla="*/ f51 1 41"/>
                <a:gd name="f53" fmla="*/ f50 1 222"/>
                <a:gd name="f54" fmla="*/ 0 1 f52"/>
                <a:gd name="f55" fmla="*/ f48 1 f52"/>
                <a:gd name="f56" fmla="*/ 0 1 f53"/>
                <a:gd name="f57" fmla="*/ f49 1 f53"/>
                <a:gd name="f58" fmla="*/ f54 f45 1"/>
                <a:gd name="f59" fmla="*/ f55 f45 1"/>
                <a:gd name="f60" fmla="*/ f57 f46 1"/>
                <a:gd name="f61" fmla="*/ f56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8" t="f61" r="f59" b="f60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1" name="Freeform 19"/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val f2"/>
                <a:gd name="f87" fmla="val f3"/>
                <a:gd name="f88" fmla="val f4"/>
                <a:gd name="f89" fmla="+- f88 0 f86"/>
                <a:gd name="f90" fmla="+- f87 0 f86"/>
                <a:gd name="f91" fmla="*/ f90 1 450"/>
                <a:gd name="f92" fmla="*/ f89 1 878"/>
                <a:gd name="f93" fmla="*/ 0 1 f91"/>
                <a:gd name="f94" fmla="*/ f87 1 f91"/>
                <a:gd name="f95" fmla="*/ 0 1 f92"/>
                <a:gd name="f96" fmla="*/ f88 1 f92"/>
                <a:gd name="f97" fmla="*/ f93 f84 1"/>
                <a:gd name="f98" fmla="*/ f94 f84 1"/>
                <a:gd name="f99" fmla="*/ f96 f85 1"/>
                <a:gd name="f100" fmla="*/ f95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7" t="f100" r="f98" b="f99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2" name="Freeform 20"/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5"/>
                <a:gd name="f20" fmla="*/ f17 1 73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3" name="Freeform 21"/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8"/>
                <a:gd name="f30" fmla="*/ f27 1 48"/>
                <a:gd name="f31" fmla="*/ 0 1 f29"/>
                <a:gd name="f32" fmla="*/ f25 1 f29"/>
                <a:gd name="f33" fmla="*/ 0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4" name="Freeform 22"/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52"/>
                <a:gd name="f40" fmla="*/ f37 1 135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647252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</p:grpSp>
      <p:grpSp>
        <p:nvGrpSpPr>
          <p:cNvPr id="15" name="Group 9"/>
          <p:cNvGrpSpPr/>
          <p:nvPr/>
        </p:nvGrpSpPr>
        <p:grpSpPr>
          <a:xfrm>
            <a:off x="27221" y="-27"/>
            <a:ext cx="2356674" cy="6853280"/>
            <a:chOff x="27221" y="-27"/>
            <a:chExt cx="2356674" cy="6853280"/>
          </a:xfrm>
        </p:grpSpPr>
        <p:sp>
          <p:nvSpPr>
            <p:cNvPr id="16" name="Freeform 27"/>
            <p:cNvSpPr/>
            <p:nvPr/>
          </p:nvSpPr>
          <p:spPr>
            <a:xfrm>
              <a:off x="27221" y="-27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103"/>
                <a:gd name="f70" fmla="*/ f67 1 920"/>
                <a:gd name="f71" fmla="*/ 0 1 f69"/>
                <a:gd name="f72" fmla="*/ f65 1 f69"/>
                <a:gd name="f73" fmla="*/ 0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7" name="Freeform 28"/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88"/>
                <a:gd name="f44" fmla="*/ f41 1 330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8" name="Freeform 29"/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val f3"/>
                <a:gd name="f39" fmla="val f4"/>
                <a:gd name="f40" fmla="val f5"/>
                <a:gd name="f41" fmla="+- f40 0 f38"/>
                <a:gd name="f42" fmla="+- f39 0 f38"/>
                <a:gd name="f43" fmla="*/ f42 1 90"/>
                <a:gd name="f44" fmla="*/ f41 1 207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19" name="Freeform 30"/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115"/>
                <a:gd name="f68" fmla="*/ f65 1 467"/>
                <a:gd name="f69" fmla="*/ 0 1 f67"/>
                <a:gd name="f70" fmla="*/ f63 1 f67"/>
                <a:gd name="f71" fmla="*/ 0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0" name="Freeform 31"/>
            <p:cNvSpPr/>
            <p:nvPr/>
          </p:nvSpPr>
          <p:spPr>
            <a:xfrm>
              <a:off x="467898" y="1289203"/>
              <a:ext cx="174357" cy="30272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36"/>
                <a:gd name="f54" fmla="*/ f51 1 633"/>
                <a:gd name="f55" fmla="*/ 0 1 f53"/>
                <a:gd name="f56" fmla="*/ f49 1 f53"/>
                <a:gd name="f57" fmla="*/ 0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1" name="Freeform 32"/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8"/>
                <a:gd name="f20" fmla="*/ f17 1 59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2" name="Freeform 33"/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7"/>
                <a:gd name="f35" fmla="*/ f32 1 10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3" name="Freeform 34"/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val f2"/>
                <a:gd name="f82" fmla="val f3"/>
                <a:gd name="f83" fmla="val f4"/>
                <a:gd name="f84" fmla="+- f83 0 f81"/>
                <a:gd name="f85" fmla="+- f82 0 f81"/>
                <a:gd name="f86" fmla="*/ f85 1 294"/>
                <a:gd name="f87" fmla="*/ f84 1 568"/>
                <a:gd name="f88" fmla="*/ 0 1 f86"/>
                <a:gd name="f89" fmla="*/ f82 1 f86"/>
                <a:gd name="f90" fmla="*/ 0 1 f87"/>
                <a:gd name="f91" fmla="*/ f83 1 f87"/>
                <a:gd name="f92" fmla="*/ f88 f79 1"/>
                <a:gd name="f93" fmla="*/ f89 f79 1"/>
                <a:gd name="f94" fmla="*/ f91 f80 1"/>
                <a:gd name="f95" fmla="*/ f90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2" t="f95" r="f93" b="f94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4" name="Freeform 35"/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5"/>
                <a:gd name="f20" fmla="*/ f17 1 53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5" name="Freeform 36"/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29"/>
                <a:gd name="f41" fmla="*/ f38 1 141"/>
                <a:gd name="f42" fmla="*/ 0 1 f40"/>
                <a:gd name="f43" fmla="*/ f36 1 f40"/>
                <a:gd name="f44" fmla="*/ 0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6" name="Freeform 37"/>
            <p:cNvSpPr/>
            <p:nvPr/>
          </p:nvSpPr>
          <p:spPr>
            <a:xfrm>
              <a:off x="973726" y="5772625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8"/>
                <a:gd name="f31" fmla="*/ f28 1 48"/>
                <a:gd name="f32" fmla="*/ 0 1 f30"/>
                <a:gd name="f33" fmla="*/ f26 1 f30"/>
                <a:gd name="f34" fmla="*/ 0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27" name="Freeform 38"/>
            <p:cNvSpPr/>
            <p:nvPr/>
          </p:nvSpPr>
          <p:spPr>
            <a:xfrm>
              <a:off x="1006297" y="6322518"/>
              <a:ext cx="210760" cy="5307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44"/>
                <a:gd name="f40" fmla="*/ f37 1 111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647252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cs-CZ"/>
            </a:p>
          </p:txBody>
        </p:sp>
      </p:grpSp>
      <p:sp>
        <p:nvSpPr>
          <p:cNvPr id="28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647252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29" name="Title Placeholder 1"/>
          <p:cNvSpPr txBox="1">
            <a:spLocks noGrp="1"/>
          </p:cNvSpPr>
          <p:nvPr>
            <p:ph type="title"/>
          </p:nvPr>
        </p:nvSpPr>
        <p:spPr>
          <a:xfrm>
            <a:off x="2592927" y="624105"/>
            <a:ext cx="8911687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0" name="Text Placeholder 2"/>
          <p:cNvSpPr txBox="1">
            <a:spLocks noGrp="1"/>
          </p:cNvSpPr>
          <p:nvPr>
            <p:ph type="body" idx="1"/>
          </p:nvPr>
        </p:nvSpPr>
        <p:spPr>
          <a:xfrm>
            <a:off x="2589215" y="2133596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0361615" y="6130439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F530BE82-C337-4818-9030-DFA8F0BC16B1}" type="datetime1">
              <a:rPr lang="en-US"/>
              <a:pPr lvl="0"/>
              <a:t>6/20/2017</a:t>
            </a:fld>
            <a:endParaRPr lang="en-US"/>
          </a:p>
        </p:txBody>
      </p:sp>
      <p:sp>
        <p:nvSpPr>
          <p:cNvPr id="32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589215" y="6135806"/>
            <a:ext cx="76199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33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531815" y="787783"/>
            <a:ext cx="77976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F761A00E-3070-411D-82F7-BC78DFB8211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3600" b="0" i="0" u="none" strike="noStrike" kern="1200" cap="none" spc="0" baseline="0">
          <a:solidFill>
            <a:srgbClr val="262626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E78712"/>
        </a:buClr>
        <a:buSzPct val="100000"/>
        <a:buFont typeface="Wingdings 3"/>
        <a:buChar char="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E78712"/>
        </a:buClr>
        <a:buSzPct val="100000"/>
        <a:buFont typeface="Wingdings 3"/>
        <a:buChar char="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E78712"/>
        </a:buClr>
        <a:buSzPct val="100000"/>
        <a:buFont typeface="Wingdings 3"/>
        <a:buChar char="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E78712"/>
        </a:buClr>
        <a:buSzPct val="100000"/>
        <a:buFont typeface="Wingdings 3"/>
        <a:buChar char=""/>
        <a:tabLst/>
        <a:defRPr lang="cs-CZ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E78712"/>
        </a:buClr>
        <a:buSzPct val="100000"/>
        <a:buFont typeface="Wingdings 3"/>
        <a:buChar char=""/>
        <a:tabLst/>
        <a:defRPr lang="cs-CZ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3052852" y="-730879"/>
            <a:ext cx="8915400" cy="2262783"/>
          </a:xfrm>
        </p:spPr>
        <p:txBody>
          <a:bodyPr/>
          <a:lstStyle/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Vysoká škola technická a ekonomická v Českých Budějovicích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2958714" y="2162967"/>
            <a:ext cx="9009528" cy="1262813"/>
          </a:xfrm>
        </p:spPr>
        <p:txBody>
          <a:bodyPr>
            <a:noAutofit/>
          </a:bodyPr>
          <a:lstStyle/>
          <a:p>
            <a:pPr lvl="0"/>
            <a:r>
              <a:rPr lang="cs-CZ" sz="3200" b="1">
                <a:solidFill>
                  <a:srgbClr val="000000"/>
                </a:solidFill>
                <a:latin typeface="Arial" pitchFamily="34"/>
                <a:cs typeface="Arial" pitchFamily="34"/>
              </a:rPr>
              <a:t>ANALÝZA DOPRAVNÍ INFRASTRUKTURY V CENTRU</a:t>
            </a:r>
            <a:r>
              <a:rPr lang="cs-CZ" sz="3200">
                <a:solidFill>
                  <a:srgbClr val="000000"/>
                </a:solidFill>
                <a:latin typeface="Arial" pitchFamily="34"/>
                <a:cs typeface="Arial" pitchFamily="34"/>
              </a:rPr>
              <a:t> </a:t>
            </a:r>
            <a:r>
              <a:rPr lang="cs-CZ" sz="3200" b="1">
                <a:solidFill>
                  <a:srgbClr val="000000"/>
                </a:solidFill>
                <a:latin typeface="Arial" pitchFamily="34"/>
                <a:cs typeface="Arial" pitchFamily="34"/>
              </a:rPr>
              <a:t>ČESKÝCH BUDĚJOVIC A NÁVRH OPATŘENÍ ZLEPŠUJÍCÍCH PODMÍNKY PRO POHYB CHODCŮ A CYKLISTŮ</a:t>
            </a:r>
          </a:p>
          <a:p>
            <a:pPr lvl="0"/>
            <a:endParaRPr lang="cs-CZ" sz="320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Autor bakalářské práce : Stephanie Sezemská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Vedoucí bakalářské práce : Ing. arch. Filip Landa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Oponent bakalářské práce: Mgr. Jana Hlebová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České Budějovice, červen 2017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746" y="160303"/>
            <a:ext cx="1323978" cy="1371600"/>
          </a:xfrm>
          <a:prstGeom prst="rect">
            <a:avLst/>
          </a:prstGeom>
          <a:noFill/>
          <a:ln cap="rnd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3"/>
          <p:cNvSpPr txBox="1">
            <a:spLocks noGrp="1"/>
          </p:cNvSpPr>
          <p:nvPr>
            <p:ph type="title"/>
          </p:nvPr>
        </p:nvSpPr>
        <p:spPr>
          <a:xfrm>
            <a:off x="5258851" y="4243072"/>
            <a:ext cx="8911687" cy="1280891"/>
          </a:xfrm>
        </p:spPr>
        <p:txBody>
          <a:bodyPr/>
          <a:lstStyle/>
          <a:p>
            <a:pPr lvl="0"/>
            <a:r>
              <a:rPr lang="cs-CZ" sz="4000">
                <a:latin typeface="Arial" pitchFamily="34"/>
                <a:cs typeface="Arial" pitchFamily="34"/>
              </a:rPr>
              <a:t>Děkuji za pozornost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>
                <a:latin typeface="Arial" pitchFamily="34"/>
                <a:cs typeface="Arial" pitchFamily="34"/>
              </a:rPr>
              <a:t>Obsah prezentace: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589215" y="2404058"/>
            <a:ext cx="8915400" cy="3777624"/>
          </a:xfrm>
        </p:spPr>
        <p:txBody>
          <a:bodyPr/>
          <a:lstStyle/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1. Motivace a důvody k řešení daného problému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2. Cíl práce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3. Výzkumné otázky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4. Použité metody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5. Dosažené výsledky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6. Závěrečné shrnutí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7. Otázky vedoucího a oponenta</a:t>
            </a:r>
          </a:p>
          <a:p>
            <a:pPr lvl="0"/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>
                <a:solidFill>
                  <a:srgbClr val="000000"/>
                </a:solidFill>
                <a:latin typeface="Arial" pitchFamily="34"/>
                <a:cs typeface="Arial" pitchFamily="34"/>
              </a:rPr>
              <a:t>Motivace a důvody k řešení daného problému</a:t>
            </a:r>
            <a:r>
              <a:rPr lang="cs-CZ" sz="3200"/>
              <a:t/>
            </a:r>
            <a:br>
              <a:rPr lang="cs-CZ" sz="3200"/>
            </a:br>
            <a:endParaRPr lang="cs-CZ" sz="3200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589215" y="3331332"/>
            <a:ext cx="8915400" cy="3777624"/>
          </a:xfrm>
        </p:spPr>
        <p:txBody>
          <a:bodyPr/>
          <a:lstStyle/>
          <a:p>
            <a:pPr lvl="0"/>
            <a:r>
              <a:rPr lang="cs-CZ" sz="2000">
                <a:latin typeface="Arial" pitchFamily="34"/>
                <a:cs typeface="Arial" pitchFamily="34"/>
              </a:rPr>
              <a:t>Místo bydliště v  Českých Budějovicích</a:t>
            </a:r>
          </a:p>
          <a:p>
            <a:pPr lvl="0"/>
            <a:r>
              <a:rPr lang="cs-CZ" sz="2000">
                <a:latin typeface="Arial" pitchFamily="34"/>
                <a:cs typeface="Arial" pitchFamily="34"/>
              </a:rPr>
              <a:t>Setkání s dopravními problémy města v každodenním životě</a:t>
            </a:r>
          </a:p>
          <a:p>
            <a:pPr lvl="0"/>
            <a:r>
              <a:rPr lang="cs-CZ" sz="2000">
                <a:latin typeface="Arial" pitchFamily="34"/>
                <a:cs typeface="Arial" pitchFamily="34"/>
              </a:rPr>
              <a:t>Prohloubení znalostí</a:t>
            </a:r>
          </a:p>
          <a:p>
            <a:pPr marL="0" lvl="0" indent="0">
              <a:buNone/>
            </a:pPr>
            <a:endParaRPr lang="cs-CZ"/>
          </a:p>
          <a:p>
            <a:pPr lvl="0"/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>
                <a:solidFill>
                  <a:srgbClr val="000000"/>
                </a:solidFill>
                <a:latin typeface="Arial" pitchFamily="34"/>
                <a:cs typeface="Arial" pitchFamily="34"/>
              </a:rPr>
              <a:t>Cíl práce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589215" y="2771281"/>
            <a:ext cx="8915400" cy="3777624"/>
          </a:xfrm>
        </p:spPr>
        <p:txBody>
          <a:bodyPr/>
          <a:lstStyle/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Zhodnocení podmínek pro pěší a cyklistický pohyb v centru města Českých Budějovic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Návrhy změn a opatření vedoucí ke zklidnění automobilové dopravy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Terénní průzkum s grafickými přílohami</a:t>
            </a:r>
          </a:p>
          <a:p>
            <a:pPr lvl="0"/>
            <a:endParaRPr lang="cs-CZ"/>
          </a:p>
          <a:p>
            <a:pPr marL="0" lvl="0" indent="0">
              <a:buNone/>
            </a:pPr>
            <a:endParaRPr lang="cs-CZ"/>
          </a:p>
          <a:p>
            <a:pPr marL="0" lvl="0" indent="0">
              <a:buNone/>
            </a:pPr>
            <a:endParaRPr lang="cs-CZ"/>
          </a:p>
          <a:p>
            <a:pPr lvl="0"/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>
                <a:solidFill>
                  <a:srgbClr val="000000"/>
                </a:solidFill>
                <a:latin typeface="Arial" pitchFamily="34"/>
                <a:cs typeface="Arial" pitchFamily="34"/>
              </a:rPr>
              <a:t>Výzkumné otázky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589215" y="2841936"/>
            <a:ext cx="8915400" cy="3777624"/>
          </a:xfrm>
        </p:spPr>
        <p:txBody>
          <a:bodyPr/>
          <a:lstStyle/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Jsou účastníci dopravního provozu dostatečně informováni o dopravním úseku?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Je dopravní značení v daném úseku v souladu s příslušnými zákony a vyhláškami?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Jaké jsou podmínky pro cyklistický a pěší pohyb v daném úseku?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>
                <a:latin typeface="Arial" pitchFamily="34"/>
                <a:cs typeface="Arial" pitchFamily="34"/>
              </a:rPr>
              <a:t>Použité metody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434663" y="3292699"/>
            <a:ext cx="8915400" cy="3777624"/>
          </a:xfrm>
        </p:spPr>
        <p:txBody>
          <a:bodyPr/>
          <a:lstStyle/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Fyzický průzkum daného úseku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Analýza dopravního značení v úseku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Vyhodnocení úseků</a:t>
            </a:r>
          </a:p>
          <a:p>
            <a:pPr lvl="0"/>
            <a:endParaRPr lang="cs-CZ"/>
          </a:p>
        </p:txBody>
      </p:sp>
      <p:pic>
        <p:nvPicPr>
          <p:cNvPr id="4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2883" y="1385928"/>
            <a:ext cx="4609956" cy="4220577"/>
          </a:xfrm>
          <a:prstGeom prst="rect">
            <a:avLst/>
          </a:prstGeom>
          <a:noFill/>
          <a:ln cap="rnd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>
                <a:latin typeface="Arial" pitchFamily="34"/>
                <a:cs typeface="Arial" pitchFamily="34"/>
              </a:rPr>
              <a:t>Dosažené výsledky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592927" y="3241182"/>
            <a:ext cx="8915400" cy="3777624"/>
          </a:xfrm>
        </p:spPr>
        <p:txBody>
          <a:bodyPr/>
          <a:lstStyle/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Šířkové uspořádání odpovídá zákonným normám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Účastníci jsou informováni o dopravním úseku vyjma několika částí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Chybí v některých částech signální a vodící pásy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Problém v ulici Krajinská s automobily</a:t>
            </a:r>
          </a:p>
          <a:p>
            <a:pPr lvl="0"/>
            <a:endParaRPr lang="cs-CZ"/>
          </a:p>
          <a:p>
            <a:pPr lvl="0"/>
            <a:endParaRPr lang="cs-CZ"/>
          </a:p>
          <a:p>
            <a:pPr lvl="0"/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>
                <a:latin typeface="Arial" pitchFamily="34"/>
                <a:cs typeface="Arial" pitchFamily="34"/>
              </a:rPr>
              <a:t>Závěrečné shrnutí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589215" y="3408608"/>
            <a:ext cx="8915400" cy="3777624"/>
          </a:xfrm>
        </p:spPr>
        <p:txBody>
          <a:bodyPr/>
          <a:lstStyle/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Město podporuje cyklistický pohyb</a:t>
            </a: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Dopravní problémy ve městě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000">
                <a:solidFill>
                  <a:srgbClr val="000000"/>
                </a:solidFill>
                <a:latin typeface="Arial" pitchFamily="34"/>
                <a:cs typeface="Arial" pitchFamily="34"/>
              </a:rPr>
              <a:t>Otázky vedoucího práce a oponenta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2589215" y="2854820"/>
            <a:ext cx="8915400" cy="3777624"/>
          </a:xfrm>
        </p:spPr>
        <p:txBody>
          <a:bodyPr/>
          <a:lstStyle/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Jaký je váš názor na parkování na Náměstí Přemysla Otakara II. v ČB? Ponechat, zrušit, omezit – za jakých podmínek a opatření? </a:t>
            </a:r>
          </a:p>
          <a:p>
            <a:pPr lvl="0"/>
            <a:endParaRPr lang="cs-CZ" sz="200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lvl="0"/>
            <a:r>
              <a:rPr lang="cs-CZ" sz="2000">
                <a:solidFill>
                  <a:srgbClr val="000000"/>
                </a:solidFill>
                <a:latin typeface="Arial" pitchFamily="34"/>
                <a:cs typeface="Arial" pitchFamily="34"/>
              </a:rPr>
              <a:t>Zajímala se studentka o informace ohledně vandalismu projevujícím se na dopravním značení? Nedostatky na které upozornila, mohly být ( nebo i opakovaně mohou být ) důsledkem vandalismu ( otáčení dopravních značek, jejich ničení ) a ne na straně projektanta, města, případně dopravní policie.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tébla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275</Words>
  <Application>Microsoft Office PowerPoint</Application>
  <PresentationFormat>Širokoúhlá obrazovka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Stébla</vt:lpstr>
      <vt:lpstr>Vysoká škola technická a ekonomická v Českých Budějovicích</vt:lpstr>
      <vt:lpstr>Obsah prezentace:</vt:lpstr>
      <vt:lpstr>Motivace a důvody k řešení daného problému </vt:lpstr>
      <vt:lpstr>Cíl práce</vt:lpstr>
      <vt:lpstr>Výzkumné otázky</vt:lpstr>
      <vt:lpstr>Použité metody</vt:lpstr>
      <vt:lpstr>Dosažené výsledky</vt:lpstr>
      <vt:lpstr>Závěrečné shrnutí</vt:lpstr>
      <vt:lpstr>Otázky vedoucího práce a oponenta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Stephanie Sezemská</dc:creator>
  <cp:lastModifiedBy>Stephanie Sezemská</cp:lastModifiedBy>
  <cp:revision>3</cp:revision>
  <dcterms:created xsi:type="dcterms:W3CDTF">2017-06-20T17:07:16Z</dcterms:created>
  <dcterms:modified xsi:type="dcterms:W3CDTF">2017-06-20T18:06:28Z</dcterms:modified>
</cp:coreProperties>
</file>