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8" r:id="rId1"/>
  </p:sldMasterIdLst>
  <p:sldIdLst>
    <p:sldId id="256" r:id="rId2"/>
    <p:sldId id="257" r:id="rId3"/>
    <p:sldId id="258" r:id="rId4"/>
    <p:sldId id="259" r:id="rId5"/>
    <p:sldId id="260" r:id="rId6"/>
    <p:sldId id="261" r:id="rId7"/>
    <p:sldId id="262" r:id="rId8"/>
    <p:sldId id="273" r:id="rId9"/>
    <p:sldId id="263" r:id="rId10"/>
    <p:sldId id="264" r:id="rId11"/>
    <p:sldId id="265" r:id="rId12"/>
    <p:sldId id="266" r:id="rId13"/>
    <p:sldId id="267" r:id="rId14"/>
    <p:sldId id="268" r:id="rId15"/>
    <p:sldId id="270" r:id="rId16"/>
    <p:sldId id="269" r:id="rId17"/>
    <p:sldId id="272" r:id="rId18"/>
    <p:sldId id="274" r:id="rId19"/>
    <p:sldId id="275" r:id="rId20"/>
    <p:sldId id="27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75" d="100"/>
          <a:sy n="75" d="100"/>
        </p:scale>
        <p:origin x="1134"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List_aplikace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cs-CZ"/>
        </a:p>
      </c:txPr>
    </c:title>
    <c:autoTitleDeleted val="0"/>
    <c:plotArea>
      <c:layout/>
      <c:barChart>
        <c:barDir val="col"/>
        <c:grouping val="clustered"/>
        <c:varyColors val="0"/>
        <c:ser>
          <c:idx val="0"/>
          <c:order val="0"/>
          <c:tx>
            <c:strRef>
              <c:f>List1!$B$1</c:f>
              <c:strCache>
                <c:ptCount val="1"/>
                <c:pt idx="0">
                  <c:v>Percentage of verified results</c:v>
                </c:pt>
              </c:strCache>
            </c:strRef>
          </c:tx>
          <c:spPr>
            <a:solidFill>
              <a:schemeClr val="accent3"/>
            </a:solidFill>
            <a:ln w="9525" cap="flat" cmpd="sng" algn="ctr">
              <a:solidFill>
                <a:schemeClr val="lt1">
                  <a:alpha val="50000"/>
                </a:schemeClr>
              </a:solidFill>
              <a:round/>
            </a:ln>
            <a:effectLst/>
          </c:spPr>
          <c:invertIfNegative val="0"/>
          <c:dPt>
            <c:idx val="0"/>
            <c:invertIfNegative val="0"/>
            <c:bubble3D val="0"/>
            <c:spPr>
              <a:solidFill>
                <a:schemeClr val="accent1"/>
              </a:solidFill>
              <a:ln w="9525" cap="flat" cmpd="sng" algn="ctr">
                <a:solidFill>
                  <a:schemeClr val="lt1">
                    <a:alpha val="50000"/>
                  </a:schemeClr>
                </a:solidFill>
                <a:round/>
              </a:ln>
              <a:effectLst/>
            </c:spPr>
          </c:dPt>
          <c:dPt>
            <c:idx val="2"/>
            <c:invertIfNegative val="0"/>
            <c:bubble3D val="0"/>
            <c:spPr>
              <a:solidFill>
                <a:schemeClr val="accent1"/>
              </a:solidFill>
              <a:ln w="9525" cap="flat" cmpd="sng" algn="ctr">
                <a:solidFill>
                  <a:schemeClr val="lt1">
                    <a:alpha val="50000"/>
                  </a:schemeClr>
                </a:solidFill>
                <a:round/>
              </a:ln>
              <a:effectLst/>
            </c:spPr>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cs-CZ"/>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List1!$A$2:$A$5</c:f>
              <c:strCache>
                <c:ptCount val="4"/>
                <c:pt idx="0">
                  <c:v>S 22</c:v>
                </c:pt>
                <c:pt idx="1">
                  <c:v>S 12</c:v>
                </c:pt>
                <c:pt idx="2">
                  <c:v>S 22 after retrofitting</c:v>
                </c:pt>
                <c:pt idx="3">
                  <c:v>S 12 after retrofitting</c:v>
                </c:pt>
              </c:strCache>
            </c:strRef>
          </c:cat>
          <c:val>
            <c:numRef>
              <c:f>List1!$B$2:$B$5</c:f>
              <c:numCache>
                <c:formatCode>General</c:formatCode>
                <c:ptCount val="4"/>
                <c:pt idx="0">
                  <c:v>97.113810000000001</c:v>
                </c:pt>
                <c:pt idx="1">
                  <c:v>83.595799999999997</c:v>
                </c:pt>
                <c:pt idx="2">
                  <c:v>99.934430000000006</c:v>
                </c:pt>
                <c:pt idx="3">
                  <c:v>99.196190000000001</c:v>
                </c:pt>
              </c:numCache>
            </c:numRef>
          </c:val>
        </c:ser>
        <c:dLbls>
          <c:dLblPos val="inEnd"/>
          <c:showLegendKey val="0"/>
          <c:showVal val="1"/>
          <c:showCatName val="0"/>
          <c:showSerName val="0"/>
          <c:showPercent val="0"/>
          <c:showBubbleSize val="0"/>
        </c:dLbls>
        <c:gapWidth val="65"/>
        <c:axId val="-978214336"/>
        <c:axId val="-978217600"/>
      </c:barChart>
      <c:catAx>
        <c:axId val="-97821433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cs-CZ"/>
          </a:p>
        </c:txPr>
        <c:crossAx val="-978217600"/>
        <c:crosses val="autoZero"/>
        <c:auto val="1"/>
        <c:lblAlgn val="ctr"/>
        <c:lblOffset val="100"/>
        <c:noMultiLvlLbl val="0"/>
      </c:catAx>
      <c:valAx>
        <c:axId val="-97821760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978214336"/>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cs-CZ"/>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cs-CZ" smtClean="0"/>
              <a:t>Kliknutím lze upravit styl.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6/18/2017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35307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cs-CZ" smtClean="0"/>
              <a:t>Kliknutím lze upravit styl.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4AAD347D-5ACD-4C99-B74B-A9C85AD731AF}" type="datetimeFigureOut">
              <a:rPr lang="en-US" smtClean="0"/>
              <a:t>6/18/2017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3736075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smtClean="0"/>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4AAD347D-5ACD-4C99-B74B-A9C85AD731AF}" type="datetimeFigureOut">
              <a:rPr lang="en-US" smtClean="0"/>
              <a:t>6/18/2017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67708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cs-CZ" smtClean="0"/>
              <a:t>Kliknutím lze upravit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smtClean="0"/>
              <a:t>Kliknutím lze upravit styly předlohy textu.</a:t>
            </a:r>
          </a:p>
        </p:txBody>
      </p:sp>
      <p:sp>
        <p:nvSpPr>
          <p:cNvPr id="5" name="Date Placeholder 4"/>
          <p:cNvSpPr>
            <a:spLocks noGrp="1"/>
          </p:cNvSpPr>
          <p:nvPr>
            <p:ph type="dt" sz="half" idx="10"/>
          </p:nvPr>
        </p:nvSpPr>
        <p:spPr/>
        <p:txBody>
          <a:bodyPr/>
          <a:lstStyle/>
          <a:p>
            <a:fld id="{4AAD347D-5ACD-4C99-B74B-A9C85AD731AF}" type="datetimeFigureOut">
              <a:rPr lang="en-US" smtClean="0"/>
              <a:t>6/18/2017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2414154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smtClean="0"/>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smtClean="0"/>
              <a:t>Kliknutím lze upravit styly předlohy textu.</a:t>
            </a:r>
          </a:p>
        </p:txBody>
      </p:sp>
      <p:sp>
        <p:nvSpPr>
          <p:cNvPr id="5" name="Date Placeholder 4"/>
          <p:cNvSpPr>
            <a:spLocks noGrp="1"/>
          </p:cNvSpPr>
          <p:nvPr>
            <p:ph type="dt" sz="half" idx="10"/>
          </p:nvPr>
        </p:nvSpPr>
        <p:spPr/>
        <p:txBody>
          <a:bodyPr/>
          <a:lstStyle/>
          <a:p>
            <a:fld id="{4AAD347D-5ACD-4C99-B74B-A9C85AD731AF}" type="datetimeFigureOut">
              <a:rPr lang="en-US" smtClean="0"/>
              <a:t>6/18/2017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1323536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cs-CZ" smtClean="0"/>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smtClean="0"/>
              <a:t>Kliknutím lze upravit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smtClean="0"/>
              <a:t>Kliknutím lze upravit styly předlohy textu.</a:t>
            </a:r>
          </a:p>
        </p:txBody>
      </p:sp>
      <p:sp>
        <p:nvSpPr>
          <p:cNvPr id="5" name="Date Placeholder 4"/>
          <p:cNvSpPr>
            <a:spLocks noGrp="1"/>
          </p:cNvSpPr>
          <p:nvPr>
            <p:ph type="dt" sz="half" idx="10"/>
          </p:nvPr>
        </p:nvSpPr>
        <p:spPr/>
        <p:txBody>
          <a:bodyPr/>
          <a:lstStyle/>
          <a:p>
            <a:fld id="{4AAD347D-5ACD-4C99-B74B-A9C85AD731AF}" type="datetimeFigureOut">
              <a:rPr lang="en-US" smtClean="0"/>
              <a:t>6/18/2017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7021457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6/18/2017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72809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cs-CZ" smtClean="0"/>
              <a:t>Kliknutím lze upravit styl.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6/18/2017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8801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cs-CZ" smtClean="0"/>
              <a:t>Kliknutím lze upravit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6/18/2017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5160124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cs-CZ" smtClean="0"/>
              <a:t>Kliknutím lze upravit styl.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9796027F-7875-4030-9381-8BD8C4F21935}" type="datetimeFigureOut">
              <a:rPr lang="en-US" smtClean="0"/>
              <a:t>6/18/2017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42599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6/18/2017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72975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smtClean="0"/>
              <a:t>Kliknutím lze upravit styl.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6/18/2017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9844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6/18/2017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83426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6/18/2017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16915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cs-CZ" smtClean="0"/>
              <a:t>Kliknutím lze upravit styl.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4509A250-FF31-4206-8172-F9D3106AACB1}" type="datetimeFigureOut">
              <a:rPr lang="en-US" smtClean="0"/>
              <a:t>6/18/2017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51949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4509A250-FF31-4206-8172-F9D3106AACB1}" type="datetimeFigureOut">
              <a:rPr lang="en-US" smtClean="0"/>
              <a:t>6/18/2017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56321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0000"/>
                <a:satMod val="92000"/>
                <a:lumMod val="120000"/>
              </a:schemeClr>
            </a:gs>
            <a:gs pos="100000">
              <a:schemeClr val="bg2">
                <a:shade val="98000"/>
                <a:satMod val="120000"/>
                <a:lumMod val="98000"/>
              </a:schemeClr>
            </a:gs>
          </a:gsLst>
          <a:path path="shape">
            <a:fillToRect l="50000" t="50000" r="50000" b="5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cs-CZ" smtClean="0"/>
              <a:t>Kliknutím lze upravit styl.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AAD347D-5ACD-4C99-B74B-A9C85AD731AF}" type="datetimeFigureOut">
              <a:rPr lang="en-US" smtClean="0"/>
              <a:t>6/18/2017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29990379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154955" y="1735282"/>
            <a:ext cx="8825658" cy="2158872"/>
          </a:xfrm>
        </p:spPr>
        <p:txBody>
          <a:bodyPr/>
          <a:lstStyle/>
          <a:p>
            <a:pPr algn="ctr"/>
            <a:r>
              <a:rPr lang="en-GB" sz="4400" b="1" dirty="0"/>
              <a:t>Numerical analysis and retrofitting of an historical masonry buildings</a:t>
            </a:r>
            <a:endParaRPr lang="cs-CZ" sz="4400" dirty="0"/>
          </a:p>
        </p:txBody>
      </p:sp>
      <p:sp>
        <p:nvSpPr>
          <p:cNvPr id="3" name="Podnadpis 2"/>
          <p:cNvSpPr>
            <a:spLocks noGrp="1"/>
          </p:cNvSpPr>
          <p:nvPr>
            <p:ph type="subTitle" idx="1"/>
          </p:nvPr>
        </p:nvSpPr>
        <p:spPr>
          <a:xfrm>
            <a:off x="1871928" y="4777379"/>
            <a:ext cx="4788645" cy="1477947"/>
          </a:xfrm>
        </p:spPr>
        <p:txBody>
          <a:bodyPr>
            <a:noAutofit/>
          </a:bodyPr>
          <a:lstStyle/>
          <a:p>
            <a:r>
              <a:rPr lang="en-GB" b="1" dirty="0">
                <a:solidFill>
                  <a:schemeClr val="tx1"/>
                </a:solidFill>
              </a:rPr>
              <a:t>Student:	</a:t>
            </a:r>
            <a:r>
              <a:rPr lang="cs-CZ" b="1" dirty="0" smtClean="0">
                <a:solidFill>
                  <a:schemeClr val="tx1"/>
                </a:solidFill>
              </a:rPr>
              <a:t>	</a:t>
            </a:r>
            <a:r>
              <a:rPr lang="en-GB" dirty="0" smtClean="0">
                <a:solidFill>
                  <a:schemeClr val="tx1"/>
                </a:solidFill>
              </a:rPr>
              <a:t>Richard </a:t>
            </a:r>
            <a:r>
              <a:rPr lang="en-GB" dirty="0" err="1">
                <a:solidFill>
                  <a:schemeClr val="tx1"/>
                </a:solidFill>
              </a:rPr>
              <a:t>Šusták</a:t>
            </a:r>
            <a:endParaRPr lang="cs-CZ" dirty="0">
              <a:solidFill>
                <a:schemeClr val="tx1"/>
              </a:solidFill>
            </a:endParaRPr>
          </a:p>
          <a:p>
            <a:r>
              <a:rPr lang="en-GB" b="1" dirty="0">
                <a:solidFill>
                  <a:schemeClr val="tx1"/>
                </a:solidFill>
              </a:rPr>
              <a:t>Supervisor:	</a:t>
            </a:r>
            <a:r>
              <a:rPr lang="en-GB" dirty="0">
                <a:solidFill>
                  <a:schemeClr val="tx1"/>
                </a:solidFill>
              </a:rPr>
              <a:t>doc. </a:t>
            </a:r>
            <a:r>
              <a:rPr lang="en-GB" dirty="0" err="1">
                <a:solidFill>
                  <a:schemeClr val="tx1"/>
                </a:solidFill>
              </a:rPr>
              <a:t>Dr.</a:t>
            </a:r>
            <a:r>
              <a:rPr lang="en-GB" dirty="0">
                <a:solidFill>
                  <a:schemeClr val="tx1"/>
                </a:solidFill>
              </a:rPr>
              <a:t> </a:t>
            </a:r>
            <a:r>
              <a:rPr lang="en-GB" dirty="0" err="1">
                <a:solidFill>
                  <a:schemeClr val="tx1"/>
                </a:solidFill>
              </a:rPr>
              <a:t>Ing</a:t>
            </a:r>
            <a:r>
              <a:rPr lang="en-GB" dirty="0">
                <a:solidFill>
                  <a:schemeClr val="tx1"/>
                </a:solidFill>
              </a:rPr>
              <a:t>. </a:t>
            </a:r>
            <a:r>
              <a:rPr lang="en-GB" dirty="0" err="1">
                <a:solidFill>
                  <a:schemeClr val="tx1"/>
                </a:solidFill>
              </a:rPr>
              <a:t>Luboš</a:t>
            </a:r>
            <a:r>
              <a:rPr lang="en-GB" dirty="0">
                <a:solidFill>
                  <a:schemeClr val="tx1"/>
                </a:solidFill>
              </a:rPr>
              <a:t> </a:t>
            </a:r>
            <a:r>
              <a:rPr lang="en-GB" dirty="0" err="1">
                <a:solidFill>
                  <a:schemeClr val="tx1"/>
                </a:solidFill>
              </a:rPr>
              <a:t>Podolka</a:t>
            </a:r>
            <a:endParaRPr lang="cs-CZ" dirty="0">
              <a:solidFill>
                <a:schemeClr val="tx1"/>
              </a:solidFill>
            </a:endParaRPr>
          </a:p>
          <a:p>
            <a:r>
              <a:rPr lang="en-GB" b="1" dirty="0">
                <a:solidFill>
                  <a:schemeClr val="tx1"/>
                </a:solidFill>
              </a:rPr>
              <a:t>Advisor:	</a:t>
            </a:r>
            <a:r>
              <a:rPr lang="cs-CZ" b="1" dirty="0" smtClean="0">
                <a:solidFill>
                  <a:schemeClr val="tx1"/>
                </a:solidFill>
              </a:rPr>
              <a:t>	</a:t>
            </a:r>
            <a:r>
              <a:rPr lang="en-GB" dirty="0" err="1" smtClean="0">
                <a:solidFill>
                  <a:schemeClr val="tx1"/>
                </a:solidFill>
              </a:rPr>
              <a:t>Ing</a:t>
            </a:r>
            <a:r>
              <a:rPr lang="en-GB" dirty="0">
                <a:solidFill>
                  <a:schemeClr val="tx1"/>
                </a:solidFill>
              </a:rPr>
              <a:t>. Carmen </a:t>
            </a:r>
            <a:r>
              <a:rPr lang="en-GB" dirty="0" err="1">
                <a:solidFill>
                  <a:schemeClr val="tx1"/>
                </a:solidFill>
              </a:rPr>
              <a:t>Amaddeo</a:t>
            </a:r>
            <a:r>
              <a:rPr lang="en-GB" dirty="0">
                <a:solidFill>
                  <a:schemeClr val="tx1"/>
                </a:solidFill>
              </a:rPr>
              <a:t> </a:t>
            </a:r>
            <a:r>
              <a:rPr lang="en-GB" dirty="0" err="1">
                <a:solidFill>
                  <a:schemeClr val="tx1"/>
                </a:solidFill>
              </a:rPr>
              <a:t>Phd</a:t>
            </a:r>
            <a:r>
              <a:rPr lang="en-GB" dirty="0" smtClean="0">
                <a:solidFill>
                  <a:schemeClr val="tx1"/>
                </a:solidFill>
              </a:rPr>
              <a:t>.</a:t>
            </a:r>
            <a:endParaRPr lang="cs-CZ" dirty="0" smtClean="0">
              <a:solidFill>
                <a:schemeClr val="tx1"/>
              </a:solidFill>
            </a:endParaRPr>
          </a:p>
          <a:p>
            <a:r>
              <a:rPr lang="cs-CZ" b="1" dirty="0" smtClean="0">
                <a:solidFill>
                  <a:schemeClr val="tx1"/>
                </a:solidFill>
              </a:rPr>
              <a:t>Oponent:	</a:t>
            </a:r>
            <a:r>
              <a:rPr lang="cs-CZ" dirty="0" smtClean="0">
                <a:solidFill>
                  <a:schemeClr val="tx1"/>
                </a:solidFill>
              </a:rPr>
              <a:t>Ing. Jan Čížek</a:t>
            </a:r>
            <a:endParaRPr lang="cs-CZ" dirty="0">
              <a:solidFill>
                <a:schemeClr val="tx1"/>
              </a:solidFill>
            </a:endParaRPr>
          </a:p>
        </p:txBody>
      </p:sp>
      <p:sp>
        <p:nvSpPr>
          <p:cNvPr id="4" name="TextovéPole 3"/>
          <p:cNvSpPr txBox="1"/>
          <p:nvPr/>
        </p:nvSpPr>
        <p:spPr>
          <a:xfrm>
            <a:off x="10632451" y="5885994"/>
            <a:ext cx="926857" cy="369332"/>
          </a:xfrm>
          <a:prstGeom prst="rect">
            <a:avLst/>
          </a:prstGeom>
          <a:noFill/>
        </p:spPr>
        <p:txBody>
          <a:bodyPr wrap="none" rtlCol="0">
            <a:spAutoFit/>
          </a:bodyPr>
          <a:lstStyle/>
          <a:p>
            <a:r>
              <a:rPr lang="cs-CZ" dirty="0" smtClean="0"/>
              <a:t>6</a:t>
            </a:r>
            <a:r>
              <a:rPr lang="cs-CZ" dirty="0"/>
              <a:t>/</a:t>
            </a:r>
            <a:r>
              <a:rPr lang="cs-CZ" dirty="0" smtClean="0"/>
              <a:t>2017</a:t>
            </a:r>
            <a:endParaRPr lang="cs-CZ" dirty="0"/>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2451" y="0"/>
            <a:ext cx="1559549" cy="1572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6211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t>Study case – </a:t>
            </a:r>
            <a:r>
              <a:rPr lang="cs-CZ" sz="4000" dirty="0"/>
              <a:t>„</a:t>
            </a:r>
            <a:r>
              <a:rPr lang="cs-CZ" sz="4000" dirty="0" err="1"/>
              <a:t>Palizzi</a:t>
            </a:r>
            <a:r>
              <a:rPr lang="cs-CZ" sz="4000" dirty="0"/>
              <a:t>“ </a:t>
            </a:r>
            <a:r>
              <a:rPr lang="cs-CZ" sz="4000" dirty="0" err="1"/>
              <a:t>castle</a:t>
            </a:r>
            <a:r>
              <a:rPr lang="cs-CZ" sz="4000" dirty="0" smtClean="0"/>
              <a:t> </a:t>
            </a:r>
            <a:endParaRPr lang="en-GB" sz="4000" dirty="0"/>
          </a:p>
        </p:txBody>
      </p:sp>
      <p:pic>
        <p:nvPicPr>
          <p:cNvPr id="6" name="Obrázek 5"/>
          <p:cNvPicPr/>
          <p:nvPr/>
        </p:nvPicPr>
        <p:blipFill rotWithShape="1">
          <a:blip r:embed="rId2"/>
          <a:srcRect l="824" t="8551" r="60410" b="30406"/>
          <a:stretch/>
        </p:blipFill>
        <p:spPr bwMode="auto">
          <a:xfrm>
            <a:off x="893617" y="1358785"/>
            <a:ext cx="5092513" cy="4595448"/>
          </a:xfrm>
          <a:prstGeom prst="rect">
            <a:avLst/>
          </a:prstGeom>
          <a:ln>
            <a:noFill/>
          </a:ln>
          <a:extLst>
            <a:ext uri="{53640926-AAD7-44D8-BBD7-CCE9431645EC}">
              <a14:shadowObscured xmlns:a14="http://schemas.microsoft.com/office/drawing/2010/main"/>
            </a:ext>
          </a:extLst>
        </p:spPr>
      </p:pic>
      <p:sp>
        <p:nvSpPr>
          <p:cNvPr id="9" name="Zástupný symbol pro obsah 3"/>
          <p:cNvSpPr>
            <a:spLocks noGrp="1"/>
          </p:cNvSpPr>
          <p:nvPr>
            <p:ph idx="1"/>
          </p:nvPr>
        </p:nvSpPr>
        <p:spPr>
          <a:xfrm>
            <a:off x="6415173" y="1488425"/>
            <a:ext cx="4854430" cy="4668750"/>
          </a:xfrm>
        </p:spPr>
        <p:txBody>
          <a:bodyPr>
            <a:normAutofit/>
          </a:bodyPr>
          <a:lstStyle/>
          <a:p>
            <a:r>
              <a:rPr lang="cs-CZ" sz="2400" dirty="0">
                <a:solidFill>
                  <a:schemeClr val="tx1"/>
                </a:solidFill>
              </a:rPr>
              <a:t>A</a:t>
            </a:r>
            <a:r>
              <a:rPr lang="en-GB" sz="2400" dirty="0" err="1" smtClean="0">
                <a:solidFill>
                  <a:schemeClr val="tx1"/>
                </a:solidFill>
              </a:rPr>
              <a:t>ctual</a:t>
            </a:r>
            <a:r>
              <a:rPr lang="en-GB" sz="2400" dirty="0" smtClean="0">
                <a:solidFill>
                  <a:schemeClr val="tx1"/>
                </a:solidFill>
              </a:rPr>
              <a:t> </a:t>
            </a:r>
            <a:r>
              <a:rPr lang="en-GB" sz="2400" dirty="0">
                <a:solidFill>
                  <a:schemeClr val="tx1"/>
                </a:solidFill>
              </a:rPr>
              <a:t>PGA is 0,175 – </a:t>
            </a:r>
            <a:r>
              <a:rPr lang="en-GB" sz="2400" dirty="0" smtClean="0">
                <a:solidFill>
                  <a:schemeClr val="tx1"/>
                </a:solidFill>
              </a:rPr>
              <a:t>0,200</a:t>
            </a:r>
            <a:endParaRPr lang="cs-CZ" sz="2400" dirty="0" smtClean="0">
              <a:solidFill>
                <a:schemeClr val="tx1"/>
              </a:solidFill>
            </a:endParaRPr>
          </a:p>
          <a:p>
            <a:r>
              <a:rPr lang="cs-CZ" sz="2400" dirty="0" smtClean="0">
                <a:solidFill>
                  <a:schemeClr val="tx1"/>
                </a:solidFill>
              </a:rPr>
              <a:t>Region </a:t>
            </a:r>
            <a:r>
              <a:rPr lang="cs-CZ" sz="2400" dirty="0" err="1" smtClean="0">
                <a:solidFill>
                  <a:schemeClr val="tx1"/>
                </a:solidFill>
              </a:rPr>
              <a:t>of</a:t>
            </a:r>
            <a:r>
              <a:rPr lang="cs-CZ" sz="2400" dirty="0" smtClean="0">
                <a:solidFill>
                  <a:schemeClr val="tx1"/>
                </a:solidFill>
              </a:rPr>
              <a:t> Calabria – 1. </a:t>
            </a:r>
            <a:r>
              <a:rPr lang="cs-CZ" sz="2400" dirty="0" err="1" smtClean="0">
                <a:solidFill>
                  <a:schemeClr val="tx1"/>
                </a:solidFill>
              </a:rPr>
              <a:t>zone</a:t>
            </a:r>
            <a:r>
              <a:rPr lang="cs-CZ" sz="2400" dirty="0" smtClean="0">
                <a:solidFill>
                  <a:schemeClr val="tx1"/>
                </a:solidFill>
              </a:rPr>
              <a:t> – PGA </a:t>
            </a:r>
            <a:r>
              <a:rPr lang="cs-CZ" sz="2400" dirty="0" err="1" smtClean="0">
                <a:solidFill>
                  <a:schemeClr val="tx1"/>
                </a:solidFill>
              </a:rPr>
              <a:t>is</a:t>
            </a:r>
            <a:r>
              <a:rPr lang="cs-CZ" sz="2400" dirty="0" smtClean="0">
                <a:solidFill>
                  <a:schemeClr val="tx1"/>
                </a:solidFill>
              </a:rPr>
              <a:t> 0,301</a:t>
            </a:r>
            <a:endParaRPr lang="en-GB" sz="2400" dirty="0">
              <a:solidFill>
                <a:schemeClr val="tx1"/>
              </a:solidFill>
            </a:endParaRPr>
          </a:p>
          <a:p>
            <a:pPr marL="0" indent="0">
              <a:buNone/>
            </a:pPr>
            <a:endParaRPr lang="en-GB" dirty="0"/>
          </a:p>
        </p:txBody>
      </p:sp>
    </p:spTree>
    <p:extLst>
      <p:ext uri="{BB962C8B-B14F-4D97-AF65-F5344CB8AC3E}">
        <p14:creationId xmlns:p14="http://schemas.microsoft.com/office/powerpoint/2010/main" val="24757564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t>Study case – </a:t>
            </a:r>
            <a:r>
              <a:rPr lang="cs-CZ" sz="4000" dirty="0"/>
              <a:t>„</a:t>
            </a:r>
            <a:r>
              <a:rPr lang="cs-CZ" sz="4000" dirty="0" err="1"/>
              <a:t>Palizzi</a:t>
            </a:r>
            <a:r>
              <a:rPr lang="cs-CZ" sz="4000" dirty="0"/>
              <a:t>“ </a:t>
            </a:r>
            <a:r>
              <a:rPr lang="cs-CZ" sz="4000" dirty="0" err="1"/>
              <a:t>castle</a:t>
            </a:r>
            <a:r>
              <a:rPr lang="cs-CZ" sz="4000" dirty="0" smtClean="0"/>
              <a:t> </a:t>
            </a:r>
            <a:endParaRPr lang="en-GB" sz="4000" dirty="0"/>
          </a:p>
        </p:txBody>
      </p:sp>
      <p:pic>
        <p:nvPicPr>
          <p:cNvPr id="4" name="Obrázek 3"/>
          <p:cNvPicPr/>
          <p:nvPr/>
        </p:nvPicPr>
        <p:blipFill rotWithShape="1">
          <a:blip r:embed="rId2"/>
          <a:srcRect l="26299" t="11481" r="26655" b="10775"/>
          <a:stretch/>
        </p:blipFill>
        <p:spPr bwMode="auto">
          <a:xfrm>
            <a:off x="815163" y="1488425"/>
            <a:ext cx="5192232" cy="4880477"/>
          </a:xfrm>
          <a:prstGeom prst="rect">
            <a:avLst/>
          </a:prstGeom>
          <a:ln>
            <a:noFill/>
          </a:ln>
          <a:extLst>
            <a:ext uri="{53640926-AAD7-44D8-BBD7-CCE9431645EC}">
              <a14:shadowObscured xmlns:a14="http://schemas.microsoft.com/office/drawing/2010/main"/>
            </a:ext>
          </a:extLst>
        </p:spPr>
      </p:pic>
      <p:sp>
        <p:nvSpPr>
          <p:cNvPr id="7" name="Zástupný symbol pro obsah 3"/>
          <p:cNvSpPr>
            <a:spLocks noGrp="1"/>
          </p:cNvSpPr>
          <p:nvPr>
            <p:ph idx="1"/>
          </p:nvPr>
        </p:nvSpPr>
        <p:spPr>
          <a:xfrm>
            <a:off x="6415173" y="1488425"/>
            <a:ext cx="4854430" cy="4668750"/>
          </a:xfrm>
        </p:spPr>
        <p:txBody>
          <a:bodyPr>
            <a:normAutofit/>
          </a:bodyPr>
          <a:lstStyle/>
          <a:p>
            <a:r>
              <a:rPr lang="en-GB" sz="2400" dirty="0">
                <a:solidFill>
                  <a:schemeClr val="tx1"/>
                </a:solidFill>
                <a:ea typeface="Calibri" panose="020F0502020204030204" pitchFamily="34" charset="0"/>
              </a:rPr>
              <a:t>Collapse prevention Limit State (SLC)</a:t>
            </a:r>
            <a:endParaRPr lang="cs-CZ" sz="2400" dirty="0">
              <a:solidFill>
                <a:schemeClr val="tx1"/>
              </a:solidFill>
              <a:ea typeface="Calibri" panose="020F0502020204030204" pitchFamily="34" charset="0"/>
            </a:endParaRPr>
          </a:p>
          <a:p>
            <a:r>
              <a:rPr lang="en-GB" sz="2400" dirty="0">
                <a:solidFill>
                  <a:schemeClr val="tx1"/>
                </a:solidFill>
              </a:rPr>
              <a:t>Damage Limitation State (SLD)</a:t>
            </a:r>
            <a:endParaRPr lang="cs-CZ" sz="2400" dirty="0">
              <a:solidFill>
                <a:schemeClr val="tx1"/>
              </a:solidFill>
            </a:endParaRPr>
          </a:p>
          <a:p>
            <a:r>
              <a:rPr lang="en-GB" sz="2400" dirty="0">
                <a:solidFill>
                  <a:schemeClr val="tx1"/>
                </a:solidFill>
              </a:rPr>
              <a:t>Operating Limit State (SLO)</a:t>
            </a:r>
            <a:endParaRPr lang="cs-CZ" sz="2400" dirty="0">
              <a:solidFill>
                <a:schemeClr val="tx1"/>
              </a:solidFill>
            </a:endParaRPr>
          </a:p>
          <a:p>
            <a:r>
              <a:rPr lang="en-GB" sz="2400" dirty="0">
                <a:solidFill>
                  <a:schemeClr val="tx1"/>
                </a:solidFill>
              </a:rPr>
              <a:t>Life-Saving Limit State (SLV)</a:t>
            </a:r>
          </a:p>
          <a:p>
            <a:pPr marL="0" indent="0">
              <a:buNone/>
            </a:pPr>
            <a:endParaRPr lang="en-GB" dirty="0"/>
          </a:p>
        </p:txBody>
      </p:sp>
    </p:spTree>
    <p:extLst>
      <p:ext uri="{BB962C8B-B14F-4D97-AF65-F5344CB8AC3E}">
        <p14:creationId xmlns:p14="http://schemas.microsoft.com/office/powerpoint/2010/main" val="32069558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t>Study case – </a:t>
            </a:r>
            <a:r>
              <a:rPr lang="cs-CZ" sz="4000" dirty="0"/>
              <a:t>„</a:t>
            </a:r>
            <a:r>
              <a:rPr lang="cs-CZ" sz="4000" dirty="0" err="1"/>
              <a:t>Palizzi</a:t>
            </a:r>
            <a:r>
              <a:rPr lang="cs-CZ" sz="4000" dirty="0"/>
              <a:t>“ </a:t>
            </a:r>
            <a:r>
              <a:rPr lang="cs-CZ" sz="4000" dirty="0" err="1"/>
              <a:t>castle</a:t>
            </a:r>
            <a:r>
              <a:rPr lang="cs-CZ" sz="4000" dirty="0" smtClean="0"/>
              <a:t> </a:t>
            </a:r>
            <a:endParaRPr lang="en-GB" sz="4000" dirty="0"/>
          </a:p>
        </p:txBody>
      </p:sp>
      <p:sp>
        <p:nvSpPr>
          <p:cNvPr id="7" name="Zástupný symbol pro obsah 3"/>
          <p:cNvSpPr>
            <a:spLocks noGrp="1"/>
          </p:cNvSpPr>
          <p:nvPr>
            <p:ph idx="1"/>
          </p:nvPr>
        </p:nvSpPr>
        <p:spPr>
          <a:xfrm>
            <a:off x="6415173" y="1488425"/>
            <a:ext cx="4854430" cy="4668750"/>
          </a:xfrm>
        </p:spPr>
        <p:txBody>
          <a:bodyPr>
            <a:normAutofit/>
          </a:bodyPr>
          <a:lstStyle/>
          <a:p>
            <a:r>
              <a:rPr lang="cs-CZ" sz="2400" dirty="0" smtClean="0">
                <a:solidFill>
                  <a:schemeClr val="tx1"/>
                </a:solidFill>
                <a:ea typeface="Calibri" panose="020F0502020204030204" pitchFamily="34" charset="0"/>
              </a:rPr>
              <a:t>12. </a:t>
            </a:r>
            <a:r>
              <a:rPr lang="cs-CZ" sz="2400" dirty="0" err="1" smtClean="0">
                <a:solidFill>
                  <a:schemeClr val="tx1"/>
                </a:solidFill>
                <a:ea typeface="Calibri" panose="020F0502020204030204" pitchFamily="34" charset="0"/>
              </a:rPr>
              <a:t>load</a:t>
            </a:r>
            <a:r>
              <a:rPr lang="cs-CZ" sz="2400" dirty="0" smtClean="0">
                <a:solidFill>
                  <a:schemeClr val="tx1"/>
                </a:solidFill>
                <a:ea typeface="Calibri" panose="020F0502020204030204" pitchFamily="34" charset="0"/>
              </a:rPr>
              <a:t> </a:t>
            </a:r>
            <a:r>
              <a:rPr lang="cs-CZ" sz="2400" dirty="0" err="1" smtClean="0">
                <a:solidFill>
                  <a:schemeClr val="tx1"/>
                </a:solidFill>
                <a:ea typeface="Calibri" panose="020F0502020204030204" pitchFamily="34" charset="0"/>
              </a:rPr>
              <a:t>combinations</a:t>
            </a:r>
            <a:endParaRPr lang="cs-CZ" sz="2400" dirty="0">
              <a:solidFill>
                <a:schemeClr val="tx1"/>
              </a:solidFill>
              <a:ea typeface="Calibri" panose="020F0502020204030204" pitchFamily="34" charset="0"/>
            </a:endParaRPr>
          </a:p>
          <a:p>
            <a:r>
              <a:rPr lang="cs-CZ" sz="2400" dirty="0" smtClean="0">
                <a:solidFill>
                  <a:schemeClr val="tx1"/>
                </a:solidFill>
              </a:rPr>
              <a:t>1. </a:t>
            </a:r>
            <a:r>
              <a:rPr lang="cs-CZ" sz="2400" dirty="0" err="1" smtClean="0">
                <a:solidFill>
                  <a:schemeClr val="tx1"/>
                </a:solidFill>
              </a:rPr>
              <a:t>envelope</a:t>
            </a:r>
            <a:endParaRPr lang="cs-CZ" sz="2400" dirty="0" smtClean="0">
              <a:solidFill>
                <a:schemeClr val="tx1"/>
              </a:solidFill>
            </a:endParaRPr>
          </a:p>
          <a:p>
            <a:r>
              <a:rPr lang="cs-CZ" sz="2400" dirty="0" err="1" smtClean="0">
                <a:solidFill>
                  <a:schemeClr val="tx1"/>
                </a:solidFill>
              </a:rPr>
              <a:t>Roof</a:t>
            </a:r>
            <a:r>
              <a:rPr lang="cs-CZ" sz="2400" dirty="0" smtClean="0">
                <a:solidFill>
                  <a:schemeClr val="tx1"/>
                </a:solidFill>
              </a:rPr>
              <a:t> and </a:t>
            </a:r>
            <a:r>
              <a:rPr lang="cs-CZ" sz="2400" dirty="0" err="1" smtClean="0">
                <a:solidFill>
                  <a:schemeClr val="tx1"/>
                </a:solidFill>
              </a:rPr>
              <a:t>slabs</a:t>
            </a:r>
            <a:r>
              <a:rPr lang="cs-CZ" sz="2400" dirty="0" smtClean="0">
                <a:solidFill>
                  <a:schemeClr val="tx1"/>
                </a:solidFill>
              </a:rPr>
              <a:t> – </a:t>
            </a:r>
            <a:r>
              <a:rPr lang="cs-CZ" sz="2400" dirty="0" err="1" smtClean="0">
                <a:solidFill>
                  <a:schemeClr val="tx1"/>
                </a:solidFill>
              </a:rPr>
              <a:t>with</a:t>
            </a:r>
            <a:r>
              <a:rPr lang="cs-CZ" sz="2400" dirty="0" smtClean="0">
                <a:solidFill>
                  <a:schemeClr val="tx1"/>
                </a:solidFill>
              </a:rPr>
              <a:t> and </a:t>
            </a:r>
            <a:r>
              <a:rPr lang="cs-CZ" sz="2400" dirty="0" err="1" smtClean="0">
                <a:solidFill>
                  <a:schemeClr val="tx1"/>
                </a:solidFill>
              </a:rPr>
              <a:t>without</a:t>
            </a:r>
            <a:endParaRPr lang="cs-CZ" sz="2400" dirty="0">
              <a:solidFill>
                <a:schemeClr val="tx1"/>
              </a:solidFill>
            </a:endParaRPr>
          </a:p>
          <a:p>
            <a:r>
              <a:rPr lang="cs-CZ" sz="2400" dirty="0" smtClean="0">
                <a:solidFill>
                  <a:schemeClr val="tx1"/>
                </a:solidFill>
              </a:rPr>
              <a:t>SRSS - </a:t>
            </a:r>
            <a:r>
              <a:rPr lang="en-US" sz="2400" dirty="0">
                <a:solidFill>
                  <a:schemeClr val="tx1"/>
                </a:solidFill>
              </a:rPr>
              <a:t>Square Root of Sum of Squares</a:t>
            </a:r>
            <a:endParaRPr lang="en-GB" sz="2400" dirty="0">
              <a:solidFill>
                <a:schemeClr val="tx1"/>
              </a:solidFill>
            </a:endParaRPr>
          </a:p>
          <a:p>
            <a:pPr marL="0" indent="0">
              <a:buNone/>
            </a:pPr>
            <a:endParaRPr lang="en-GB" dirty="0"/>
          </a:p>
        </p:txBody>
      </p:sp>
      <p:pic>
        <p:nvPicPr>
          <p:cNvPr id="5" name="Obrázek 4"/>
          <p:cNvPicPr/>
          <p:nvPr/>
        </p:nvPicPr>
        <p:blipFill rotWithShape="1">
          <a:blip r:embed="rId2" cstate="print">
            <a:extLst>
              <a:ext uri="{28A0092B-C50C-407E-A947-70E740481C1C}">
                <a14:useLocalDpi xmlns:a14="http://schemas.microsoft.com/office/drawing/2010/main" val="0"/>
              </a:ext>
            </a:extLst>
          </a:blip>
          <a:srcRect l="32232" t="20810" r="32008" b="21037"/>
          <a:stretch/>
        </p:blipFill>
        <p:spPr bwMode="auto">
          <a:xfrm>
            <a:off x="1060882" y="1488425"/>
            <a:ext cx="4622945" cy="46687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1243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t>Study case – </a:t>
            </a:r>
            <a:r>
              <a:rPr lang="cs-CZ" sz="4000" dirty="0"/>
              <a:t>„</a:t>
            </a:r>
            <a:r>
              <a:rPr lang="cs-CZ" sz="4000" dirty="0" err="1"/>
              <a:t>Palizzi</a:t>
            </a:r>
            <a:r>
              <a:rPr lang="cs-CZ" sz="4000" dirty="0"/>
              <a:t>“ </a:t>
            </a:r>
            <a:r>
              <a:rPr lang="cs-CZ" sz="4000" dirty="0" err="1"/>
              <a:t>castle</a:t>
            </a:r>
            <a:r>
              <a:rPr lang="cs-CZ" sz="4000" dirty="0" smtClean="0"/>
              <a:t> </a:t>
            </a:r>
            <a:endParaRPr lang="en-GB" sz="4000" dirty="0"/>
          </a:p>
        </p:txBody>
      </p:sp>
      <mc:AlternateContent xmlns:mc="http://schemas.openxmlformats.org/markup-compatibility/2006">
        <mc:Choice xmlns:a14="http://schemas.microsoft.com/office/drawing/2010/main" Requires="a14">
          <p:graphicFrame>
            <p:nvGraphicFramePr>
              <p:cNvPr id="4" name="Zástupný symbol pro obsah 3"/>
              <p:cNvGraphicFramePr>
                <a:graphicFrameLocks noGrp="1"/>
              </p:cNvGraphicFramePr>
              <p:nvPr>
                <p:ph idx="1"/>
                <p:extLst>
                  <p:ext uri="{D42A27DB-BD31-4B8C-83A1-F6EECF244321}">
                    <p14:modId xmlns:p14="http://schemas.microsoft.com/office/powerpoint/2010/main" val="3665564788"/>
                  </p:ext>
                </p:extLst>
              </p:nvPr>
            </p:nvGraphicFramePr>
            <p:xfrm>
              <a:off x="859012" y="2164772"/>
              <a:ext cx="7006906" cy="1191492"/>
            </p:xfrm>
            <a:graphic>
              <a:graphicData uri="http://schemas.openxmlformats.org/drawingml/2006/table">
                <a:tbl>
                  <a:tblPr firstRow="1" firstCol="1" bandRow="1">
                    <a:tableStyleId>{5C22544A-7EE6-4342-B048-85BDC9FD1C3A}</a:tableStyleId>
                  </a:tblPr>
                  <a:tblGrid>
                    <a:gridCol w="2335136"/>
                    <a:gridCol w="2335885"/>
                    <a:gridCol w="2335885"/>
                  </a:tblGrid>
                  <a:tr h="365541">
                    <a:tc>
                      <a:txBody>
                        <a:bodyPr/>
                        <a:lstStyle/>
                        <a:p>
                          <a:pPr algn="just">
                            <a:lnSpc>
                              <a:spcPct val="150000"/>
                            </a:lnSpc>
                            <a:spcAft>
                              <a:spcPts val="0"/>
                            </a:spcAft>
                          </a:pPr>
                          <a:r>
                            <a:rPr lang="en-GB" sz="1200" dirty="0">
                              <a:effectLst/>
                            </a:rPr>
                            <a:t> </a:t>
                          </a: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dirty="0">
                              <a:effectLst/>
                            </a:rPr>
                            <a:t>S22</a:t>
                          </a: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cs-CZ" sz="1400">
                                        <a:effectLst/>
                                      </a:rPr>
                                    </m:ctrlPr>
                                  </m:sSubPr>
                                  <m:e>
                                    <m:r>
                                      <m:rPr>
                                        <m:sty m:val="p"/>
                                      </m:rPr>
                                      <a:rPr lang="en-GB" sz="1400">
                                        <a:effectLst/>
                                      </a:rPr>
                                      <m:t>f</m:t>
                                    </m:r>
                                  </m:e>
                                  <m:sub>
                                    <m:r>
                                      <a:rPr lang="en-GB" sz="1400">
                                        <a:effectLst/>
                                      </a:rPr>
                                      <m:t>𝑚</m:t>
                                    </m:r>
                                  </m:sub>
                                </m:sSub>
                              </m:oMath>
                            </m:oMathPara>
                          </a14:m>
                          <a:endParaRPr lang="cs-CZ" sz="1200">
                            <a:effectLst/>
                            <a:latin typeface="Times New Roman" panose="02020603050405020304" pitchFamily="18" charset="0"/>
                            <a:ea typeface="Calibri" panose="020F0502020204030204" pitchFamily="34" charset="0"/>
                          </a:endParaRPr>
                        </a:p>
                      </a:txBody>
                      <a:tcPr marL="68580" marR="68580" marT="0" marB="0"/>
                    </a:tc>
                  </a:tr>
                  <a:tr h="275317">
                    <a:tc>
                      <a:txBody>
                        <a:bodyPr/>
                        <a:lstStyle/>
                        <a:p>
                          <a:pPr algn="just">
                            <a:lnSpc>
                              <a:spcPct val="150000"/>
                            </a:lnSpc>
                            <a:spcAft>
                              <a:spcPts val="0"/>
                            </a:spcAft>
                          </a:pPr>
                          <a:r>
                            <a:rPr lang="en-GB" sz="1200">
                              <a:effectLst/>
                            </a:rPr>
                            <a:t>Max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en-GB" sz="1200">
                              <a:effectLst/>
                            </a:rPr>
                            <a:t>9,062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2.52 N/mm²</a:t>
                          </a:r>
                          <a:endParaRPr lang="cs-CZ" sz="1200">
                            <a:effectLst/>
                            <a:latin typeface="Times New Roman" panose="02020603050405020304" pitchFamily="18" charset="0"/>
                            <a:ea typeface="Calibri" panose="020F0502020204030204" pitchFamily="34" charset="0"/>
                          </a:endParaRPr>
                        </a:p>
                      </a:txBody>
                      <a:tcPr marL="68580" marR="68580" marT="0" marB="0"/>
                    </a:tc>
                  </a:tr>
                  <a:tr h="275317">
                    <a:tc>
                      <a:txBody>
                        <a:bodyPr/>
                        <a:lstStyle/>
                        <a:p>
                          <a:pPr algn="just">
                            <a:lnSpc>
                              <a:spcPct val="150000"/>
                            </a:lnSpc>
                            <a:spcAft>
                              <a:spcPts val="0"/>
                            </a:spcAft>
                          </a:pPr>
                          <a:r>
                            <a:rPr lang="en-GB" sz="1200">
                              <a:effectLst/>
                            </a:rPr>
                            <a:t>Average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en-GB" sz="1200">
                              <a:effectLst/>
                            </a:rPr>
                            <a:t>0,557642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2.52 N/mm²</a:t>
                          </a:r>
                          <a:endParaRPr lang="cs-CZ" sz="1200">
                            <a:effectLst/>
                            <a:latin typeface="Times New Roman" panose="02020603050405020304" pitchFamily="18" charset="0"/>
                            <a:ea typeface="Calibri" panose="020F0502020204030204" pitchFamily="34" charset="0"/>
                          </a:endParaRPr>
                        </a:p>
                      </a:txBody>
                      <a:tcPr marL="68580" marR="68580" marT="0" marB="0"/>
                    </a:tc>
                  </a:tr>
                  <a:tr h="275317">
                    <a:tc>
                      <a:txBody>
                        <a:bodyPr/>
                        <a:lstStyle/>
                        <a:p>
                          <a:pPr algn="just">
                            <a:lnSpc>
                              <a:spcPct val="150000"/>
                            </a:lnSpc>
                            <a:spcAft>
                              <a:spcPts val="0"/>
                            </a:spcAft>
                          </a:pPr>
                          <a:r>
                            <a:rPr lang="en-GB" sz="1200">
                              <a:effectLst/>
                            </a:rPr>
                            <a:t>Min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en-GB" sz="1200">
                              <a:effectLst/>
                            </a:rPr>
                            <a:t>0,007884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dirty="0">
                              <a:effectLst/>
                            </a:rPr>
                            <a:t>2.52 N/mm²</a:t>
                          </a:r>
                          <a:endParaRPr lang="cs-CZ"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mc:Choice>
        <mc:Fallback>
          <p:graphicFrame>
            <p:nvGraphicFramePr>
              <p:cNvPr id="4" name="Zástupný symbol pro obsah 3"/>
              <p:cNvGraphicFramePr>
                <a:graphicFrameLocks noGrp="1"/>
              </p:cNvGraphicFramePr>
              <p:nvPr>
                <p:ph idx="1"/>
                <p:extLst>
                  <p:ext uri="{D42A27DB-BD31-4B8C-83A1-F6EECF244321}">
                    <p14:modId xmlns:p14="http://schemas.microsoft.com/office/powerpoint/2010/main" val="3665564788"/>
                  </p:ext>
                </p:extLst>
              </p:nvPr>
            </p:nvGraphicFramePr>
            <p:xfrm>
              <a:off x="859012" y="2164772"/>
              <a:ext cx="7006906" cy="1191492"/>
            </p:xfrm>
            <a:graphic>
              <a:graphicData uri="http://schemas.openxmlformats.org/drawingml/2006/table">
                <a:tbl>
                  <a:tblPr firstRow="1" firstCol="1" bandRow="1">
                    <a:tableStyleId>{5C22544A-7EE6-4342-B048-85BDC9FD1C3A}</a:tableStyleId>
                  </a:tblPr>
                  <a:tblGrid>
                    <a:gridCol w="2335136"/>
                    <a:gridCol w="2335885"/>
                    <a:gridCol w="2335885"/>
                  </a:tblGrid>
                  <a:tr h="365541">
                    <a:tc>
                      <a:txBody>
                        <a:bodyPr/>
                        <a:lstStyle/>
                        <a:p>
                          <a:pPr algn="just">
                            <a:lnSpc>
                              <a:spcPct val="150000"/>
                            </a:lnSpc>
                            <a:spcAft>
                              <a:spcPts val="0"/>
                            </a:spcAft>
                          </a:pPr>
                          <a:r>
                            <a:rPr lang="en-GB" sz="1200" dirty="0">
                              <a:effectLst/>
                            </a:rPr>
                            <a:t> </a:t>
                          </a: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dirty="0">
                              <a:effectLst/>
                            </a:rPr>
                            <a:t>S22</a:t>
                          </a: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endParaRPr lang="cs-CZ"/>
                        </a:p>
                      </a:txBody>
                      <a:tcPr marL="68580" marR="68580" marT="0" marB="0">
                        <a:blipFill rotWithShape="0">
                          <a:blip r:embed="rId2"/>
                          <a:stretch>
                            <a:fillRect l="-200000" t="-1667" r="-1042" b="-243333"/>
                          </a:stretch>
                        </a:blipFill>
                      </a:tcPr>
                    </a:tc>
                  </a:tr>
                  <a:tr h="275317">
                    <a:tc>
                      <a:txBody>
                        <a:bodyPr/>
                        <a:lstStyle/>
                        <a:p>
                          <a:pPr algn="just">
                            <a:lnSpc>
                              <a:spcPct val="150000"/>
                            </a:lnSpc>
                            <a:spcAft>
                              <a:spcPts val="0"/>
                            </a:spcAft>
                          </a:pPr>
                          <a:r>
                            <a:rPr lang="en-GB" sz="1200">
                              <a:effectLst/>
                            </a:rPr>
                            <a:t>Max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en-GB" sz="1200">
                              <a:effectLst/>
                            </a:rPr>
                            <a:t>9,062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2.52 N/mm²</a:t>
                          </a:r>
                          <a:endParaRPr lang="cs-CZ" sz="1200">
                            <a:effectLst/>
                            <a:latin typeface="Times New Roman" panose="02020603050405020304" pitchFamily="18" charset="0"/>
                            <a:ea typeface="Calibri" panose="020F0502020204030204" pitchFamily="34" charset="0"/>
                          </a:endParaRPr>
                        </a:p>
                      </a:txBody>
                      <a:tcPr marL="68580" marR="68580" marT="0" marB="0"/>
                    </a:tc>
                  </a:tr>
                  <a:tr h="275317">
                    <a:tc>
                      <a:txBody>
                        <a:bodyPr/>
                        <a:lstStyle/>
                        <a:p>
                          <a:pPr algn="just">
                            <a:lnSpc>
                              <a:spcPct val="150000"/>
                            </a:lnSpc>
                            <a:spcAft>
                              <a:spcPts val="0"/>
                            </a:spcAft>
                          </a:pPr>
                          <a:r>
                            <a:rPr lang="en-GB" sz="1200">
                              <a:effectLst/>
                            </a:rPr>
                            <a:t>Average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en-GB" sz="1200">
                              <a:effectLst/>
                            </a:rPr>
                            <a:t>0,557642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2.52 N/mm²</a:t>
                          </a:r>
                          <a:endParaRPr lang="cs-CZ" sz="1200">
                            <a:effectLst/>
                            <a:latin typeface="Times New Roman" panose="02020603050405020304" pitchFamily="18" charset="0"/>
                            <a:ea typeface="Calibri" panose="020F0502020204030204" pitchFamily="34" charset="0"/>
                          </a:endParaRPr>
                        </a:p>
                      </a:txBody>
                      <a:tcPr marL="68580" marR="68580" marT="0" marB="0"/>
                    </a:tc>
                  </a:tr>
                  <a:tr h="275317">
                    <a:tc>
                      <a:txBody>
                        <a:bodyPr/>
                        <a:lstStyle/>
                        <a:p>
                          <a:pPr algn="just">
                            <a:lnSpc>
                              <a:spcPct val="150000"/>
                            </a:lnSpc>
                            <a:spcAft>
                              <a:spcPts val="0"/>
                            </a:spcAft>
                          </a:pPr>
                          <a:r>
                            <a:rPr lang="en-GB" sz="1200">
                              <a:effectLst/>
                            </a:rPr>
                            <a:t>Min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en-GB" sz="1200">
                              <a:effectLst/>
                            </a:rPr>
                            <a:t>0,007884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dirty="0">
                              <a:effectLst/>
                            </a:rPr>
                            <a:t>2.52 N/mm²</a:t>
                          </a:r>
                          <a:endParaRPr lang="cs-CZ"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mc:Fallback>
      </mc:AlternateContent>
      <p:sp>
        <p:nvSpPr>
          <p:cNvPr id="6" name="TextovéPole 5"/>
          <p:cNvSpPr txBox="1"/>
          <p:nvPr/>
        </p:nvSpPr>
        <p:spPr>
          <a:xfrm>
            <a:off x="779319" y="1720334"/>
            <a:ext cx="4334841" cy="400110"/>
          </a:xfrm>
          <a:prstGeom prst="rect">
            <a:avLst/>
          </a:prstGeom>
          <a:noFill/>
        </p:spPr>
        <p:txBody>
          <a:bodyPr wrap="none" rtlCol="0">
            <a:spAutoFit/>
          </a:bodyPr>
          <a:lstStyle/>
          <a:p>
            <a:r>
              <a:rPr lang="cs-CZ" sz="2000" dirty="0" smtClean="0"/>
              <a:t>Model </a:t>
            </a:r>
            <a:r>
              <a:rPr lang="cs-CZ" sz="2000" dirty="0" err="1" smtClean="0"/>
              <a:t>without</a:t>
            </a:r>
            <a:r>
              <a:rPr lang="cs-CZ" sz="2000" dirty="0" smtClean="0"/>
              <a:t> </a:t>
            </a:r>
            <a:r>
              <a:rPr lang="cs-CZ" sz="2000" dirty="0" err="1" smtClean="0"/>
              <a:t>slabs</a:t>
            </a:r>
            <a:r>
              <a:rPr lang="cs-CZ" sz="2000" dirty="0" smtClean="0"/>
              <a:t> – direct stress</a:t>
            </a:r>
            <a:endParaRPr lang="en-GB" sz="2000" dirty="0"/>
          </a:p>
        </p:txBody>
      </p:sp>
      <mc:AlternateContent xmlns:mc="http://schemas.openxmlformats.org/markup-compatibility/2006">
        <mc:Choice xmlns:a14="http://schemas.microsoft.com/office/drawing/2010/main" Requires="a14">
          <p:sp>
            <p:nvSpPr>
              <p:cNvPr id="8" name="Zástupný symbol pro obsah 3"/>
              <p:cNvSpPr txBox="1">
                <a:spLocks/>
              </p:cNvSpPr>
              <p:nvPr/>
            </p:nvSpPr>
            <p:spPr>
              <a:xfrm>
                <a:off x="7817945" y="1905001"/>
                <a:ext cx="4204337" cy="209549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GB" sz="2000" b="1" dirty="0">
                    <a:solidFill>
                      <a:schemeClr val="tx1"/>
                    </a:solidFill>
                  </a:rPr>
                  <a:t>S22:</a:t>
                </a:r>
                <a:r>
                  <a:rPr lang="en-GB" sz="2000" dirty="0">
                    <a:solidFill>
                      <a:schemeClr val="tx1"/>
                    </a:solidFill>
                  </a:rPr>
                  <a:t> Direct stress (force per unit area) acting on the positive and negative 2 faces in the 2-axis direction.</a:t>
                </a:r>
                <a:endParaRPr lang="cs-CZ" sz="2000" dirty="0">
                  <a:solidFill>
                    <a:schemeClr val="tx1"/>
                  </a:solidFill>
                </a:endParaRPr>
              </a:p>
              <a:p>
                <a14:m>
                  <m:oMath xmlns:m="http://schemas.openxmlformats.org/officeDocument/2006/math">
                    <m:sSub>
                      <m:sSubPr>
                        <m:ctrlPr>
                          <a:rPr lang="cs-CZ" sz="2000" b="1" i="1" smtClean="0">
                            <a:solidFill>
                              <a:schemeClr val="tx1"/>
                            </a:solidFill>
                          </a:rPr>
                        </m:ctrlPr>
                      </m:sSubPr>
                      <m:e>
                        <m:r>
                          <a:rPr lang="en-GB" sz="2000" b="1" i="1">
                            <a:solidFill>
                              <a:schemeClr val="tx1"/>
                            </a:solidFill>
                          </a:rPr>
                          <m:t>𝐟</m:t>
                        </m:r>
                      </m:e>
                      <m:sub>
                        <m:r>
                          <a:rPr lang="en-GB" sz="2000" b="1" i="1">
                            <a:solidFill>
                              <a:schemeClr val="tx1"/>
                            </a:solidFill>
                          </a:rPr>
                          <m:t>𝒎</m:t>
                        </m:r>
                      </m:sub>
                    </m:sSub>
                  </m:oMath>
                </a14:m>
                <a:r>
                  <a:rPr lang="en-GB" sz="2000" b="1" dirty="0">
                    <a:solidFill>
                      <a:schemeClr val="tx1"/>
                    </a:solidFill>
                  </a:rPr>
                  <a:t>:</a:t>
                </a:r>
                <a:r>
                  <a:rPr lang="en-GB" sz="2000" dirty="0">
                    <a:solidFill>
                      <a:schemeClr val="tx1"/>
                    </a:solidFill>
                  </a:rPr>
                  <a:t> Tensile strength of masonry (N/mm²)</a:t>
                </a:r>
                <a:endParaRPr lang="cs-CZ" sz="2000" dirty="0">
                  <a:solidFill>
                    <a:schemeClr val="tx1"/>
                  </a:solidFill>
                </a:endParaRPr>
              </a:p>
              <a:p>
                <a:pPr marL="0" indent="0">
                  <a:buFont typeface="Wingdings 3" charset="2"/>
                  <a:buNone/>
                </a:pPr>
                <a:endParaRPr lang="en-GB" dirty="0"/>
              </a:p>
            </p:txBody>
          </p:sp>
        </mc:Choice>
        <mc:Fallback>
          <p:sp>
            <p:nvSpPr>
              <p:cNvPr id="8" name="Zástupný symbol pro obsah 3"/>
              <p:cNvSpPr txBox="1">
                <a:spLocks noRot="1" noChangeAspect="1" noMove="1" noResize="1" noEditPoints="1" noAdjustHandles="1" noChangeArrowheads="1" noChangeShapeType="1" noTextEdit="1"/>
              </p:cNvSpPr>
              <p:nvPr/>
            </p:nvSpPr>
            <p:spPr>
              <a:xfrm>
                <a:off x="7817945" y="1905001"/>
                <a:ext cx="4204337" cy="2095499"/>
              </a:xfrm>
              <a:prstGeom prst="rect">
                <a:avLst/>
              </a:prstGeom>
              <a:blipFill rotWithShape="0">
                <a:blip r:embed="rId3"/>
                <a:stretch>
                  <a:fillRect l="-1304" t="-1749" r="-2319" b="-2915"/>
                </a:stretch>
              </a:blipFill>
            </p:spPr>
            <p:txBody>
              <a:bodyPr/>
              <a:lstStyle/>
              <a:p>
                <a:r>
                  <a:rPr lang="en-GB">
                    <a:noFill/>
                  </a:rPr>
                  <a:t> </a:t>
                </a:r>
              </a:p>
            </p:txBody>
          </p:sp>
        </mc:Fallback>
      </mc:AlternateContent>
      <p:pic>
        <p:nvPicPr>
          <p:cNvPr id="9" name="Obrázek 8"/>
          <p:cNvPicPr/>
          <p:nvPr/>
        </p:nvPicPr>
        <p:blipFill rotWithShape="1">
          <a:blip r:embed="rId4"/>
          <a:srcRect l="38165" t="9407" b="5931"/>
          <a:stretch/>
        </p:blipFill>
        <p:spPr bwMode="auto">
          <a:xfrm>
            <a:off x="3858085" y="3567228"/>
            <a:ext cx="3959860" cy="30486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71986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t>Study case – </a:t>
            </a:r>
            <a:r>
              <a:rPr lang="cs-CZ" sz="4000" dirty="0"/>
              <a:t>„</a:t>
            </a:r>
            <a:r>
              <a:rPr lang="cs-CZ" sz="4000" dirty="0" err="1"/>
              <a:t>Palizzi</a:t>
            </a:r>
            <a:r>
              <a:rPr lang="cs-CZ" sz="4000" dirty="0"/>
              <a:t>“ </a:t>
            </a:r>
            <a:r>
              <a:rPr lang="cs-CZ" sz="4000" dirty="0" err="1"/>
              <a:t>castle</a:t>
            </a:r>
            <a:r>
              <a:rPr lang="cs-CZ" sz="4000" dirty="0" smtClean="0"/>
              <a:t> </a:t>
            </a:r>
            <a:endParaRPr lang="en-GB" sz="4000" dirty="0"/>
          </a:p>
        </p:txBody>
      </p:sp>
      <p:sp>
        <p:nvSpPr>
          <p:cNvPr id="6" name="TextovéPole 5"/>
          <p:cNvSpPr txBox="1"/>
          <p:nvPr/>
        </p:nvSpPr>
        <p:spPr>
          <a:xfrm>
            <a:off x="779319" y="1720334"/>
            <a:ext cx="4666662" cy="400110"/>
          </a:xfrm>
          <a:prstGeom prst="rect">
            <a:avLst/>
          </a:prstGeom>
          <a:noFill/>
        </p:spPr>
        <p:txBody>
          <a:bodyPr wrap="none" rtlCol="0">
            <a:spAutoFit/>
          </a:bodyPr>
          <a:lstStyle/>
          <a:p>
            <a:r>
              <a:rPr lang="cs-CZ" sz="2000" dirty="0" smtClean="0"/>
              <a:t>Model </a:t>
            </a:r>
            <a:r>
              <a:rPr lang="cs-CZ" sz="2000" dirty="0" err="1" smtClean="0"/>
              <a:t>without</a:t>
            </a:r>
            <a:r>
              <a:rPr lang="cs-CZ" sz="2000" dirty="0" smtClean="0"/>
              <a:t> </a:t>
            </a:r>
            <a:r>
              <a:rPr lang="cs-CZ" sz="2000" dirty="0" err="1" smtClean="0"/>
              <a:t>slabs</a:t>
            </a:r>
            <a:r>
              <a:rPr lang="cs-CZ" sz="2000" dirty="0" smtClean="0"/>
              <a:t> – </a:t>
            </a:r>
            <a:r>
              <a:rPr lang="cs-CZ" sz="2000" dirty="0" err="1" smtClean="0"/>
              <a:t>shearing</a:t>
            </a:r>
            <a:r>
              <a:rPr lang="cs-CZ" sz="2000" dirty="0" smtClean="0"/>
              <a:t> stress</a:t>
            </a:r>
            <a:endParaRPr lang="en-GB" sz="2000" dirty="0"/>
          </a:p>
        </p:txBody>
      </p:sp>
      <mc:AlternateContent xmlns:mc="http://schemas.openxmlformats.org/markup-compatibility/2006">
        <mc:Choice xmlns:a14="http://schemas.microsoft.com/office/drawing/2010/main" Requires="a14">
          <p:sp>
            <p:nvSpPr>
              <p:cNvPr id="8" name="Zástupný symbol pro obsah 3"/>
              <p:cNvSpPr txBox="1">
                <a:spLocks/>
              </p:cNvSpPr>
              <p:nvPr/>
            </p:nvSpPr>
            <p:spPr>
              <a:xfrm>
                <a:off x="7817945" y="1905000"/>
                <a:ext cx="4204337" cy="2542309"/>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GB" sz="2600" b="1" dirty="0">
                    <a:solidFill>
                      <a:schemeClr val="tx1"/>
                    </a:solidFill>
                  </a:rPr>
                  <a:t>S12:</a:t>
                </a:r>
                <a:r>
                  <a:rPr lang="en-GB" sz="2600" dirty="0">
                    <a:solidFill>
                      <a:schemeClr val="tx1"/>
                    </a:solidFill>
                  </a:rPr>
                  <a:t> Shearing stress (force per unit area) acting on the positive and negative 1 faces in the 2-axis direction and acting on the positive and negative 2 faces in the 1-axis direction.</a:t>
                </a:r>
                <a:endParaRPr lang="cs-CZ" sz="2600" dirty="0">
                  <a:solidFill>
                    <a:schemeClr val="tx1"/>
                  </a:solidFill>
                </a:endParaRPr>
              </a:p>
              <a:p>
                <a14:m>
                  <m:oMath xmlns:m="http://schemas.openxmlformats.org/officeDocument/2006/math">
                    <m:sSub>
                      <m:sSubPr>
                        <m:ctrlPr>
                          <a:rPr lang="cs-CZ" sz="2600" b="1" i="1" smtClean="0">
                            <a:solidFill>
                              <a:schemeClr val="tx1"/>
                            </a:solidFill>
                          </a:rPr>
                        </m:ctrlPr>
                      </m:sSubPr>
                      <m:e>
                        <m:r>
                          <a:rPr lang="en-GB" sz="2600" b="1" i="1">
                            <a:solidFill>
                              <a:schemeClr val="tx1"/>
                            </a:solidFill>
                          </a:rPr>
                          <m:t>𝛕</m:t>
                        </m:r>
                      </m:e>
                      <m:sub>
                        <m:r>
                          <a:rPr lang="en-GB" sz="2600" b="1" i="1">
                            <a:solidFill>
                              <a:schemeClr val="tx1"/>
                            </a:solidFill>
                          </a:rPr>
                          <m:t>𝟎</m:t>
                        </m:r>
                      </m:sub>
                    </m:sSub>
                  </m:oMath>
                </a14:m>
                <a:r>
                  <a:rPr lang="en-GB" sz="2600" b="1" dirty="0">
                    <a:solidFill>
                      <a:schemeClr val="tx1"/>
                    </a:solidFill>
                  </a:rPr>
                  <a:t>: </a:t>
                </a:r>
                <a:r>
                  <a:rPr lang="en-GB" sz="2600" dirty="0">
                    <a:solidFill>
                      <a:schemeClr val="tx1"/>
                    </a:solidFill>
                  </a:rPr>
                  <a:t>Shear strength of masonry (N/mm²</a:t>
                </a:r>
                <a:r>
                  <a:rPr lang="en-GB" sz="2600" dirty="0" smtClean="0">
                    <a:solidFill>
                      <a:schemeClr val="tx1"/>
                    </a:solidFill>
                  </a:rPr>
                  <a:t>)</a:t>
                </a:r>
                <a:endParaRPr lang="cs-CZ" sz="2600" dirty="0">
                  <a:solidFill>
                    <a:schemeClr val="tx1"/>
                  </a:solidFill>
                </a:endParaRPr>
              </a:p>
              <a:p>
                <a:pPr marL="0" indent="0">
                  <a:buFont typeface="Wingdings 3" charset="2"/>
                  <a:buNone/>
                </a:pPr>
                <a:endParaRPr lang="en-GB" dirty="0"/>
              </a:p>
            </p:txBody>
          </p:sp>
        </mc:Choice>
        <mc:Fallback>
          <p:sp>
            <p:nvSpPr>
              <p:cNvPr id="8" name="Zástupný symbol pro obsah 3"/>
              <p:cNvSpPr txBox="1">
                <a:spLocks noRot="1" noChangeAspect="1" noMove="1" noResize="1" noEditPoints="1" noAdjustHandles="1" noChangeArrowheads="1" noChangeShapeType="1" noTextEdit="1"/>
              </p:cNvSpPr>
              <p:nvPr/>
            </p:nvSpPr>
            <p:spPr>
              <a:xfrm>
                <a:off x="7817945" y="1905000"/>
                <a:ext cx="4204337" cy="2542309"/>
              </a:xfrm>
              <a:prstGeom prst="rect">
                <a:avLst/>
              </a:prstGeom>
              <a:blipFill rotWithShape="0">
                <a:blip r:embed="rId2"/>
                <a:stretch>
                  <a:fillRect l="-1304" t="-3837" r="-2319"/>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graphicFrame>
            <p:nvGraphicFramePr>
              <p:cNvPr id="5" name="Zástupný symbol pro obsah 4"/>
              <p:cNvGraphicFramePr>
                <a:graphicFrameLocks noGrp="1"/>
              </p:cNvGraphicFramePr>
              <p:nvPr>
                <p:ph idx="1"/>
                <p:extLst>
                  <p:ext uri="{D42A27DB-BD31-4B8C-83A1-F6EECF244321}">
                    <p14:modId xmlns:p14="http://schemas.microsoft.com/office/powerpoint/2010/main" val="3379869610"/>
                  </p:ext>
                </p:extLst>
              </p:nvPr>
            </p:nvGraphicFramePr>
            <p:xfrm>
              <a:off x="891363" y="2120444"/>
              <a:ext cx="6849865" cy="1277384"/>
            </p:xfrm>
            <a:graphic>
              <a:graphicData uri="http://schemas.openxmlformats.org/drawingml/2006/table">
                <a:tbl>
                  <a:tblPr firstRow="1" firstCol="1" bandRow="1">
                    <a:tableStyleId>{5C22544A-7EE6-4342-B048-85BDC9FD1C3A}</a:tableStyleId>
                  </a:tblPr>
                  <a:tblGrid>
                    <a:gridCol w="2282799"/>
                    <a:gridCol w="2283533"/>
                    <a:gridCol w="2283533"/>
                  </a:tblGrid>
                  <a:tr h="391892">
                    <a:tc>
                      <a:txBody>
                        <a:bodyPr/>
                        <a:lstStyle/>
                        <a:p>
                          <a:pPr algn="just">
                            <a:lnSpc>
                              <a:spcPct val="150000"/>
                            </a:lnSpc>
                            <a:spcAft>
                              <a:spcPts val="0"/>
                            </a:spcAft>
                          </a:pPr>
                          <a:r>
                            <a:rPr lang="en-GB" sz="1200" dirty="0">
                              <a:effectLst/>
                            </a:rPr>
                            <a:t> </a:t>
                          </a: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S12</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cs-CZ" sz="1400">
                                        <a:effectLst/>
                                      </a:rPr>
                                    </m:ctrlPr>
                                  </m:sSubPr>
                                  <m:e>
                                    <m:r>
                                      <m:rPr>
                                        <m:sty m:val="p"/>
                                      </m:rPr>
                                      <a:rPr lang="en-GB" sz="1400">
                                        <a:effectLst/>
                                      </a:rPr>
                                      <m:t>τ</m:t>
                                    </m:r>
                                  </m:e>
                                  <m:sub>
                                    <m:r>
                                      <a:rPr lang="en-GB" sz="1400">
                                        <a:effectLst/>
                                      </a:rPr>
                                      <m:t>0</m:t>
                                    </m:r>
                                  </m:sub>
                                </m:sSub>
                              </m:oMath>
                            </m:oMathPara>
                          </a14:m>
                          <a:endParaRPr lang="cs-CZ" sz="1200">
                            <a:effectLst/>
                            <a:latin typeface="Times New Roman" panose="02020603050405020304" pitchFamily="18" charset="0"/>
                            <a:ea typeface="Calibri" panose="020F0502020204030204" pitchFamily="34" charset="0"/>
                          </a:endParaRPr>
                        </a:p>
                      </a:txBody>
                      <a:tcPr marL="68580" marR="68580" marT="0" marB="0"/>
                    </a:tc>
                  </a:tr>
                  <a:tr h="295164">
                    <a:tc>
                      <a:txBody>
                        <a:bodyPr/>
                        <a:lstStyle/>
                        <a:p>
                          <a:pPr algn="just">
                            <a:lnSpc>
                              <a:spcPct val="150000"/>
                            </a:lnSpc>
                            <a:spcAft>
                              <a:spcPts val="0"/>
                            </a:spcAft>
                          </a:pPr>
                          <a:r>
                            <a:rPr lang="en-GB" sz="1200">
                              <a:effectLst/>
                            </a:rPr>
                            <a:t>Max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en-GB" sz="1200" dirty="0">
                              <a:effectLst/>
                            </a:rPr>
                            <a:t>7,516</a:t>
                          </a:r>
                          <a:r>
                            <a:rPr lang="en-GB" sz="1100" dirty="0">
                              <a:effectLst/>
                            </a:rPr>
                            <a:t> </a:t>
                          </a:r>
                          <a:r>
                            <a:rPr lang="en-GB" sz="1200" dirty="0">
                              <a:effectLst/>
                            </a:rPr>
                            <a:t>N/mm²</a:t>
                          </a: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0.60 N/mm²</a:t>
                          </a:r>
                          <a:endParaRPr lang="cs-CZ" sz="1200">
                            <a:effectLst/>
                            <a:latin typeface="Times New Roman" panose="02020603050405020304" pitchFamily="18" charset="0"/>
                            <a:ea typeface="Calibri" panose="020F0502020204030204" pitchFamily="34" charset="0"/>
                          </a:endParaRPr>
                        </a:p>
                      </a:txBody>
                      <a:tcPr marL="68580" marR="68580" marT="0" marB="0"/>
                    </a:tc>
                  </a:tr>
                  <a:tr h="295164">
                    <a:tc>
                      <a:txBody>
                        <a:bodyPr/>
                        <a:lstStyle/>
                        <a:p>
                          <a:pPr algn="just">
                            <a:lnSpc>
                              <a:spcPct val="150000"/>
                            </a:lnSpc>
                            <a:spcAft>
                              <a:spcPts val="0"/>
                            </a:spcAft>
                          </a:pPr>
                          <a:r>
                            <a:rPr lang="en-GB" sz="1200">
                              <a:effectLst/>
                            </a:rPr>
                            <a:t>Average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en-GB" sz="1200">
                              <a:effectLst/>
                            </a:rPr>
                            <a:t>0,405414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0.60 N/mm²</a:t>
                          </a:r>
                          <a:endParaRPr lang="cs-CZ" sz="1200">
                            <a:effectLst/>
                            <a:latin typeface="Times New Roman" panose="02020603050405020304" pitchFamily="18" charset="0"/>
                            <a:ea typeface="Calibri" panose="020F0502020204030204" pitchFamily="34" charset="0"/>
                          </a:endParaRPr>
                        </a:p>
                      </a:txBody>
                      <a:tcPr marL="68580" marR="68580" marT="0" marB="0"/>
                    </a:tc>
                  </a:tr>
                  <a:tr h="295164">
                    <a:tc>
                      <a:txBody>
                        <a:bodyPr/>
                        <a:lstStyle/>
                        <a:p>
                          <a:pPr algn="just">
                            <a:lnSpc>
                              <a:spcPct val="150000"/>
                            </a:lnSpc>
                            <a:spcAft>
                              <a:spcPts val="0"/>
                            </a:spcAft>
                          </a:pPr>
                          <a:r>
                            <a:rPr lang="en-GB" sz="1200">
                              <a:effectLst/>
                            </a:rPr>
                            <a:t>Min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0,0005604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dirty="0">
                              <a:effectLst/>
                            </a:rPr>
                            <a:t>0.60 N/mm²</a:t>
                          </a:r>
                          <a:endParaRPr lang="cs-CZ"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mc:Choice>
        <mc:Fallback>
          <p:graphicFrame>
            <p:nvGraphicFramePr>
              <p:cNvPr id="5" name="Zástupný symbol pro obsah 4"/>
              <p:cNvGraphicFramePr>
                <a:graphicFrameLocks noGrp="1"/>
              </p:cNvGraphicFramePr>
              <p:nvPr>
                <p:ph idx="1"/>
                <p:extLst>
                  <p:ext uri="{D42A27DB-BD31-4B8C-83A1-F6EECF244321}">
                    <p14:modId xmlns:p14="http://schemas.microsoft.com/office/powerpoint/2010/main" val="3379869610"/>
                  </p:ext>
                </p:extLst>
              </p:nvPr>
            </p:nvGraphicFramePr>
            <p:xfrm>
              <a:off x="891363" y="2120444"/>
              <a:ext cx="6849865" cy="1277384"/>
            </p:xfrm>
            <a:graphic>
              <a:graphicData uri="http://schemas.openxmlformats.org/drawingml/2006/table">
                <a:tbl>
                  <a:tblPr firstRow="1" firstCol="1" bandRow="1">
                    <a:tableStyleId>{5C22544A-7EE6-4342-B048-85BDC9FD1C3A}</a:tableStyleId>
                  </a:tblPr>
                  <a:tblGrid>
                    <a:gridCol w="2282799"/>
                    <a:gridCol w="2283533"/>
                    <a:gridCol w="2283533"/>
                  </a:tblGrid>
                  <a:tr h="391892">
                    <a:tc>
                      <a:txBody>
                        <a:bodyPr/>
                        <a:lstStyle/>
                        <a:p>
                          <a:pPr algn="just">
                            <a:lnSpc>
                              <a:spcPct val="150000"/>
                            </a:lnSpc>
                            <a:spcAft>
                              <a:spcPts val="0"/>
                            </a:spcAft>
                          </a:pPr>
                          <a:r>
                            <a:rPr lang="en-GB" sz="1200" dirty="0">
                              <a:effectLst/>
                            </a:rPr>
                            <a:t> </a:t>
                          </a: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S12</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endParaRPr lang="cs-CZ"/>
                        </a:p>
                      </a:txBody>
                      <a:tcPr marL="68580" marR="68580" marT="0" marB="0">
                        <a:blipFill rotWithShape="0">
                          <a:blip r:embed="rId3"/>
                          <a:stretch>
                            <a:fillRect l="-200000" t="-1538" r="-1333" b="-233846"/>
                          </a:stretch>
                        </a:blipFill>
                      </a:tcPr>
                    </a:tc>
                  </a:tr>
                  <a:tr h="295164">
                    <a:tc>
                      <a:txBody>
                        <a:bodyPr/>
                        <a:lstStyle/>
                        <a:p>
                          <a:pPr algn="just">
                            <a:lnSpc>
                              <a:spcPct val="150000"/>
                            </a:lnSpc>
                            <a:spcAft>
                              <a:spcPts val="0"/>
                            </a:spcAft>
                          </a:pPr>
                          <a:r>
                            <a:rPr lang="en-GB" sz="1200">
                              <a:effectLst/>
                            </a:rPr>
                            <a:t>Max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en-GB" sz="1200" dirty="0">
                              <a:effectLst/>
                            </a:rPr>
                            <a:t>7,516</a:t>
                          </a:r>
                          <a:r>
                            <a:rPr lang="en-GB" sz="1100" dirty="0">
                              <a:effectLst/>
                            </a:rPr>
                            <a:t> </a:t>
                          </a:r>
                          <a:r>
                            <a:rPr lang="en-GB" sz="1200" dirty="0">
                              <a:effectLst/>
                            </a:rPr>
                            <a:t>N/mm²</a:t>
                          </a: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0.60 N/mm²</a:t>
                          </a:r>
                          <a:endParaRPr lang="cs-CZ" sz="1200">
                            <a:effectLst/>
                            <a:latin typeface="Times New Roman" panose="02020603050405020304" pitchFamily="18" charset="0"/>
                            <a:ea typeface="Calibri" panose="020F0502020204030204" pitchFamily="34" charset="0"/>
                          </a:endParaRPr>
                        </a:p>
                      </a:txBody>
                      <a:tcPr marL="68580" marR="68580" marT="0" marB="0"/>
                    </a:tc>
                  </a:tr>
                  <a:tr h="295164">
                    <a:tc>
                      <a:txBody>
                        <a:bodyPr/>
                        <a:lstStyle/>
                        <a:p>
                          <a:pPr algn="just">
                            <a:lnSpc>
                              <a:spcPct val="150000"/>
                            </a:lnSpc>
                            <a:spcAft>
                              <a:spcPts val="0"/>
                            </a:spcAft>
                          </a:pPr>
                          <a:r>
                            <a:rPr lang="en-GB" sz="1200">
                              <a:effectLst/>
                            </a:rPr>
                            <a:t>Average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en-GB" sz="1200">
                              <a:effectLst/>
                            </a:rPr>
                            <a:t>0,405414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0.60 N/mm²</a:t>
                          </a:r>
                          <a:endParaRPr lang="cs-CZ" sz="1200">
                            <a:effectLst/>
                            <a:latin typeface="Times New Roman" panose="02020603050405020304" pitchFamily="18" charset="0"/>
                            <a:ea typeface="Calibri" panose="020F0502020204030204" pitchFamily="34" charset="0"/>
                          </a:endParaRPr>
                        </a:p>
                      </a:txBody>
                      <a:tcPr marL="68580" marR="68580" marT="0" marB="0"/>
                    </a:tc>
                  </a:tr>
                  <a:tr h="295164">
                    <a:tc>
                      <a:txBody>
                        <a:bodyPr/>
                        <a:lstStyle/>
                        <a:p>
                          <a:pPr algn="just">
                            <a:lnSpc>
                              <a:spcPct val="150000"/>
                            </a:lnSpc>
                            <a:spcAft>
                              <a:spcPts val="0"/>
                            </a:spcAft>
                          </a:pPr>
                          <a:r>
                            <a:rPr lang="en-GB" sz="1200">
                              <a:effectLst/>
                            </a:rPr>
                            <a:t>Min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0,0005604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dirty="0">
                              <a:effectLst/>
                            </a:rPr>
                            <a:t>0.60 N/mm²</a:t>
                          </a:r>
                          <a:endParaRPr lang="cs-CZ"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mc:Fallback>
      </mc:AlternateContent>
      <p:pic>
        <p:nvPicPr>
          <p:cNvPr id="10" name="Obrázek 9"/>
          <p:cNvPicPr/>
          <p:nvPr/>
        </p:nvPicPr>
        <p:blipFill rotWithShape="1">
          <a:blip r:embed="rId4"/>
          <a:srcRect l="38326" t="8552" r="-225" b="7924"/>
          <a:stretch/>
        </p:blipFill>
        <p:spPr bwMode="auto">
          <a:xfrm>
            <a:off x="3627697" y="3557644"/>
            <a:ext cx="4190247" cy="31237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23366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t>Study case – </a:t>
            </a:r>
            <a:r>
              <a:rPr lang="cs-CZ" sz="4000" dirty="0"/>
              <a:t>„</a:t>
            </a:r>
            <a:r>
              <a:rPr lang="cs-CZ" sz="4000" dirty="0" err="1"/>
              <a:t>Palizzi</a:t>
            </a:r>
            <a:r>
              <a:rPr lang="cs-CZ" sz="4000" dirty="0"/>
              <a:t>“ </a:t>
            </a:r>
            <a:r>
              <a:rPr lang="cs-CZ" sz="4000" dirty="0" err="1"/>
              <a:t>castle</a:t>
            </a:r>
            <a:r>
              <a:rPr lang="cs-CZ" sz="4000" dirty="0" smtClean="0"/>
              <a:t> </a:t>
            </a:r>
            <a:endParaRPr lang="en-GB" sz="4000" dirty="0"/>
          </a:p>
        </p:txBody>
      </p:sp>
      <p:sp>
        <p:nvSpPr>
          <p:cNvPr id="6" name="TextovéPole 5"/>
          <p:cNvSpPr txBox="1"/>
          <p:nvPr/>
        </p:nvSpPr>
        <p:spPr>
          <a:xfrm>
            <a:off x="779319" y="1720334"/>
            <a:ext cx="5301451" cy="400110"/>
          </a:xfrm>
          <a:prstGeom prst="rect">
            <a:avLst/>
          </a:prstGeom>
          <a:noFill/>
        </p:spPr>
        <p:txBody>
          <a:bodyPr wrap="none" rtlCol="0">
            <a:spAutoFit/>
          </a:bodyPr>
          <a:lstStyle/>
          <a:p>
            <a:r>
              <a:rPr lang="cs-CZ" sz="2000" dirty="0" err="1" smtClean="0"/>
              <a:t>Retrofitted</a:t>
            </a:r>
            <a:r>
              <a:rPr lang="cs-CZ" sz="2000" dirty="0" smtClean="0"/>
              <a:t> model </a:t>
            </a:r>
            <a:r>
              <a:rPr lang="cs-CZ" sz="2000" dirty="0" err="1" smtClean="0"/>
              <a:t>with</a:t>
            </a:r>
            <a:r>
              <a:rPr lang="cs-CZ" sz="2000" dirty="0" smtClean="0"/>
              <a:t> </a:t>
            </a:r>
            <a:r>
              <a:rPr lang="cs-CZ" sz="2000" dirty="0" err="1" smtClean="0"/>
              <a:t>slabs</a:t>
            </a:r>
            <a:r>
              <a:rPr lang="cs-CZ" sz="2000" dirty="0" smtClean="0"/>
              <a:t> – direct stress</a:t>
            </a:r>
            <a:endParaRPr lang="en-GB" sz="2000" dirty="0"/>
          </a:p>
        </p:txBody>
      </p:sp>
      <mc:AlternateContent xmlns:mc="http://schemas.openxmlformats.org/markup-compatibility/2006">
        <mc:Choice xmlns:a14="http://schemas.microsoft.com/office/drawing/2010/main" Requires="a14">
          <p:sp>
            <p:nvSpPr>
              <p:cNvPr id="8" name="Zástupný symbol pro obsah 3"/>
              <p:cNvSpPr txBox="1">
                <a:spLocks/>
              </p:cNvSpPr>
              <p:nvPr/>
            </p:nvSpPr>
            <p:spPr>
              <a:xfrm>
                <a:off x="7817945" y="1905001"/>
                <a:ext cx="4204337" cy="209549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GB" sz="2000" b="1" dirty="0">
                    <a:solidFill>
                      <a:schemeClr val="tx1"/>
                    </a:solidFill>
                  </a:rPr>
                  <a:t>S22:</a:t>
                </a:r>
                <a:r>
                  <a:rPr lang="en-GB" sz="2000" dirty="0">
                    <a:solidFill>
                      <a:schemeClr val="tx1"/>
                    </a:solidFill>
                  </a:rPr>
                  <a:t> Direct stress (force per unit area) acting on the positive and negative 2 faces in the 2-axis direction.</a:t>
                </a:r>
                <a:endParaRPr lang="cs-CZ" sz="2000" dirty="0">
                  <a:solidFill>
                    <a:schemeClr val="tx1"/>
                  </a:solidFill>
                </a:endParaRPr>
              </a:p>
              <a:p>
                <a14:m>
                  <m:oMath xmlns:m="http://schemas.openxmlformats.org/officeDocument/2006/math">
                    <m:sSub>
                      <m:sSubPr>
                        <m:ctrlPr>
                          <a:rPr lang="cs-CZ" sz="2000" b="1" i="1" smtClean="0">
                            <a:solidFill>
                              <a:schemeClr val="tx1"/>
                            </a:solidFill>
                          </a:rPr>
                        </m:ctrlPr>
                      </m:sSubPr>
                      <m:e>
                        <m:r>
                          <a:rPr lang="en-GB" sz="2000" b="1" i="1">
                            <a:solidFill>
                              <a:schemeClr val="tx1"/>
                            </a:solidFill>
                          </a:rPr>
                          <m:t>𝐟</m:t>
                        </m:r>
                      </m:e>
                      <m:sub>
                        <m:r>
                          <a:rPr lang="en-GB" sz="2000" b="1" i="1">
                            <a:solidFill>
                              <a:schemeClr val="tx1"/>
                            </a:solidFill>
                          </a:rPr>
                          <m:t>𝒎</m:t>
                        </m:r>
                      </m:sub>
                    </m:sSub>
                  </m:oMath>
                </a14:m>
                <a:r>
                  <a:rPr lang="en-GB" sz="2000" b="1" dirty="0">
                    <a:solidFill>
                      <a:schemeClr val="tx1"/>
                    </a:solidFill>
                  </a:rPr>
                  <a:t>:</a:t>
                </a:r>
                <a:r>
                  <a:rPr lang="en-GB" sz="2000" dirty="0">
                    <a:solidFill>
                      <a:schemeClr val="tx1"/>
                    </a:solidFill>
                  </a:rPr>
                  <a:t> Tensile strength of masonry (N/mm²)</a:t>
                </a:r>
                <a:endParaRPr lang="cs-CZ" sz="2000" dirty="0">
                  <a:solidFill>
                    <a:schemeClr val="tx1"/>
                  </a:solidFill>
                </a:endParaRPr>
              </a:p>
              <a:p>
                <a:pPr marL="0" indent="0">
                  <a:buFont typeface="Wingdings 3" charset="2"/>
                  <a:buNone/>
                </a:pPr>
                <a:endParaRPr lang="en-GB" dirty="0"/>
              </a:p>
            </p:txBody>
          </p:sp>
        </mc:Choice>
        <mc:Fallback>
          <p:sp>
            <p:nvSpPr>
              <p:cNvPr id="8" name="Zástupný symbol pro obsah 3"/>
              <p:cNvSpPr txBox="1">
                <a:spLocks noRot="1" noChangeAspect="1" noMove="1" noResize="1" noEditPoints="1" noAdjustHandles="1" noChangeArrowheads="1" noChangeShapeType="1" noTextEdit="1"/>
              </p:cNvSpPr>
              <p:nvPr/>
            </p:nvSpPr>
            <p:spPr>
              <a:xfrm>
                <a:off x="7817945" y="1905001"/>
                <a:ext cx="4204337" cy="2095499"/>
              </a:xfrm>
              <a:prstGeom prst="rect">
                <a:avLst/>
              </a:prstGeom>
              <a:blipFill rotWithShape="0">
                <a:blip r:embed="rId2"/>
                <a:stretch>
                  <a:fillRect l="-1304" t="-1749" r="-2319" b="-291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graphicFrame>
            <p:nvGraphicFramePr>
              <p:cNvPr id="5" name="Zástupný symbol pro obsah 4"/>
              <p:cNvGraphicFramePr>
                <a:graphicFrameLocks noGrp="1"/>
              </p:cNvGraphicFramePr>
              <p:nvPr>
                <p:ph idx="1"/>
                <p:extLst>
                  <p:ext uri="{D42A27DB-BD31-4B8C-83A1-F6EECF244321}">
                    <p14:modId xmlns:p14="http://schemas.microsoft.com/office/powerpoint/2010/main" val="1435469352"/>
                  </p:ext>
                </p:extLst>
              </p:nvPr>
            </p:nvGraphicFramePr>
            <p:xfrm>
              <a:off x="891364" y="2120442"/>
              <a:ext cx="6808299" cy="1318948"/>
            </p:xfrm>
            <a:graphic>
              <a:graphicData uri="http://schemas.openxmlformats.org/drawingml/2006/table">
                <a:tbl>
                  <a:tblPr firstRow="1" firstCol="1" bandRow="1">
                    <a:tableStyleId>{5C22544A-7EE6-4342-B048-85BDC9FD1C3A}</a:tableStyleId>
                  </a:tblPr>
                  <a:tblGrid>
                    <a:gridCol w="2268947"/>
                    <a:gridCol w="2269676"/>
                    <a:gridCol w="2269676"/>
                  </a:tblGrid>
                  <a:tr h="404644">
                    <a:tc>
                      <a:txBody>
                        <a:bodyPr/>
                        <a:lstStyle/>
                        <a:p>
                          <a:pPr algn="just">
                            <a:lnSpc>
                              <a:spcPct val="150000"/>
                            </a:lnSpc>
                            <a:spcAft>
                              <a:spcPts val="0"/>
                            </a:spcAft>
                          </a:pPr>
                          <a:r>
                            <a:rPr lang="en-GB" sz="1200">
                              <a:effectLst/>
                            </a:rPr>
                            <a:t> </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S22</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cs-CZ" sz="1400">
                                        <a:effectLst/>
                                      </a:rPr>
                                    </m:ctrlPr>
                                  </m:sSubPr>
                                  <m:e>
                                    <m:r>
                                      <m:rPr>
                                        <m:sty m:val="p"/>
                                      </m:rPr>
                                      <a:rPr lang="en-GB" sz="1400">
                                        <a:effectLst/>
                                      </a:rPr>
                                      <m:t>f</m:t>
                                    </m:r>
                                  </m:e>
                                  <m:sub>
                                    <m:r>
                                      <a:rPr lang="en-GB" sz="1400">
                                        <a:effectLst/>
                                      </a:rPr>
                                      <m:t>𝑚</m:t>
                                    </m:r>
                                  </m:sub>
                                </m:sSub>
                              </m:oMath>
                            </m:oMathPara>
                          </a14:m>
                          <a:endParaRPr lang="cs-CZ" sz="1200">
                            <a:effectLst/>
                            <a:latin typeface="Times New Roman" panose="02020603050405020304" pitchFamily="18" charset="0"/>
                            <a:ea typeface="Calibri" panose="020F0502020204030204" pitchFamily="34" charset="0"/>
                          </a:endParaRPr>
                        </a:p>
                      </a:txBody>
                      <a:tcPr marL="68580" marR="68580" marT="0" marB="0"/>
                    </a:tc>
                  </a:tr>
                  <a:tr h="304768">
                    <a:tc>
                      <a:txBody>
                        <a:bodyPr/>
                        <a:lstStyle/>
                        <a:p>
                          <a:pPr algn="just">
                            <a:lnSpc>
                              <a:spcPct val="150000"/>
                            </a:lnSpc>
                            <a:spcAft>
                              <a:spcPts val="0"/>
                            </a:spcAft>
                          </a:pPr>
                          <a:r>
                            <a:rPr lang="en-GB" sz="1200">
                              <a:effectLst/>
                            </a:rPr>
                            <a:t>Max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11,439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Aft>
                              <a:spcPts val="0"/>
                            </a:spcAft>
                          </a:pPr>
                          <a:r>
                            <a:rPr lang="en-GB" sz="1200">
                              <a:effectLst/>
                            </a:rPr>
                            <a:t>4.91 N/mm²</a:t>
                          </a:r>
                          <a:endParaRPr lang="cs-CZ" sz="1200">
                            <a:effectLst/>
                            <a:latin typeface="Times New Roman" panose="02020603050405020304" pitchFamily="18" charset="0"/>
                            <a:ea typeface="Calibri" panose="020F0502020204030204" pitchFamily="34" charset="0"/>
                          </a:endParaRPr>
                        </a:p>
                      </a:txBody>
                      <a:tcPr marL="68580" marR="68580" marT="0" marB="0"/>
                    </a:tc>
                  </a:tr>
                  <a:tr h="304768">
                    <a:tc>
                      <a:txBody>
                        <a:bodyPr/>
                        <a:lstStyle/>
                        <a:p>
                          <a:pPr algn="just">
                            <a:lnSpc>
                              <a:spcPct val="150000"/>
                            </a:lnSpc>
                            <a:spcAft>
                              <a:spcPts val="0"/>
                            </a:spcAft>
                          </a:pPr>
                          <a:r>
                            <a:rPr lang="en-GB" sz="1200">
                              <a:effectLst/>
                            </a:rPr>
                            <a:t>Average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en-GB" sz="1200">
                              <a:effectLst/>
                            </a:rPr>
                            <a:t>0,433839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Aft>
                              <a:spcPts val="0"/>
                            </a:spcAft>
                          </a:pPr>
                          <a:r>
                            <a:rPr lang="en-GB" sz="1200">
                              <a:effectLst/>
                            </a:rPr>
                            <a:t>4.91 N/mm²</a:t>
                          </a:r>
                          <a:endParaRPr lang="cs-CZ" sz="1200">
                            <a:effectLst/>
                            <a:latin typeface="Times New Roman" panose="02020603050405020304" pitchFamily="18" charset="0"/>
                            <a:ea typeface="Calibri" panose="020F0502020204030204" pitchFamily="34" charset="0"/>
                          </a:endParaRPr>
                        </a:p>
                      </a:txBody>
                      <a:tcPr marL="68580" marR="68580" marT="0" marB="0"/>
                    </a:tc>
                  </a:tr>
                  <a:tr h="304768">
                    <a:tc>
                      <a:txBody>
                        <a:bodyPr/>
                        <a:lstStyle/>
                        <a:p>
                          <a:pPr algn="just">
                            <a:lnSpc>
                              <a:spcPct val="150000"/>
                            </a:lnSpc>
                            <a:spcAft>
                              <a:spcPts val="0"/>
                            </a:spcAft>
                          </a:pPr>
                          <a:r>
                            <a:rPr lang="en-GB" sz="1200">
                              <a:effectLst/>
                            </a:rPr>
                            <a:t>Min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0,001775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Aft>
                              <a:spcPts val="0"/>
                            </a:spcAft>
                          </a:pPr>
                          <a:r>
                            <a:rPr lang="en-GB" sz="1200" dirty="0">
                              <a:effectLst/>
                            </a:rPr>
                            <a:t>4.91 N/mm²</a:t>
                          </a:r>
                          <a:endParaRPr lang="cs-CZ"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mc:Choice>
        <mc:Fallback>
          <p:graphicFrame>
            <p:nvGraphicFramePr>
              <p:cNvPr id="5" name="Zástupný symbol pro obsah 4"/>
              <p:cNvGraphicFramePr>
                <a:graphicFrameLocks noGrp="1"/>
              </p:cNvGraphicFramePr>
              <p:nvPr>
                <p:ph idx="1"/>
                <p:extLst>
                  <p:ext uri="{D42A27DB-BD31-4B8C-83A1-F6EECF244321}">
                    <p14:modId xmlns:p14="http://schemas.microsoft.com/office/powerpoint/2010/main" val="1435469352"/>
                  </p:ext>
                </p:extLst>
              </p:nvPr>
            </p:nvGraphicFramePr>
            <p:xfrm>
              <a:off x="891364" y="2120442"/>
              <a:ext cx="6808299" cy="1318948"/>
            </p:xfrm>
            <a:graphic>
              <a:graphicData uri="http://schemas.openxmlformats.org/drawingml/2006/table">
                <a:tbl>
                  <a:tblPr firstRow="1" firstCol="1" bandRow="1">
                    <a:tableStyleId>{5C22544A-7EE6-4342-B048-85BDC9FD1C3A}</a:tableStyleId>
                  </a:tblPr>
                  <a:tblGrid>
                    <a:gridCol w="2268947"/>
                    <a:gridCol w="2269676"/>
                    <a:gridCol w="2269676"/>
                  </a:tblGrid>
                  <a:tr h="404644">
                    <a:tc>
                      <a:txBody>
                        <a:bodyPr/>
                        <a:lstStyle/>
                        <a:p>
                          <a:pPr algn="just">
                            <a:lnSpc>
                              <a:spcPct val="150000"/>
                            </a:lnSpc>
                            <a:spcAft>
                              <a:spcPts val="0"/>
                            </a:spcAft>
                          </a:pPr>
                          <a:r>
                            <a:rPr lang="en-GB" sz="1200">
                              <a:effectLst/>
                            </a:rPr>
                            <a:t> </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S22</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endParaRPr lang="cs-CZ"/>
                        </a:p>
                      </a:txBody>
                      <a:tcPr marL="68580" marR="68580" marT="0" marB="0">
                        <a:blipFill rotWithShape="0">
                          <a:blip r:embed="rId3"/>
                          <a:stretch>
                            <a:fillRect l="-200000" t="-1493" r="-1072" b="-232836"/>
                          </a:stretch>
                        </a:blipFill>
                      </a:tcPr>
                    </a:tc>
                  </a:tr>
                  <a:tr h="304768">
                    <a:tc>
                      <a:txBody>
                        <a:bodyPr/>
                        <a:lstStyle/>
                        <a:p>
                          <a:pPr algn="just">
                            <a:lnSpc>
                              <a:spcPct val="150000"/>
                            </a:lnSpc>
                            <a:spcAft>
                              <a:spcPts val="0"/>
                            </a:spcAft>
                          </a:pPr>
                          <a:r>
                            <a:rPr lang="en-GB" sz="1200">
                              <a:effectLst/>
                            </a:rPr>
                            <a:t>Max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11,439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Aft>
                              <a:spcPts val="0"/>
                            </a:spcAft>
                          </a:pPr>
                          <a:r>
                            <a:rPr lang="en-GB" sz="1200">
                              <a:effectLst/>
                            </a:rPr>
                            <a:t>4.91 N/mm²</a:t>
                          </a:r>
                          <a:endParaRPr lang="cs-CZ" sz="1200">
                            <a:effectLst/>
                            <a:latin typeface="Times New Roman" panose="02020603050405020304" pitchFamily="18" charset="0"/>
                            <a:ea typeface="Calibri" panose="020F0502020204030204" pitchFamily="34" charset="0"/>
                          </a:endParaRPr>
                        </a:p>
                      </a:txBody>
                      <a:tcPr marL="68580" marR="68580" marT="0" marB="0"/>
                    </a:tc>
                  </a:tr>
                  <a:tr h="304768">
                    <a:tc>
                      <a:txBody>
                        <a:bodyPr/>
                        <a:lstStyle/>
                        <a:p>
                          <a:pPr algn="just">
                            <a:lnSpc>
                              <a:spcPct val="150000"/>
                            </a:lnSpc>
                            <a:spcAft>
                              <a:spcPts val="0"/>
                            </a:spcAft>
                          </a:pPr>
                          <a:r>
                            <a:rPr lang="en-GB" sz="1200">
                              <a:effectLst/>
                            </a:rPr>
                            <a:t>Average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en-GB" sz="1200">
                              <a:effectLst/>
                            </a:rPr>
                            <a:t>0,433839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Aft>
                              <a:spcPts val="0"/>
                            </a:spcAft>
                          </a:pPr>
                          <a:r>
                            <a:rPr lang="en-GB" sz="1200">
                              <a:effectLst/>
                            </a:rPr>
                            <a:t>4.91 N/mm²</a:t>
                          </a:r>
                          <a:endParaRPr lang="cs-CZ" sz="1200">
                            <a:effectLst/>
                            <a:latin typeface="Times New Roman" panose="02020603050405020304" pitchFamily="18" charset="0"/>
                            <a:ea typeface="Calibri" panose="020F0502020204030204" pitchFamily="34" charset="0"/>
                          </a:endParaRPr>
                        </a:p>
                      </a:txBody>
                      <a:tcPr marL="68580" marR="68580" marT="0" marB="0"/>
                    </a:tc>
                  </a:tr>
                  <a:tr h="304768">
                    <a:tc>
                      <a:txBody>
                        <a:bodyPr/>
                        <a:lstStyle/>
                        <a:p>
                          <a:pPr algn="just">
                            <a:lnSpc>
                              <a:spcPct val="150000"/>
                            </a:lnSpc>
                            <a:spcAft>
                              <a:spcPts val="0"/>
                            </a:spcAft>
                          </a:pPr>
                          <a:r>
                            <a:rPr lang="en-GB" sz="1200">
                              <a:effectLst/>
                            </a:rPr>
                            <a:t>Min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0,001775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Aft>
                              <a:spcPts val="0"/>
                            </a:spcAft>
                          </a:pPr>
                          <a:r>
                            <a:rPr lang="en-GB" sz="1200" dirty="0">
                              <a:effectLst/>
                            </a:rPr>
                            <a:t>4.91 N/mm²</a:t>
                          </a:r>
                          <a:endParaRPr lang="cs-CZ"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mc:Fallback>
      </mc:AlternateContent>
      <p:pic>
        <p:nvPicPr>
          <p:cNvPr id="10" name="Obrázek 9"/>
          <p:cNvPicPr/>
          <p:nvPr/>
        </p:nvPicPr>
        <p:blipFill rotWithShape="1">
          <a:blip r:embed="rId4"/>
          <a:srcRect l="33835" t="9407" r="257" b="6784"/>
          <a:stretch/>
        </p:blipFill>
        <p:spPr bwMode="auto">
          <a:xfrm>
            <a:off x="3513397" y="3560878"/>
            <a:ext cx="4304548" cy="30893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5302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t>Study case – </a:t>
            </a:r>
            <a:r>
              <a:rPr lang="cs-CZ" sz="4000" dirty="0"/>
              <a:t>„</a:t>
            </a:r>
            <a:r>
              <a:rPr lang="cs-CZ" sz="4000" dirty="0" err="1"/>
              <a:t>Palizzi</a:t>
            </a:r>
            <a:r>
              <a:rPr lang="cs-CZ" sz="4000" dirty="0"/>
              <a:t>“ </a:t>
            </a:r>
            <a:r>
              <a:rPr lang="cs-CZ" sz="4000" dirty="0" err="1"/>
              <a:t>castle</a:t>
            </a:r>
            <a:r>
              <a:rPr lang="cs-CZ" sz="4000" dirty="0" smtClean="0"/>
              <a:t> </a:t>
            </a:r>
            <a:endParaRPr lang="en-GB" sz="4000" dirty="0"/>
          </a:p>
        </p:txBody>
      </p:sp>
      <p:sp>
        <p:nvSpPr>
          <p:cNvPr id="6" name="TextovéPole 5"/>
          <p:cNvSpPr txBox="1"/>
          <p:nvPr/>
        </p:nvSpPr>
        <p:spPr>
          <a:xfrm>
            <a:off x="779319" y="1720334"/>
            <a:ext cx="5633273" cy="400110"/>
          </a:xfrm>
          <a:prstGeom prst="rect">
            <a:avLst/>
          </a:prstGeom>
          <a:noFill/>
        </p:spPr>
        <p:txBody>
          <a:bodyPr wrap="none" rtlCol="0">
            <a:spAutoFit/>
          </a:bodyPr>
          <a:lstStyle/>
          <a:p>
            <a:r>
              <a:rPr lang="cs-CZ" sz="2000" dirty="0" err="1" smtClean="0"/>
              <a:t>Retrofitted</a:t>
            </a:r>
            <a:r>
              <a:rPr lang="cs-CZ" sz="2000" dirty="0" smtClean="0"/>
              <a:t> model </a:t>
            </a:r>
            <a:r>
              <a:rPr lang="cs-CZ" sz="2000" dirty="0" err="1" smtClean="0"/>
              <a:t>with</a:t>
            </a:r>
            <a:r>
              <a:rPr lang="cs-CZ" sz="2000" dirty="0" smtClean="0"/>
              <a:t> </a:t>
            </a:r>
            <a:r>
              <a:rPr lang="cs-CZ" sz="2000" dirty="0" err="1" smtClean="0"/>
              <a:t>slabs</a:t>
            </a:r>
            <a:r>
              <a:rPr lang="cs-CZ" sz="2000" dirty="0" smtClean="0"/>
              <a:t> – </a:t>
            </a:r>
            <a:r>
              <a:rPr lang="cs-CZ" sz="2000" dirty="0" err="1" smtClean="0"/>
              <a:t>shearing</a:t>
            </a:r>
            <a:r>
              <a:rPr lang="cs-CZ" sz="2000" dirty="0" smtClean="0"/>
              <a:t> stress</a:t>
            </a:r>
            <a:endParaRPr lang="en-GB" sz="2000" dirty="0"/>
          </a:p>
        </p:txBody>
      </p:sp>
      <mc:AlternateContent xmlns:mc="http://schemas.openxmlformats.org/markup-compatibility/2006">
        <mc:Choice xmlns:a14="http://schemas.microsoft.com/office/drawing/2010/main" Requires="a14">
          <p:sp>
            <p:nvSpPr>
              <p:cNvPr id="8" name="Zástupný symbol pro obsah 3"/>
              <p:cNvSpPr txBox="1">
                <a:spLocks/>
              </p:cNvSpPr>
              <p:nvPr/>
            </p:nvSpPr>
            <p:spPr>
              <a:xfrm>
                <a:off x="7817945" y="1905000"/>
                <a:ext cx="4204337" cy="2542309"/>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GB" sz="2600" b="1" dirty="0">
                    <a:solidFill>
                      <a:schemeClr val="tx1"/>
                    </a:solidFill>
                  </a:rPr>
                  <a:t>S12:</a:t>
                </a:r>
                <a:r>
                  <a:rPr lang="en-GB" sz="2600" dirty="0">
                    <a:solidFill>
                      <a:schemeClr val="tx1"/>
                    </a:solidFill>
                  </a:rPr>
                  <a:t> Shearing stress (force per unit area) acting on the positive and negative 1 faces in the 2-axis direction and acting on the positive and negative 2 faces in the 1-axis direction.</a:t>
                </a:r>
                <a:endParaRPr lang="cs-CZ" sz="2600" dirty="0">
                  <a:solidFill>
                    <a:schemeClr val="tx1"/>
                  </a:solidFill>
                </a:endParaRPr>
              </a:p>
              <a:p>
                <a14:m>
                  <m:oMath xmlns:m="http://schemas.openxmlformats.org/officeDocument/2006/math">
                    <m:sSub>
                      <m:sSubPr>
                        <m:ctrlPr>
                          <a:rPr lang="cs-CZ" sz="2600" b="1" i="1" smtClean="0">
                            <a:solidFill>
                              <a:schemeClr val="tx1"/>
                            </a:solidFill>
                          </a:rPr>
                        </m:ctrlPr>
                      </m:sSubPr>
                      <m:e>
                        <m:r>
                          <a:rPr lang="en-GB" sz="2600" b="1" i="1">
                            <a:solidFill>
                              <a:schemeClr val="tx1"/>
                            </a:solidFill>
                          </a:rPr>
                          <m:t>𝛕</m:t>
                        </m:r>
                      </m:e>
                      <m:sub>
                        <m:r>
                          <a:rPr lang="en-GB" sz="2600" b="1" i="1">
                            <a:solidFill>
                              <a:schemeClr val="tx1"/>
                            </a:solidFill>
                          </a:rPr>
                          <m:t>𝟎</m:t>
                        </m:r>
                      </m:sub>
                    </m:sSub>
                  </m:oMath>
                </a14:m>
                <a:r>
                  <a:rPr lang="en-GB" sz="2600" b="1" dirty="0">
                    <a:solidFill>
                      <a:schemeClr val="tx1"/>
                    </a:solidFill>
                  </a:rPr>
                  <a:t>: </a:t>
                </a:r>
                <a:r>
                  <a:rPr lang="en-GB" sz="2600" dirty="0">
                    <a:solidFill>
                      <a:schemeClr val="tx1"/>
                    </a:solidFill>
                  </a:rPr>
                  <a:t>Shear strength of masonry (N/mm²</a:t>
                </a:r>
                <a:r>
                  <a:rPr lang="en-GB" sz="2600" dirty="0" smtClean="0">
                    <a:solidFill>
                      <a:schemeClr val="tx1"/>
                    </a:solidFill>
                  </a:rPr>
                  <a:t>)</a:t>
                </a:r>
                <a:endParaRPr lang="cs-CZ" sz="2600" dirty="0">
                  <a:solidFill>
                    <a:schemeClr val="tx1"/>
                  </a:solidFill>
                </a:endParaRPr>
              </a:p>
              <a:p>
                <a:pPr marL="0" indent="0">
                  <a:buFont typeface="Wingdings 3" charset="2"/>
                  <a:buNone/>
                </a:pPr>
                <a:endParaRPr lang="en-GB" dirty="0"/>
              </a:p>
            </p:txBody>
          </p:sp>
        </mc:Choice>
        <mc:Fallback>
          <p:sp>
            <p:nvSpPr>
              <p:cNvPr id="8" name="Zástupný symbol pro obsah 3"/>
              <p:cNvSpPr txBox="1">
                <a:spLocks noRot="1" noChangeAspect="1" noMove="1" noResize="1" noEditPoints="1" noAdjustHandles="1" noChangeArrowheads="1" noChangeShapeType="1" noTextEdit="1"/>
              </p:cNvSpPr>
              <p:nvPr/>
            </p:nvSpPr>
            <p:spPr>
              <a:xfrm>
                <a:off x="7817945" y="1905000"/>
                <a:ext cx="4204337" cy="2542309"/>
              </a:xfrm>
              <a:prstGeom prst="rect">
                <a:avLst/>
              </a:prstGeom>
              <a:blipFill rotWithShape="0">
                <a:blip r:embed="rId2"/>
                <a:stretch>
                  <a:fillRect l="-1304" t="-3837" r="-2319"/>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graphicFrame>
            <p:nvGraphicFramePr>
              <p:cNvPr id="4" name="Zástupný symbol pro obsah 3"/>
              <p:cNvGraphicFramePr>
                <a:graphicFrameLocks noGrp="1"/>
              </p:cNvGraphicFramePr>
              <p:nvPr>
                <p:ph idx="1"/>
                <p:extLst>
                  <p:ext uri="{D42A27DB-BD31-4B8C-83A1-F6EECF244321}">
                    <p14:modId xmlns:p14="http://schemas.microsoft.com/office/powerpoint/2010/main" val="1840818947"/>
                  </p:ext>
                </p:extLst>
              </p:nvPr>
            </p:nvGraphicFramePr>
            <p:xfrm>
              <a:off x="858058" y="2120442"/>
              <a:ext cx="6851996" cy="1287775"/>
            </p:xfrm>
            <a:graphic>
              <a:graphicData uri="http://schemas.openxmlformats.org/drawingml/2006/table">
                <a:tbl>
                  <a:tblPr firstRow="1" firstCol="1" bandRow="1">
                    <a:tableStyleId>{5C22544A-7EE6-4342-B048-85BDC9FD1C3A}</a:tableStyleId>
                  </a:tblPr>
                  <a:tblGrid>
                    <a:gridCol w="2282777"/>
                    <a:gridCol w="2496100"/>
                    <a:gridCol w="2073119"/>
                  </a:tblGrid>
                  <a:tr h="395080">
                    <a:tc>
                      <a:txBody>
                        <a:bodyPr/>
                        <a:lstStyle/>
                        <a:p>
                          <a:pPr algn="just">
                            <a:lnSpc>
                              <a:spcPct val="150000"/>
                            </a:lnSpc>
                            <a:spcAft>
                              <a:spcPts val="0"/>
                            </a:spcAft>
                          </a:pPr>
                          <a:r>
                            <a:rPr lang="en-GB" sz="1200" dirty="0">
                              <a:effectLst/>
                            </a:rPr>
                            <a:t> </a:t>
                          </a: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S12</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cs-CZ" sz="1400">
                                        <a:effectLst/>
                                      </a:rPr>
                                    </m:ctrlPr>
                                  </m:sSubPr>
                                  <m:e>
                                    <m:r>
                                      <m:rPr>
                                        <m:sty m:val="p"/>
                                      </m:rPr>
                                      <a:rPr lang="en-GB" sz="1400">
                                        <a:effectLst/>
                                      </a:rPr>
                                      <m:t>τ</m:t>
                                    </m:r>
                                  </m:e>
                                  <m:sub>
                                    <m:r>
                                      <a:rPr lang="en-GB" sz="1400">
                                        <a:effectLst/>
                                      </a:rPr>
                                      <m:t>0</m:t>
                                    </m:r>
                                  </m:sub>
                                </m:sSub>
                              </m:oMath>
                            </m:oMathPara>
                          </a14:m>
                          <a:endParaRPr lang="cs-CZ" sz="1200">
                            <a:effectLst/>
                            <a:latin typeface="Times New Roman" panose="02020603050405020304" pitchFamily="18" charset="0"/>
                            <a:ea typeface="Calibri" panose="020F0502020204030204" pitchFamily="34" charset="0"/>
                          </a:endParaRPr>
                        </a:p>
                      </a:txBody>
                      <a:tcPr marL="68580" marR="68580" marT="0" marB="0"/>
                    </a:tc>
                  </a:tr>
                  <a:tr h="297565">
                    <a:tc>
                      <a:txBody>
                        <a:bodyPr/>
                        <a:lstStyle/>
                        <a:p>
                          <a:pPr algn="just">
                            <a:lnSpc>
                              <a:spcPct val="150000"/>
                            </a:lnSpc>
                            <a:spcAft>
                              <a:spcPts val="0"/>
                            </a:spcAft>
                          </a:pPr>
                          <a:r>
                            <a:rPr lang="en-GB" sz="1200">
                              <a:effectLst/>
                            </a:rPr>
                            <a:t>Max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3,557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Aft>
                              <a:spcPts val="0"/>
                            </a:spcAft>
                          </a:pPr>
                          <a:r>
                            <a:rPr lang="en-GB" sz="1200">
                              <a:effectLst/>
                            </a:rPr>
                            <a:t>1.16 N/mm²</a:t>
                          </a:r>
                          <a:endParaRPr lang="cs-CZ" sz="1200">
                            <a:effectLst/>
                            <a:latin typeface="Times New Roman" panose="02020603050405020304" pitchFamily="18" charset="0"/>
                            <a:ea typeface="Calibri" panose="020F0502020204030204" pitchFamily="34" charset="0"/>
                          </a:endParaRPr>
                        </a:p>
                      </a:txBody>
                      <a:tcPr marL="68580" marR="68580" marT="0" marB="0"/>
                    </a:tc>
                  </a:tr>
                  <a:tr h="297565">
                    <a:tc>
                      <a:txBody>
                        <a:bodyPr/>
                        <a:lstStyle/>
                        <a:p>
                          <a:pPr algn="just">
                            <a:lnSpc>
                              <a:spcPct val="150000"/>
                            </a:lnSpc>
                            <a:spcAft>
                              <a:spcPts val="0"/>
                            </a:spcAft>
                          </a:pPr>
                          <a:r>
                            <a:rPr lang="en-GB" sz="1200">
                              <a:effectLst/>
                            </a:rPr>
                            <a:t>Average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en-GB" sz="1200">
                              <a:effectLst/>
                            </a:rPr>
                            <a:t>0,258344</a:t>
                          </a:r>
                          <a:r>
                            <a:rPr lang="en-GB" sz="1100">
                              <a:effectLst/>
                            </a:rPr>
                            <a:t> </a:t>
                          </a:r>
                          <a:r>
                            <a:rPr lang="en-GB" sz="1200">
                              <a:effectLst/>
                            </a:rPr>
                            <a:t>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Aft>
                              <a:spcPts val="0"/>
                            </a:spcAft>
                          </a:pPr>
                          <a:r>
                            <a:rPr lang="en-GB" sz="1200">
                              <a:effectLst/>
                            </a:rPr>
                            <a:t>1.16 N/mm²</a:t>
                          </a:r>
                          <a:endParaRPr lang="cs-CZ" sz="1200">
                            <a:effectLst/>
                            <a:latin typeface="Times New Roman" panose="02020603050405020304" pitchFamily="18" charset="0"/>
                            <a:ea typeface="Calibri" panose="020F0502020204030204" pitchFamily="34" charset="0"/>
                          </a:endParaRPr>
                        </a:p>
                      </a:txBody>
                      <a:tcPr marL="68580" marR="68580" marT="0" marB="0"/>
                    </a:tc>
                  </a:tr>
                  <a:tr h="297565">
                    <a:tc>
                      <a:txBody>
                        <a:bodyPr/>
                        <a:lstStyle/>
                        <a:p>
                          <a:pPr algn="just">
                            <a:lnSpc>
                              <a:spcPct val="150000"/>
                            </a:lnSpc>
                            <a:spcAft>
                              <a:spcPts val="0"/>
                            </a:spcAft>
                          </a:pPr>
                          <a:r>
                            <a:rPr lang="en-GB" sz="1200" dirty="0">
                              <a:effectLst/>
                            </a:rPr>
                            <a:t>Min stress</a:t>
                          </a: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en-GB" sz="1200">
                              <a:effectLst/>
                            </a:rPr>
                            <a:t>0,002053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Aft>
                              <a:spcPts val="0"/>
                            </a:spcAft>
                          </a:pPr>
                          <a:r>
                            <a:rPr lang="en-GB" sz="1200" dirty="0">
                              <a:effectLst/>
                            </a:rPr>
                            <a:t>1.16 N/mm²</a:t>
                          </a:r>
                          <a:endParaRPr lang="cs-CZ"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mc:Choice>
        <mc:Fallback>
          <p:graphicFrame>
            <p:nvGraphicFramePr>
              <p:cNvPr id="4" name="Zástupný symbol pro obsah 3"/>
              <p:cNvGraphicFramePr>
                <a:graphicFrameLocks noGrp="1"/>
              </p:cNvGraphicFramePr>
              <p:nvPr>
                <p:ph idx="1"/>
                <p:extLst>
                  <p:ext uri="{D42A27DB-BD31-4B8C-83A1-F6EECF244321}">
                    <p14:modId xmlns:p14="http://schemas.microsoft.com/office/powerpoint/2010/main" val="1840818947"/>
                  </p:ext>
                </p:extLst>
              </p:nvPr>
            </p:nvGraphicFramePr>
            <p:xfrm>
              <a:off x="858058" y="2120442"/>
              <a:ext cx="6851996" cy="1287775"/>
            </p:xfrm>
            <a:graphic>
              <a:graphicData uri="http://schemas.openxmlformats.org/drawingml/2006/table">
                <a:tbl>
                  <a:tblPr firstRow="1" firstCol="1" bandRow="1">
                    <a:tableStyleId>{5C22544A-7EE6-4342-B048-85BDC9FD1C3A}</a:tableStyleId>
                  </a:tblPr>
                  <a:tblGrid>
                    <a:gridCol w="2282777"/>
                    <a:gridCol w="2496100"/>
                    <a:gridCol w="2073119"/>
                  </a:tblGrid>
                  <a:tr h="395080">
                    <a:tc>
                      <a:txBody>
                        <a:bodyPr/>
                        <a:lstStyle/>
                        <a:p>
                          <a:pPr algn="just">
                            <a:lnSpc>
                              <a:spcPct val="150000"/>
                            </a:lnSpc>
                            <a:spcAft>
                              <a:spcPts val="0"/>
                            </a:spcAft>
                          </a:pPr>
                          <a:r>
                            <a:rPr lang="en-GB" sz="1200" dirty="0">
                              <a:effectLst/>
                            </a:rPr>
                            <a:t> </a:t>
                          </a: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S12</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endParaRPr lang="cs-CZ"/>
                        </a:p>
                      </a:txBody>
                      <a:tcPr marL="68580" marR="68580" marT="0" marB="0">
                        <a:blipFill rotWithShape="0">
                          <a:blip r:embed="rId3"/>
                          <a:stretch>
                            <a:fillRect l="-231176" t="-1538" r="-1176" b="-236923"/>
                          </a:stretch>
                        </a:blipFill>
                      </a:tcPr>
                    </a:tc>
                  </a:tr>
                  <a:tr h="297565">
                    <a:tc>
                      <a:txBody>
                        <a:bodyPr/>
                        <a:lstStyle/>
                        <a:p>
                          <a:pPr algn="just">
                            <a:lnSpc>
                              <a:spcPct val="150000"/>
                            </a:lnSpc>
                            <a:spcAft>
                              <a:spcPts val="0"/>
                            </a:spcAft>
                          </a:pPr>
                          <a:r>
                            <a:rPr lang="en-GB" sz="1200">
                              <a:effectLst/>
                            </a:rPr>
                            <a:t>Max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3,557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Aft>
                              <a:spcPts val="0"/>
                            </a:spcAft>
                          </a:pPr>
                          <a:r>
                            <a:rPr lang="en-GB" sz="1200">
                              <a:effectLst/>
                            </a:rPr>
                            <a:t>1.16 N/mm²</a:t>
                          </a:r>
                          <a:endParaRPr lang="cs-CZ" sz="1200">
                            <a:effectLst/>
                            <a:latin typeface="Times New Roman" panose="02020603050405020304" pitchFamily="18" charset="0"/>
                            <a:ea typeface="Calibri" panose="020F0502020204030204" pitchFamily="34" charset="0"/>
                          </a:endParaRPr>
                        </a:p>
                      </a:txBody>
                      <a:tcPr marL="68580" marR="68580" marT="0" marB="0"/>
                    </a:tc>
                  </a:tr>
                  <a:tr h="297565">
                    <a:tc>
                      <a:txBody>
                        <a:bodyPr/>
                        <a:lstStyle/>
                        <a:p>
                          <a:pPr algn="just">
                            <a:lnSpc>
                              <a:spcPct val="150000"/>
                            </a:lnSpc>
                            <a:spcAft>
                              <a:spcPts val="0"/>
                            </a:spcAft>
                          </a:pPr>
                          <a:r>
                            <a:rPr lang="en-GB" sz="1200">
                              <a:effectLst/>
                            </a:rPr>
                            <a:t>Average stress</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en-GB" sz="1200">
                              <a:effectLst/>
                            </a:rPr>
                            <a:t>0,258344</a:t>
                          </a:r>
                          <a:r>
                            <a:rPr lang="en-GB" sz="1100">
                              <a:effectLst/>
                            </a:rPr>
                            <a:t> </a:t>
                          </a:r>
                          <a:r>
                            <a:rPr lang="en-GB" sz="1200">
                              <a:effectLst/>
                            </a:rPr>
                            <a:t>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Aft>
                              <a:spcPts val="0"/>
                            </a:spcAft>
                          </a:pPr>
                          <a:r>
                            <a:rPr lang="en-GB" sz="1200">
                              <a:effectLst/>
                            </a:rPr>
                            <a:t>1.16 N/mm²</a:t>
                          </a:r>
                          <a:endParaRPr lang="cs-CZ" sz="1200">
                            <a:effectLst/>
                            <a:latin typeface="Times New Roman" panose="02020603050405020304" pitchFamily="18" charset="0"/>
                            <a:ea typeface="Calibri" panose="020F0502020204030204" pitchFamily="34" charset="0"/>
                          </a:endParaRPr>
                        </a:p>
                      </a:txBody>
                      <a:tcPr marL="68580" marR="68580" marT="0" marB="0"/>
                    </a:tc>
                  </a:tr>
                  <a:tr h="297565">
                    <a:tc>
                      <a:txBody>
                        <a:bodyPr/>
                        <a:lstStyle/>
                        <a:p>
                          <a:pPr algn="just">
                            <a:lnSpc>
                              <a:spcPct val="150000"/>
                            </a:lnSpc>
                            <a:spcAft>
                              <a:spcPts val="0"/>
                            </a:spcAft>
                          </a:pPr>
                          <a:r>
                            <a:rPr lang="en-GB" sz="1200" dirty="0">
                              <a:effectLst/>
                            </a:rPr>
                            <a:t>Min stress</a:t>
                          </a: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en-GB" sz="1200">
                              <a:effectLst/>
                            </a:rPr>
                            <a:t>0,002053 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Aft>
                              <a:spcPts val="0"/>
                            </a:spcAft>
                          </a:pPr>
                          <a:r>
                            <a:rPr lang="en-GB" sz="1200" dirty="0">
                              <a:effectLst/>
                            </a:rPr>
                            <a:t>1.16 N/mm²</a:t>
                          </a:r>
                          <a:endParaRPr lang="cs-CZ"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mc:Fallback>
      </mc:AlternateContent>
      <p:pic>
        <p:nvPicPr>
          <p:cNvPr id="9" name="Obrázek 8"/>
          <p:cNvPicPr/>
          <p:nvPr/>
        </p:nvPicPr>
        <p:blipFill rotWithShape="1">
          <a:blip r:embed="rId4"/>
          <a:srcRect l="33354" t="8552" r="257" b="8780"/>
          <a:stretch/>
        </p:blipFill>
        <p:spPr bwMode="auto">
          <a:xfrm>
            <a:off x="3232253" y="3512993"/>
            <a:ext cx="4585692" cy="31683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839443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GB" sz="4000" dirty="0" smtClean="0"/>
              <a:t>Verification and conclusion </a:t>
            </a:r>
            <a:endParaRPr lang="en-GB" sz="4000" dirty="0"/>
          </a:p>
        </p:txBody>
      </p:sp>
      <p:graphicFrame>
        <p:nvGraphicFramePr>
          <p:cNvPr id="10" name="Graf 9"/>
          <p:cNvGraphicFramePr/>
          <p:nvPr>
            <p:extLst>
              <p:ext uri="{D42A27DB-BD31-4B8C-83A1-F6EECF244321}">
                <p14:modId xmlns:p14="http://schemas.microsoft.com/office/powerpoint/2010/main" val="1943040365"/>
              </p:ext>
            </p:extLst>
          </p:nvPr>
        </p:nvGraphicFramePr>
        <p:xfrm>
          <a:off x="1927513" y="1527464"/>
          <a:ext cx="7860724" cy="44473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00057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5533" y="636247"/>
            <a:ext cx="8911687" cy="1280890"/>
          </a:xfrm>
        </p:spPr>
        <p:txBody>
          <a:bodyPr>
            <a:normAutofit/>
          </a:bodyPr>
          <a:lstStyle/>
          <a:p>
            <a:pPr algn="ctr"/>
            <a:r>
              <a:rPr lang="cs-CZ" sz="4000" dirty="0" err="1" smtClean="0"/>
              <a:t>Thank</a:t>
            </a:r>
            <a:r>
              <a:rPr lang="cs-CZ" sz="4000" dirty="0" smtClean="0"/>
              <a:t> </a:t>
            </a:r>
            <a:r>
              <a:rPr lang="cs-CZ" sz="4000" dirty="0" err="1" smtClean="0"/>
              <a:t>you</a:t>
            </a:r>
            <a:r>
              <a:rPr lang="cs-CZ" sz="4000" dirty="0" smtClean="0"/>
              <a:t> </a:t>
            </a:r>
            <a:r>
              <a:rPr lang="cs-CZ" sz="4000" dirty="0" err="1" smtClean="0"/>
              <a:t>for</a:t>
            </a:r>
            <a:r>
              <a:rPr lang="cs-CZ" sz="4000" dirty="0" smtClean="0"/>
              <a:t> </a:t>
            </a:r>
            <a:r>
              <a:rPr lang="cs-CZ" sz="4000" dirty="0" err="1" smtClean="0"/>
              <a:t>your</a:t>
            </a:r>
            <a:r>
              <a:rPr lang="cs-CZ" sz="4000" dirty="0" smtClean="0"/>
              <a:t> </a:t>
            </a:r>
            <a:r>
              <a:rPr lang="cs-CZ" sz="4000" dirty="0" err="1" smtClean="0"/>
              <a:t>attention</a:t>
            </a:r>
            <a:r>
              <a:rPr lang="cs-CZ" sz="4000" dirty="0"/>
              <a:t>!</a:t>
            </a:r>
            <a:r>
              <a:rPr lang="en-GB" sz="4000" dirty="0" smtClean="0"/>
              <a:t> </a:t>
            </a:r>
            <a:endParaRPr lang="en-GB" sz="4000" dirty="0"/>
          </a:p>
        </p:txBody>
      </p:sp>
      <p:sp>
        <p:nvSpPr>
          <p:cNvPr id="4" name="Nadpis 1"/>
          <p:cNvSpPr txBox="1">
            <a:spLocks/>
          </p:cNvSpPr>
          <p:nvPr/>
        </p:nvSpPr>
        <p:spPr>
          <a:xfrm>
            <a:off x="2139998" y="5202218"/>
            <a:ext cx="8520552" cy="1052290"/>
          </a:xfrm>
          <a:prstGeom prst="rect">
            <a:avLst/>
          </a:prstGeom>
        </p:spPr>
        <p:txBody>
          <a:bodyPr vert="horz" lIns="91440" tIns="45720" rIns="91440" bIns="45720" rtlCol="0" anchor="t">
            <a:normAutofit fontScale="55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dirty="0"/>
              <a:t>I want to acknowledge “Studio KR e </a:t>
            </a:r>
            <a:r>
              <a:rPr lang="en-GB" sz="4000" dirty="0" err="1"/>
              <a:t>Associati</a:t>
            </a:r>
            <a:r>
              <a:rPr lang="en-GB" sz="4000" dirty="0"/>
              <a:t>” and “Studio </a:t>
            </a:r>
            <a:r>
              <a:rPr lang="en-GB" sz="4000" dirty="0" err="1"/>
              <a:t>Associato</a:t>
            </a:r>
            <a:r>
              <a:rPr lang="en-GB" sz="4000" dirty="0"/>
              <a:t> </a:t>
            </a:r>
            <a:r>
              <a:rPr lang="en-GB" sz="4000" dirty="0" err="1"/>
              <a:t>Amaddeo-Fiumanò</a:t>
            </a:r>
            <a:r>
              <a:rPr lang="en-GB" sz="4000" dirty="0"/>
              <a:t>” for providing the blueprint and the design specification of the castle.</a:t>
            </a:r>
            <a:endParaRPr lang="cs-CZ" sz="4000" dirty="0"/>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7136" y="5066273"/>
            <a:ext cx="1578342" cy="1188235"/>
          </a:xfrm>
          <a:prstGeom prst="rect">
            <a:avLst/>
          </a:prstGeom>
        </p:spPr>
      </p:pic>
      <p:pic>
        <p:nvPicPr>
          <p:cNvPr id="5" name="Obrázek 4"/>
          <p:cNvPicPr>
            <a:picLocks noChangeAspect="1"/>
          </p:cNvPicPr>
          <p:nvPr/>
        </p:nvPicPr>
        <p:blipFill rotWithShape="1">
          <a:blip r:embed="rId3">
            <a:extLst>
              <a:ext uri="{28A0092B-C50C-407E-A947-70E740481C1C}">
                <a14:useLocalDpi xmlns:a14="http://schemas.microsoft.com/office/drawing/2010/main" val="0"/>
              </a:ext>
            </a:extLst>
          </a:blip>
          <a:srcRect l="6959" r="11758" b="5393"/>
          <a:stretch/>
        </p:blipFill>
        <p:spPr>
          <a:xfrm>
            <a:off x="390070" y="5066272"/>
            <a:ext cx="1749928" cy="1188235"/>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2267" y="1610611"/>
            <a:ext cx="2438218" cy="2938506"/>
          </a:xfrm>
          <a:prstGeom prst="rect">
            <a:avLst/>
          </a:prstGeom>
        </p:spPr>
      </p:pic>
    </p:spTree>
    <p:extLst>
      <p:ext uri="{BB962C8B-B14F-4D97-AF65-F5344CB8AC3E}">
        <p14:creationId xmlns:p14="http://schemas.microsoft.com/office/powerpoint/2010/main" val="20999800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5533" y="636247"/>
            <a:ext cx="8911687" cy="1280890"/>
          </a:xfrm>
        </p:spPr>
        <p:txBody>
          <a:bodyPr>
            <a:normAutofit fontScale="90000"/>
          </a:bodyPr>
          <a:lstStyle/>
          <a:p>
            <a:pPr algn="ctr"/>
            <a:r>
              <a:rPr lang="cs-CZ" sz="4000" dirty="0" err="1" smtClean="0"/>
              <a:t>Questions</a:t>
            </a:r>
            <a:r>
              <a:rPr lang="cs-CZ" sz="4000" dirty="0" smtClean="0"/>
              <a:t> </a:t>
            </a:r>
            <a:r>
              <a:rPr lang="cs-CZ" sz="4000" dirty="0" err="1" smtClean="0"/>
              <a:t>from</a:t>
            </a:r>
            <a:r>
              <a:rPr lang="cs-CZ" sz="4000" dirty="0" smtClean="0"/>
              <a:t> </a:t>
            </a:r>
            <a:r>
              <a:rPr lang="cs-CZ" sz="4000" dirty="0" err="1" smtClean="0"/>
              <a:t>supervisor</a:t>
            </a:r>
            <a:r>
              <a:rPr lang="cs-CZ" sz="4000" dirty="0" smtClean="0"/>
              <a:t> and oponent</a:t>
            </a:r>
            <a:r>
              <a:rPr lang="en-GB" sz="4000" dirty="0" smtClean="0"/>
              <a:t> </a:t>
            </a:r>
            <a:endParaRPr lang="en-GB" sz="4000" dirty="0"/>
          </a:p>
        </p:txBody>
      </p:sp>
      <p:sp>
        <p:nvSpPr>
          <p:cNvPr id="7" name="Zástupný symbol pro obsah 3"/>
          <p:cNvSpPr txBox="1">
            <a:spLocks/>
          </p:cNvSpPr>
          <p:nvPr/>
        </p:nvSpPr>
        <p:spPr>
          <a:xfrm>
            <a:off x="1658445" y="1803400"/>
            <a:ext cx="9746155" cy="4470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cs-CZ" sz="2000" dirty="0"/>
              <a:t>Existují i jiné možnosti úpravy historické konstrukce, tak aby vzdorovala seismickému </a:t>
            </a:r>
            <a:r>
              <a:rPr lang="cs-CZ" sz="2000" dirty="0" smtClean="0"/>
              <a:t>zatížení? </a:t>
            </a:r>
            <a:r>
              <a:rPr lang="cs-CZ" sz="2000" dirty="0"/>
              <a:t>Uveďte příklady které znáte</a:t>
            </a:r>
            <a:r>
              <a:rPr lang="cs-CZ" sz="2000" dirty="0" smtClean="0"/>
              <a:t>.</a:t>
            </a:r>
          </a:p>
          <a:p>
            <a:pPr marL="0" indent="0">
              <a:buNone/>
            </a:pPr>
            <a:r>
              <a:rPr lang="en-GB" sz="2000" dirty="0" smtClean="0">
                <a:solidFill>
                  <a:schemeClr val="tx1"/>
                </a:solidFill>
              </a:rPr>
              <a:t>Do another retrofitting methods for historical structures exist? Please give examples.</a:t>
            </a:r>
          </a:p>
          <a:p>
            <a:r>
              <a:rPr lang="cs-CZ" sz="2000" dirty="0" smtClean="0"/>
              <a:t>Jaký máte názor na zpevnění zdiva injektáží? Je vhodná pro zpevnění zdiva při </a:t>
            </a:r>
            <a:r>
              <a:rPr lang="cs-CZ" sz="2000" dirty="0"/>
              <a:t>účincích seismického zatížení</a:t>
            </a:r>
            <a:r>
              <a:rPr lang="cs-CZ" sz="2000" dirty="0" smtClean="0"/>
              <a:t>?</a:t>
            </a:r>
          </a:p>
          <a:p>
            <a:pPr marL="0" indent="0">
              <a:buNone/>
            </a:pPr>
            <a:r>
              <a:rPr lang="en-GB" sz="2000" dirty="0" smtClean="0">
                <a:solidFill>
                  <a:schemeClr val="tx1"/>
                </a:solidFill>
              </a:rPr>
              <a:t>What is your opinion about strengthening masonry by injection method? Can the method be applied for earthquake resist</a:t>
            </a:r>
            <a:r>
              <a:rPr lang="cs-CZ" sz="2000" dirty="0" smtClean="0">
                <a:solidFill>
                  <a:schemeClr val="tx1"/>
                </a:solidFill>
              </a:rPr>
              <a:t>a</a:t>
            </a:r>
            <a:r>
              <a:rPr lang="en-GB" sz="2000" dirty="0" err="1" smtClean="0">
                <a:solidFill>
                  <a:schemeClr val="tx1"/>
                </a:solidFill>
              </a:rPr>
              <a:t>nce</a:t>
            </a:r>
            <a:r>
              <a:rPr lang="en-GB" sz="2000" dirty="0" smtClean="0">
                <a:solidFill>
                  <a:schemeClr val="tx1"/>
                </a:solidFill>
              </a:rPr>
              <a:t>?</a:t>
            </a:r>
            <a:endParaRPr lang="cs-CZ" sz="2000" dirty="0" smtClean="0">
              <a:solidFill>
                <a:schemeClr val="tx1"/>
              </a:solidFill>
            </a:endParaRPr>
          </a:p>
          <a:p>
            <a:r>
              <a:rPr lang="cs-CZ" sz="2000" dirty="0" smtClean="0"/>
              <a:t>V </a:t>
            </a:r>
            <a:r>
              <a:rPr lang="cs-CZ" sz="2000" dirty="0"/>
              <a:t>jakém zdivu obecně lze injektáž aplikovat a v jakém naopak ne? Co je rozhodující parametr</a:t>
            </a:r>
            <a:r>
              <a:rPr lang="cs-CZ" sz="2000" dirty="0" smtClean="0"/>
              <a:t>?</a:t>
            </a:r>
          </a:p>
          <a:p>
            <a:pPr marL="0" indent="0">
              <a:buNone/>
            </a:pPr>
            <a:r>
              <a:rPr lang="cs-CZ" sz="2000" dirty="0" smtClean="0">
                <a:solidFill>
                  <a:schemeClr val="tx1"/>
                </a:solidFill>
              </a:rPr>
              <a:t>In </a:t>
            </a:r>
            <a:r>
              <a:rPr lang="en-GB" sz="2000" dirty="0" smtClean="0">
                <a:solidFill>
                  <a:schemeClr val="tx1"/>
                </a:solidFill>
              </a:rPr>
              <a:t>which type of masonry could be possible to apply injection method and in which not? What is the critical parameter</a:t>
            </a:r>
            <a:r>
              <a:rPr lang="cs-CZ" sz="2000" dirty="0" smtClean="0">
                <a:solidFill>
                  <a:schemeClr val="tx1"/>
                </a:solidFill>
              </a:rPr>
              <a:t>?</a:t>
            </a:r>
            <a:endParaRPr lang="en-GB" sz="2000" dirty="0" smtClean="0">
              <a:solidFill>
                <a:schemeClr val="tx1"/>
              </a:solidFill>
            </a:endParaRPr>
          </a:p>
          <a:p>
            <a:pPr marL="0" indent="0">
              <a:buFont typeface="Wingdings 3" charset="2"/>
              <a:buNone/>
            </a:pPr>
            <a:endParaRPr lang="en-GB" dirty="0"/>
          </a:p>
        </p:txBody>
      </p:sp>
    </p:spTree>
    <p:extLst>
      <p:ext uri="{BB962C8B-B14F-4D97-AF65-F5344CB8AC3E}">
        <p14:creationId xmlns:p14="http://schemas.microsoft.com/office/powerpoint/2010/main" val="22665436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GB" sz="4000" dirty="0" smtClean="0"/>
              <a:t>Outline</a:t>
            </a:r>
            <a:endParaRPr lang="en-GB" sz="4000" dirty="0"/>
          </a:p>
        </p:txBody>
      </p:sp>
      <p:sp>
        <p:nvSpPr>
          <p:cNvPr id="3" name="Zástupný symbol pro obsah 2"/>
          <p:cNvSpPr>
            <a:spLocks noGrp="1"/>
          </p:cNvSpPr>
          <p:nvPr>
            <p:ph idx="1"/>
          </p:nvPr>
        </p:nvSpPr>
        <p:spPr/>
        <p:txBody>
          <a:bodyPr>
            <a:normAutofit/>
          </a:bodyPr>
          <a:lstStyle/>
          <a:p>
            <a:pPr>
              <a:lnSpc>
                <a:spcPct val="150000"/>
              </a:lnSpc>
            </a:pPr>
            <a:r>
              <a:rPr lang="en-GB" sz="2400" dirty="0" smtClean="0">
                <a:solidFill>
                  <a:schemeClr val="tx1"/>
                </a:solidFill>
              </a:rPr>
              <a:t>Motivation</a:t>
            </a:r>
            <a:endParaRPr lang="cs-CZ" sz="2400" dirty="0">
              <a:solidFill>
                <a:schemeClr val="tx1"/>
              </a:solidFill>
            </a:endParaRPr>
          </a:p>
          <a:p>
            <a:pPr>
              <a:lnSpc>
                <a:spcPct val="150000"/>
              </a:lnSpc>
            </a:pPr>
            <a:r>
              <a:rPr lang="cs-CZ" sz="2400" dirty="0" err="1" smtClean="0">
                <a:solidFill>
                  <a:schemeClr val="tx1"/>
                </a:solidFill>
              </a:rPr>
              <a:t>Aim</a:t>
            </a:r>
            <a:r>
              <a:rPr lang="cs-CZ" sz="2400" dirty="0" smtClean="0">
                <a:solidFill>
                  <a:schemeClr val="tx1"/>
                </a:solidFill>
              </a:rPr>
              <a:t> </a:t>
            </a:r>
            <a:r>
              <a:rPr lang="cs-CZ" sz="2400" dirty="0" err="1" smtClean="0">
                <a:solidFill>
                  <a:schemeClr val="tx1"/>
                </a:solidFill>
              </a:rPr>
              <a:t>of</a:t>
            </a:r>
            <a:r>
              <a:rPr lang="cs-CZ" sz="2400" dirty="0" smtClean="0">
                <a:solidFill>
                  <a:schemeClr val="tx1"/>
                </a:solidFill>
              </a:rPr>
              <a:t> thesis</a:t>
            </a:r>
          </a:p>
          <a:p>
            <a:pPr>
              <a:lnSpc>
                <a:spcPct val="150000"/>
              </a:lnSpc>
            </a:pPr>
            <a:r>
              <a:rPr lang="cs-CZ" sz="2400" dirty="0" smtClean="0">
                <a:solidFill>
                  <a:schemeClr val="tx1"/>
                </a:solidFill>
              </a:rPr>
              <a:t>Study case</a:t>
            </a:r>
          </a:p>
          <a:p>
            <a:pPr>
              <a:lnSpc>
                <a:spcPct val="150000"/>
              </a:lnSpc>
            </a:pPr>
            <a:r>
              <a:rPr lang="cs-CZ" sz="2400" dirty="0" err="1" smtClean="0">
                <a:solidFill>
                  <a:schemeClr val="tx1"/>
                </a:solidFill>
              </a:rPr>
              <a:t>Analysis</a:t>
            </a:r>
            <a:r>
              <a:rPr lang="cs-CZ" sz="2400" dirty="0" smtClean="0">
                <a:solidFill>
                  <a:schemeClr val="tx1"/>
                </a:solidFill>
              </a:rPr>
              <a:t> </a:t>
            </a:r>
            <a:r>
              <a:rPr lang="cs-CZ" sz="2400" dirty="0" err="1" smtClean="0">
                <a:solidFill>
                  <a:schemeClr val="tx1"/>
                </a:solidFill>
              </a:rPr>
              <a:t>results</a:t>
            </a:r>
            <a:r>
              <a:rPr lang="cs-CZ" sz="2400" dirty="0" smtClean="0">
                <a:solidFill>
                  <a:schemeClr val="tx1"/>
                </a:solidFill>
              </a:rPr>
              <a:t> </a:t>
            </a:r>
          </a:p>
          <a:p>
            <a:pPr>
              <a:lnSpc>
                <a:spcPct val="150000"/>
              </a:lnSpc>
            </a:pPr>
            <a:r>
              <a:rPr lang="cs-CZ" sz="2400" dirty="0" err="1" smtClean="0">
                <a:solidFill>
                  <a:schemeClr val="tx1"/>
                </a:solidFill>
              </a:rPr>
              <a:t>Conclusion</a:t>
            </a:r>
            <a:endParaRPr lang="en-GB" sz="2400" dirty="0">
              <a:solidFill>
                <a:schemeClr val="tx1"/>
              </a:solidFill>
            </a:endParaRPr>
          </a:p>
        </p:txBody>
      </p:sp>
    </p:spTree>
    <p:extLst>
      <p:ext uri="{BB962C8B-B14F-4D97-AF65-F5344CB8AC3E}">
        <p14:creationId xmlns:p14="http://schemas.microsoft.com/office/powerpoint/2010/main" val="7981590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5533" y="636247"/>
            <a:ext cx="8911687" cy="1280890"/>
          </a:xfrm>
        </p:spPr>
        <p:txBody>
          <a:bodyPr>
            <a:normAutofit/>
          </a:bodyPr>
          <a:lstStyle/>
          <a:p>
            <a:pPr algn="ctr"/>
            <a:r>
              <a:rPr lang="cs-CZ" sz="4000" dirty="0" err="1" smtClean="0"/>
              <a:t>Retrofitting</a:t>
            </a:r>
            <a:r>
              <a:rPr lang="cs-CZ" sz="4000" dirty="0" smtClean="0"/>
              <a:t> </a:t>
            </a:r>
            <a:r>
              <a:rPr lang="cs-CZ" sz="4000" dirty="0" err="1" smtClean="0"/>
              <a:t>methods</a:t>
            </a:r>
            <a:endParaRPr lang="en-GB" sz="4000" dirty="0"/>
          </a:p>
        </p:txBody>
      </p:sp>
      <p:sp>
        <p:nvSpPr>
          <p:cNvPr id="4" name="Zástupný symbol pro obsah 3"/>
          <p:cNvSpPr txBox="1">
            <a:spLocks/>
          </p:cNvSpPr>
          <p:nvPr/>
        </p:nvSpPr>
        <p:spPr>
          <a:xfrm>
            <a:off x="1175845" y="1435100"/>
            <a:ext cx="10091375" cy="5016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cs-CZ" sz="2600" b="1" dirty="0" err="1" smtClean="0">
                <a:solidFill>
                  <a:schemeClr val="tx1"/>
                </a:solidFill>
              </a:rPr>
              <a:t>Surface</a:t>
            </a:r>
            <a:r>
              <a:rPr lang="cs-CZ" sz="2600" b="1" dirty="0" smtClean="0">
                <a:solidFill>
                  <a:schemeClr val="tx1"/>
                </a:solidFill>
              </a:rPr>
              <a:t> </a:t>
            </a:r>
            <a:r>
              <a:rPr lang="cs-CZ" sz="2600" b="1" dirty="0" err="1" smtClean="0">
                <a:solidFill>
                  <a:schemeClr val="tx1"/>
                </a:solidFill>
              </a:rPr>
              <a:t>treatment</a:t>
            </a:r>
            <a:r>
              <a:rPr lang="en-GB" sz="2600" dirty="0" smtClean="0">
                <a:solidFill>
                  <a:schemeClr val="tx1"/>
                </a:solidFill>
              </a:rPr>
              <a:t> </a:t>
            </a:r>
            <a:endParaRPr lang="cs-CZ" sz="2600" dirty="0" smtClean="0">
              <a:solidFill>
                <a:schemeClr val="tx1"/>
              </a:solidFill>
            </a:endParaRPr>
          </a:p>
          <a:p>
            <a:r>
              <a:rPr lang="en-GB" sz="2000" b="1" i="1" dirty="0"/>
              <a:t>Bamboo-Band retrofitting technique</a:t>
            </a:r>
            <a:endParaRPr lang="cs-CZ" sz="2000" dirty="0" smtClean="0">
              <a:solidFill>
                <a:schemeClr val="tx1"/>
              </a:solidFill>
            </a:endParaRPr>
          </a:p>
          <a:p>
            <a:r>
              <a:rPr lang="en-GB" sz="2000" b="1" dirty="0"/>
              <a:t>Reinforced </a:t>
            </a:r>
            <a:r>
              <a:rPr lang="en-GB" sz="2000" b="1" dirty="0" smtClean="0"/>
              <a:t>plaster</a:t>
            </a:r>
            <a:endParaRPr lang="cs-CZ" sz="2000" b="1" dirty="0" smtClean="0"/>
          </a:p>
          <a:p>
            <a:r>
              <a:rPr lang="cs-CZ" sz="2000" b="1" dirty="0" err="1" smtClean="0"/>
              <a:t>Shotcrete</a:t>
            </a:r>
            <a:endParaRPr lang="cs-CZ" sz="2000" b="1" dirty="0" smtClean="0"/>
          </a:p>
          <a:p>
            <a:r>
              <a:rPr lang="en-GB" sz="2000" b="1" i="1" dirty="0" err="1"/>
              <a:t>Fiber</a:t>
            </a:r>
            <a:r>
              <a:rPr lang="en-GB" sz="2000" b="1" i="1" dirty="0"/>
              <a:t>-Reinforced polymer (FRP</a:t>
            </a:r>
            <a:r>
              <a:rPr lang="en-GB" sz="2000" i="1" dirty="0" smtClean="0"/>
              <a:t>)</a:t>
            </a:r>
            <a:endParaRPr lang="cs-CZ" sz="2000" i="1" dirty="0" smtClean="0"/>
          </a:p>
          <a:p>
            <a:pPr marL="342900" lvl="3" indent="-342900"/>
            <a:r>
              <a:rPr lang="en-GB" sz="2000" b="1" dirty="0" smtClean="0"/>
              <a:t>Post-tensioning</a:t>
            </a:r>
            <a:endParaRPr lang="cs-CZ" sz="2000" b="1" dirty="0" smtClean="0"/>
          </a:p>
          <a:p>
            <a:pPr marL="342900" lvl="3" indent="-342900"/>
            <a:r>
              <a:rPr lang="en-GB" sz="2000" b="1" i="1" dirty="0" smtClean="0"/>
              <a:t>Confinement</a:t>
            </a:r>
            <a:endParaRPr lang="cs-CZ" sz="2000" b="1" i="1" dirty="0" smtClean="0"/>
          </a:p>
          <a:p>
            <a:pPr marL="342900" lvl="3" indent="-342900"/>
            <a:r>
              <a:rPr lang="en-GB" sz="2000" b="1" i="1" dirty="0" err="1"/>
              <a:t>Center</a:t>
            </a:r>
            <a:r>
              <a:rPr lang="en-GB" sz="2000" b="1" i="1" dirty="0"/>
              <a:t> core </a:t>
            </a:r>
            <a:endParaRPr lang="cs-CZ" sz="2000" b="1" i="1" dirty="0" smtClean="0"/>
          </a:p>
          <a:p>
            <a:pPr marL="342900" lvl="3" indent="-342900"/>
            <a:r>
              <a:rPr lang="en-GB" sz="2000" b="1" i="1" dirty="0"/>
              <a:t>Injection</a:t>
            </a:r>
            <a:endParaRPr lang="cs-CZ" sz="2000" b="1" dirty="0"/>
          </a:p>
          <a:p>
            <a:endParaRPr lang="cs-CZ" sz="2000" b="1" dirty="0" smtClean="0"/>
          </a:p>
          <a:p>
            <a:endParaRPr lang="en-GB" dirty="0"/>
          </a:p>
        </p:txBody>
      </p:sp>
    </p:spTree>
    <p:extLst>
      <p:ext uri="{BB962C8B-B14F-4D97-AF65-F5344CB8AC3E}">
        <p14:creationId xmlns:p14="http://schemas.microsoft.com/office/powerpoint/2010/main" val="35288036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err="1" smtClean="0"/>
              <a:t>Motivation</a:t>
            </a:r>
            <a:endParaRPr lang="en-GB" sz="4000" dirty="0"/>
          </a:p>
        </p:txBody>
      </p:sp>
      <p:sp>
        <p:nvSpPr>
          <p:cNvPr id="3" name="Zástupný symbol pro obsah 2"/>
          <p:cNvSpPr>
            <a:spLocks noGrp="1"/>
          </p:cNvSpPr>
          <p:nvPr>
            <p:ph idx="1"/>
          </p:nvPr>
        </p:nvSpPr>
        <p:spPr/>
        <p:txBody>
          <a:bodyPr/>
          <a:lstStyle/>
          <a:p>
            <a:pPr>
              <a:lnSpc>
                <a:spcPct val="150000"/>
              </a:lnSpc>
            </a:pPr>
            <a:r>
              <a:rPr lang="en-GB" sz="2400" dirty="0" smtClean="0">
                <a:solidFill>
                  <a:schemeClr val="tx1"/>
                </a:solidFill>
              </a:rPr>
              <a:t>Hot topic </a:t>
            </a:r>
          </a:p>
          <a:p>
            <a:pPr>
              <a:lnSpc>
                <a:spcPct val="150000"/>
              </a:lnSpc>
            </a:pPr>
            <a:r>
              <a:rPr lang="en-GB" sz="2400" dirty="0" smtClean="0">
                <a:solidFill>
                  <a:schemeClr val="tx1"/>
                </a:solidFill>
              </a:rPr>
              <a:t>Not so well known in Czech Republic</a:t>
            </a:r>
          </a:p>
          <a:p>
            <a:pPr>
              <a:lnSpc>
                <a:spcPct val="150000"/>
              </a:lnSpc>
            </a:pPr>
            <a:r>
              <a:rPr lang="en-GB" sz="2400" dirty="0" smtClean="0">
                <a:solidFill>
                  <a:schemeClr val="tx1"/>
                </a:solidFill>
              </a:rPr>
              <a:t>Passion for architectural heritage</a:t>
            </a:r>
          </a:p>
          <a:p>
            <a:pPr>
              <a:lnSpc>
                <a:spcPct val="150000"/>
              </a:lnSpc>
            </a:pPr>
            <a:r>
              <a:rPr lang="en-GB" sz="2400" dirty="0" smtClean="0">
                <a:solidFill>
                  <a:schemeClr val="tx1"/>
                </a:solidFill>
              </a:rPr>
              <a:t>Cooperation on real project</a:t>
            </a:r>
          </a:p>
          <a:p>
            <a:endParaRPr lang="en-GB" dirty="0"/>
          </a:p>
        </p:txBody>
      </p:sp>
    </p:spTree>
    <p:extLst>
      <p:ext uri="{BB962C8B-B14F-4D97-AF65-F5344CB8AC3E}">
        <p14:creationId xmlns:p14="http://schemas.microsoft.com/office/powerpoint/2010/main" val="2237839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err="1" smtClean="0"/>
              <a:t>Aim</a:t>
            </a:r>
            <a:r>
              <a:rPr lang="cs-CZ" sz="4000" dirty="0" smtClean="0"/>
              <a:t> </a:t>
            </a:r>
            <a:r>
              <a:rPr lang="cs-CZ" sz="4000" dirty="0" err="1" smtClean="0"/>
              <a:t>of</a:t>
            </a:r>
            <a:r>
              <a:rPr lang="cs-CZ" sz="4000" dirty="0" smtClean="0"/>
              <a:t> thesis</a:t>
            </a:r>
            <a:endParaRPr lang="en-GB" sz="4000" dirty="0"/>
          </a:p>
        </p:txBody>
      </p:sp>
      <p:sp>
        <p:nvSpPr>
          <p:cNvPr id="3" name="Zástupný symbol pro obsah 2"/>
          <p:cNvSpPr>
            <a:spLocks noGrp="1"/>
          </p:cNvSpPr>
          <p:nvPr>
            <p:ph idx="1"/>
          </p:nvPr>
        </p:nvSpPr>
        <p:spPr/>
        <p:txBody>
          <a:bodyPr>
            <a:normAutofit fontScale="92500"/>
          </a:bodyPr>
          <a:lstStyle/>
          <a:p>
            <a:pPr>
              <a:lnSpc>
                <a:spcPct val="150000"/>
              </a:lnSpc>
            </a:pPr>
            <a:r>
              <a:rPr lang="en-GB" sz="2400" dirty="0" smtClean="0"/>
              <a:t>The </a:t>
            </a:r>
            <a:r>
              <a:rPr lang="en-GB" sz="2400" dirty="0"/>
              <a:t>aim of this bachelor thesis is to perform a seismic analysis of an historical masonry building located in seismic zone based on Italian code NTC 2008 and investigate the possible retrofitting techniques in order to preserve the building in case of earthquake. Elective method will be applied on chosen structure and in case of unsatisfactory results would be the structure retrofitted.</a:t>
            </a:r>
            <a:endParaRPr lang="en-GB" sz="2400" dirty="0" smtClean="0">
              <a:solidFill>
                <a:schemeClr val="tx1"/>
              </a:solidFill>
            </a:endParaRPr>
          </a:p>
        </p:txBody>
      </p:sp>
    </p:spTree>
    <p:extLst>
      <p:ext uri="{BB962C8B-B14F-4D97-AF65-F5344CB8AC3E}">
        <p14:creationId xmlns:p14="http://schemas.microsoft.com/office/powerpoint/2010/main" val="23759026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t>Study case – „</a:t>
            </a:r>
            <a:r>
              <a:rPr lang="cs-CZ" sz="4000" dirty="0" err="1" smtClean="0"/>
              <a:t>Palizzi</a:t>
            </a:r>
            <a:r>
              <a:rPr lang="cs-CZ" sz="4000" dirty="0" smtClean="0"/>
              <a:t>“ </a:t>
            </a:r>
            <a:r>
              <a:rPr lang="cs-CZ" sz="4000" dirty="0" err="1" smtClean="0"/>
              <a:t>castle</a:t>
            </a:r>
            <a:endParaRPr lang="en-GB" sz="4000" dirty="0"/>
          </a:p>
        </p:txBody>
      </p:sp>
      <p:sp>
        <p:nvSpPr>
          <p:cNvPr id="4" name="Zástupný symbol pro obsah 3"/>
          <p:cNvSpPr>
            <a:spLocks noGrp="1"/>
          </p:cNvSpPr>
          <p:nvPr>
            <p:ph idx="1"/>
          </p:nvPr>
        </p:nvSpPr>
        <p:spPr>
          <a:xfrm>
            <a:off x="6650182" y="1680096"/>
            <a:ext cx="4854430" cy="4668750"/>
          </a:xfrm>
        </p:spPr>
        <p:txBody>
          <a:bodyPr>
            <a:normAutofit fontScale="92500"/>
          </a:bodyPr>
          <a:lstStyle/>
          <a:p>
            <a:pPr>
              <a:lnSpc>
                <a:spcPct val="150000"/>
              </a:lnSpc>
            </a:pPr>
            <a:r>
              <a:rPr lang="cs-CZ" sz="2200" dirty="0" err="1" smtClean="0">
                <a:solidFill>
                  <a:schemeClr val="tx1"/>
                </a:solidFill>
              </a:rPr>
              <a:t>Adress</a:t>
            </a:r>
            <a:r>
              <a:rPr lang="cs-CZ" sz="2200" dirty="0" smtClean="0">
                <a:solidFill>
                  <a:schemeClr val="tx1"/>
                </a:solidFill>
              </a:rPr>
              <a:t>: </a:t>
            </a:r>
            <a:r>
              <a:rPr lang="en-GB" sz="2200" dirty="0">
                <a:solidFill>
                  <a:schemeClr val="tx1"/>
                </a:solidFill>
              </a:rPr>
              <a:t>Via </a:t>
            </a:r>
            <a:r>
              <a:rPr lang="en-GB" sz="2200" dirty="0" err="1">
                <a:solidFill>
                  <a:schemeClr val="tx1"/>
                </a:solidFill>
              </a:rPr>
              <a:t>Sant´Angelo</a:t>
            </a:r>
            <a:r>
              <a:rPr lang="en-GB" sz="2200" dirty="0">
                <a:solidFill>
                  <a:schemeClr val="tx1"/>
                </a:solidFill>
              </a:rPr>
              <a:t>, </a:t>
            </a:r>
            <a:r>
              <a:rPr lang="en-GB" sz="2200" dirty="0" smtClean="0">
                <a:solidFill>
                  <a:schemeClr val="tx1"/>
                </a:solidFill>
              </a:rPr>
              <a:t>14</a:t>
            </a:r>
            <a:r>
              <a:rPr lang="cs-CZ" sz="2200" dirty="0">
                <a:solidFill>
                  <a:schemeClr val="tx1"/>
                </a:solidFill>
              </a:rPr>
              <a:t> </a:t>
            </a:r>
            <a:r>
              <a:rPr lang="en-GB" sz="2200" dirty="0" err="1" smtClean="0">
                <a:solidFill>
                  <a:schemeClr val="tx1"/>
                </a:solidFill>
              </a:rPr>
              <a:t>Regio</a:t>
            </a:r>
            <a:r>
              <a:rPr lang="en-GB" sz="2200" dirty="0" smtClean="0">
                <a:solidFill>
                  <a:schemeClr val="tx1"/>
                </a:solidFill>
              </a:rPr>
              <a:t> </a:t>
            </a:r>
            <a:r>
              <a:rPr lang="en-GB" sz="2200" dirty="0">
                <a:solidFill>
                  <a:schemeClr val="tx1"/>
                </a:solidFill>
              </a:rPr>
              <a:t>Calabria (</a:t>
            </a:r>
            <a:r>
              <a:rPr lang="en-GB" sz="2200" dirty="0" smtClean="0">
                <a:solidFill>
                  <a:schemeClr val="tx1"/>
                </a:solidFill>
              </a:rPr>
              <a:t>RC)</a:t>
            </a:r>
            <a:r>
              <a:rPr lang="cs-CZ" sz="2200" dirty="0">
                <a:solidFill>
                  <a:schemeClr val="tx1"/>
                </a:solidFill>
              </a:rPr>
              <a:t> </a:t>
            </a:r>
            <a:r>
              <a:rPr lang="en-GB" sz="2200" dirty="0" err="1" smtClean="0">
                <a:solidFill>
                  <a:schemeClr val="tx1"/>
                </a:solidFill>
              </a:rPr>
              <a:t>Palizzi</a:t>
            </a:r>
            <a:r>
              <a:rPr lang="en-GB" sz="2200" dirty="0" smtClean="0">
                <a:solidFill>
                  <a:schemeClr val="tx1"/>
                </a:solidFill>
              </a:rPr>
              <a:t>, 89038, Italy</a:t>
            </a:r>
            <a:endParaRPr lang="cs-CZ" sz="2200" dirty="0" smtClean="0">
              <a:solidFill>
                <a:schemeClr val="tx1"/>
              </a:solidFill>
            </a:endParaRPr>
          </a:p>
          <a:p>
            <a:pPr>
              <a:lnSpc>
                <a:spcPct val="150000"/>
              </a:lnSpc>
            </a:pPr>
            <a:r>
              <a:rPr lang="cs-CZ" sz="2200" dirty="0" err="1" smtClean="0">
                <a:solidFill>
                  <a:schemeClr val="tx1"/>
                </a:solidFill>
              </a:rPr>
              <a:t>Name</a:t>
            </a:r>
            <a:r>
              <a:rPr lang="cs-CZ" sz="2200" dirty="0" smtClean="0">
                <a:solidFill>
                  <a:schemeClr val="tx1"/>
                </a:solidFill>
              </a:rPr>
              <a:t> </a:t>
            </a:r>
            <a:r>
              <a:rPr lang="cs-CZ" sz="2200" dirty="0" err="1" smtClean="0">
                <a:solidFill>
                  <a:schemeClr val="tx1"/>
                </a:solidFill>
              </a:rPr>
              <a:t>of</a:t>
            </a:r>
            <a:r>
              <a:rPr lang="cs-CZ" sz="2200" dirty="0" smtClean="0">
                <a:solidFill>
                  <a:schemeClr val="tx1"/>
                </a:solidFill>
              </a:rPr>
              <a:t> </a:t>
            </a:r>
            <a:r>
              <a:rPr lang="cs-CZ" sz="2200" dirty="0" err="1" smtClean="0">
                <a:solidFill>
                  <a:schemeClr val="tx1"/>
                </a:solidFill>
              </a:rPr>
              <a:t>building</a:t>
            </a:r>
            <a:r>
              <a:rPr lang="cs-CZ" sz="2200" dirty="0" smtClean="0">
                <a:solidFill>
                  <a:schemeClr val="tx1"/>
                </a:solidFill>
              </a:rPr>
              <a:t>: „</a:t>
            </a:r>
            <a:r>
              <a:rPr lang="cs-CZ" sz="2200" dirty="0" err="1" smtClean="0">
                <a:solidFill>
                  <a:schemeClr val="tx1"/>
                </a:solidFill>
              </a:rPr>
              <a:t>Palizzi</a:t>
            </a:r>
            <a:r>
              <a:rPr lang="cs-CZ" sz="2200" dirty="0" smtClean="0">
                <a:solidFill>
                  <a:schemeClr val="tx1"/>
                </a:solidFill>
              </a:rPr>
              <a:t>“ </a:t>
            </a:r>
            <a:r>
              <a:rPr lang="cs-CZ" sz="2200" dirty="0" err="1" smtClean="0">
                <a:solidFill>
                  <a:schemeClr val="tx1"/>
                </a:solidFill>
              </a:rPr>
              <a:t>castle</a:t>
            </a:r>
            <a:endParaRPr lang="cs-CZ" sz="2200" dirty="0" smtClean="0">
              <a:solidFill>
                <a:schemeClr val="tx1"/>
              </a:solidFill>
            </a:endParaRPr>
          </a:p>
          <a:p>
            <a:pPr>
              <a:lnSpc>
                <a:spcPct val="150000"/>
              </a:lnSpc>
            </a:pPr>
            <a:r>
              <a:rPr lang="cs-CZ" sz="2200" dirty="0" smtClean="0">
                <a:solidFill>
                  <a:schemeClr val="tx1"/>
                </a:solidFill>
              </a:rPr>
              <a:t>Permanent parcel: st. 113, 114</a:t>
            </a:r>
          </a:p>
          <a:p>
            <a:pPr>
              <a:lnSpc>
                <a:spcPct val="150000"/>
              </a:lnSpc>
            </a:pPr>
            <a:r>
              <a:rPr lang="cs-CZ" sz="2200" dirty="0" err="1" smtClean="0">
                <a:solidFill>
                  <a:schemeClr val="tx1"/>
                </a:solidFill>
              </a:rPr>
              <a:t>Building</a:t>
            </a:r>
            <a:r>
              <a:rPr lang="cs-CZ" sz="2200" dirty="0" smtClean="0">
                <a:solidFill>
                  <a:schemeClr val="tx1"/>
                </a:solidFill>
              </a:rPr>
              <a:t> use: </a:t>
            </a:r>
            <a:r>
              <a:rPr lang="cs-CZ" sz="2200" dirty="0" err="1" smtClean="0">
                <a:solidFill>
                  <a:schemeClr val="tx1"/>
                </a:solidFill>
              </a:rPr>
              <a:t>Historical</a:t>
            </a:r>
            <a:r>
              <a:rPr lang="cs-CZ" sz="2200" dirty="0" smtClean="0">
                <a:solidFill>
                  <a:schemeClr val="tx1"/>
                </a:solidFill>
              </a:rPr>
              <a:t> monument</a:t>
            </a:r>
          </a:p>
          <a:p>
            <a:pPr>
              <a:lnSpc>
                <a:spcPct val="150000"/>
              </a:lnSpc>
            </a:pPr>
            <a:r>
              <a:rPr lang="cs-CZ" sz="2200" dirty="0" err="1" smtClean="0">
                <a:solidFill>
                  <a:schemeClr val="tx1"/>
                </a:solidFill>
              </a:rPr>
              <a:t>Owner</a:t>
            </a:r>
            <a:r>
              <a:rPr lang="cs-CZ" sz="2200" dirty="0" smtClean="0">
                <a:solidFill>
                  <a:schemeClr val="tx1"/>
                </a:solidFill>
              </a:rPr>
              <a:t>: Municipality </a:t>
            </a:r>
            <a:r>
              <a:rPr lang="cs-CZ" sz="2200" dirty="0" err="1" smtClean="0">
                <a:solidFill>
                  <a:schemeClr val="tx1"/>
                </a:solidFill>
              </a:rPr>
              <a:t>of</a:t>
            </a:r>
            <a:r>
              <a:rPr lang="cs-CZ" sz="2200" dirty="0" smtClean="0">
                <a:solidFill>
                  <a:schemeClr val="tx1"/>
                </a:solidFill>
              </a:rPr>
              <a:t> </a:t>
            </a:r>
            <a:r>
              <a:rPr lang="cs-CZ" sz="2200" dirty="0" err="1" smtClean="0">
                <a:solidFill>
                  <a:schemeClr val="tx1"/>
                </a:solidFill>
              </a:rPr>
              <a:t>Palizzi</a:t>
            </a:r>
            <a:endParaRPr lang="cs-CZ" sz="2200" dirty="0" smtClean="0">
              <a:solidFill>
                <a:schemeClr val="tx1"/>
              </a:solidFill>
            </a:endParaRPr>
          </a:p>
          <a:p>
            <a:endParaRPr lang="en-GB" dirty="0"/>
          </a:p>
        </p:txBody>
      </p:sp>
      <p:pic>
        <p:nvPicPr>
          <p:cNvPr id="5" name="Obrázek 4"/>
          <p:cNvPicPr/>
          <p:nvPr/>
        </p:nvPicPr>
        <p:blipFill>
          <a:blip r:embed="rId2">
            <a:extLst>
              <a:ext uri="{28A0092B-C50C-407E-A947-70E740481C1C}">
                <a14:useLocalDpi xmlns:a14="http://schemas.microsoft.com/office/drawing/2010/main" val="0"/>
              </a:ext>
            </a:extLst>
          </a:blip>
          <a:stretch>
            <a:fillRect/>
          </a:stretch>
        </p:blipFill>
        <p:spPr>
          <a:xfrm>
            <a:off x="656185" y="1680096"/>
            <a:ext cx="5775787" cy="4668750"/>
          </a:xfrm>
          <a:prstGeom prst="rect">
            <a:avLst/>
          </a:prstGeom>
        </p:spPr>
      </p:pic>
    </p:spTree>
    <p:extLst>
      <p:ext uri="{BB962C8B-B14F-4D97-AF65-F5344CB8AC3E}">
        <p14:creationId xmlns:p14="http://schemas.microsoft.com/office/powerpoint/2010/main" val="812592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t>Study case – </a:t>
            </a:r>
            <a:r>
              <a:rPr lang="cs-CZ" sz="4000" dirty="0"/>
              <a:t>„</a:t>
            </a:r>
            <a:r>
              <a:rPr lang="cs-CZ" sz="4000" dirty="0" err="1"/>
              <a:t>Palizzi</a:t>
            </a:r>
            <a:r>
              <a:rPr lang="cs-CZ" sz="4000" dirty="0"/>
              <a:t>“ </a:t>
            </a:r>
            <a:r>
              <a:rPr lang="cs-CZ" sz="4000" dirty="0" err="1"/>
              <a:t>castle</a:t>
            </a:r>
            <a:endParaRPr lang="en-GB" sz="4000" dirty="0"/>
          </a:p>
        </p:txBody>
      </p:sp>
      <p:sp>
        <p:nvSpPr>
          <p:cNvPr id="8" name="Zástupný symbol pro obsah 7"/>
          <p:cNvSpPr>
            <a:spLocks noGrp="1"/>
          </p:cNvSpPr>
          <p:nvPr>
            <p:ph idx="1"/>
          </p:nvPr>
        </p:nvSpPr>
        <p:spPr/>
        <p:txBody>
          <a:bodyPr/>
          <a:lstStyle/>
          <a:p>
            <a:endParaRPr lang="en-GB" dirty="0"/>
          </a:p>
        </p:txBody>
      </p:sp>
      <p:pic>
        <p:nvPicPr>
          <p:cNvPr id="9" name="Obrázek 8"/>
          <p:cNvPicPr>
            <a:picLocks noChangeAspect="1"/>
          </p:cNvPicPr>
          <p:nvPr/>
        </p:nvPicPr>
        <p:blipFill rotWithShape="1">
          <a:blip r:embed="rId2"/>
          <a:srcRect l="31209" t="18062" r="20483" b="4903"/>
          <a:stretch/>
        </p:blipFill>
        <p:spPr>
          <a:xfrm>
            <a:off x="1175364" y="1501124"/>
            <a:ext cx="5076846" cy="4553930"/>
          </a:xfrm>
          <a:prstGeom prst="rect">
            <a:avLst/>
          </a:prstGeom>
        </p:spPr>
      </p:pic>
      <p:pic>
        <p:nvPicPr>
          <p:cNvPr id="10" name="Obrázek 9"/>
          <p:cNvPicPr/>
          <p:nvPr/>
        </p:nvPicPr>
        <p:blipFill rotWithShape="1">
          <a:blip r:embed="rId3">
            <a:extLst>
              <a:ext uri="{28A0092B-C50C-407E-A947-70E740481C1C}">
                <a14:useLocalDpi xmlns:a14="http://schemas.microsoft.com/office/drawing/2010/main" val="0"/>
              </a:ext>
            </a:extLst>
          </a:blip>
          <a:srcRect r="11779" b="208"/>
          <a:stretch/>
        </p:blipFill>
        <p:spPr>
          <a:xfrm>
            <a:off x="6252210" y="1501124"/>
            <a:ext cx="5375217" cy="4553929"/>
          </a:xfrm>
          <a:prstGeom prst="rect">
            <a:avLst/>
          </a:prstGeom>
        </p:spPr>
      </p:pic>
      <p:sp>
        <p:nvSpPr>
          <p:cNvPr id="11" name="TextovéPole 10"/>
          <p:cNvSpPr txBox="1"/>
          <p:nvPr/>
        </p:nvSpPr>
        <p:spPr>
          <a:xfrm>
            <a:off x="6252210" y="6055053"/>
            <a:ext cx="4759036" cy="646331"/>
          </a:xfrm>
          <a:prstGeom prst="rect">
            <a:avLst/>
          </a:prstGeom>
          <a:noFill/>
        </p:spPr>
        <p:txBody>
          <a:bodyPr wrap="square" rtlCol="0">
            <a:spAutoFit/>
          </a:bodyPr>
          <a:lstStyle/>
          <a:p>
            <a:r>
              <a:rPr lang="en-GB" dirty="0"/>
              <a:t>Cadastral map of </a:t>
            </a:r>
            <a:r>
              <a:rPr lang="en-GB" dirty="0" err="1"/>
              <a:t>Palizzi</a:t>
            </a:r>
            <a:r>
              <a:rPr lang="en-GB" dirty="0"/>
              <a:t> municipality showing the location of the castle</a:t>
            </a:r>
            <a:endParaRPr lang="en-GB" dirty="0"/>
          </a:p>
        </p:txBody>
      </p:sp>
      <p:sp>
        <p:nvSpPr>
          <p:cNvPr id="12" name="TextovéPole 11"/>
          <p:cNvSpPr txBox="1"/>
          <p:nvPr/>
        </p:nvSpPr>
        <p:spPr>
          <a:xfrm>
            <a:off x="1175364" y="6055052"/>
            <a:ext cx="4759036" cy="646331"/>
          </a:xfrm>
          <a:prstGeom prst="rect">
            <a:avLst/>
          </a:prstGeom>
          <a:noFill/>
        </p:spPr>
        <p:txBody>
          <a:bodyPr wrap="square" rtlCol="0">
            <a:spAutoFit/>
          </a:bodyPr>
          <a:lstStyle/>
          <a:p>
            <a:r>
              <a:rPr lang="cs-CZ" dirty="0" smtClean="0"/>
              <a:t>Map </a:t>
            </a:r>
            <a:r>
              <a:rPr lang="cs-CZ" dirty="0" err="1" smtClean="0"/>
              <a:t>of</a:t>
            </a:r>
            <a:r>
              <a:rPr lang="cs-CZ" dirty="0" smtClean="0"/>
              <a:t> Italy </a:t>
            </a:r>
            <a:r>
              <a:rPr lang="cs-CZ" dirty="0" err="1" smtClean="0"/>
              <a:t>with</a:t>
            </a:r>
            <a:r>
              <a:rPr lang="cs-CZ" dirty="0" smtClean="0"/>
              <a:t> </a:t>
            </a:r>
            <a:r>
              <a:rPr lang="cs-CZ" dirty="0" err="1" smtClean="0"/>
              <a:t>location</a:t>
            </a:r>
            <a:r>
              <a:rPr lang="cs-CZ" dirty="0" smtClean="0"/>
              <a:t> </a:t>
            </a:r>
            <a:r>
              <a:rPr lang="cs-CZ" dirty="0" err="1" smtClean="0"/>
              <a:t>of</a:t>
            </a:r>
            <a:r>
              <a:rPr lang="cs-CZ" dirty="0" smtClean="0"/>
              <a:t> </a:t>
            </a:r>
            <a:r>
              <a:rPr lang="cs-CZ" dirty="0" err="1" smtClean="0"/>
              <a:t>Palizzi</a:t>
            </a:r>
            <a:r>
              <a:rPr lang="cs-CZ" dirty="0" smtClean="0"/>
              <a:t> </a:t>
            </a:r>
            <a:r>
              <a:rPr lang="cs-CZ" dirty="0" err="1" smtClean="0"/>
              <a:t>town</a:t>
            </a:r>
            <a:endParaRPr lang="cs-CZ" dirty="0" smtClean="0"/>
          </a:p>
          <a:p>
            <a:r>
              <a:rPr lang="cs-CZ" dirty="0"/>
              <a:t>(https://www.google.cz/</a:t>
            </a:r>
            <a:r>
              <a:rPr lang="cs-CZ" dirty="0" err="1"/>
              <a:t>maps</a:t>
            </a:r>
            <a:r>
              <a:rPr lang="cs-CZ" dirty="0" smtClean="0"/>
              <a:t>/)</a:t>
            </a:r>
            <a:endParaRPr lang="en-GB" dirty="0"/>
          </a:p>
        </p:txBody>
      </p:sp>
    </p:spTree>
    <p:extLst>
      <p:ext uri="{BB962C8B-B14F-4D97-AF65-F5344CB8AC3E}">
        <p14:creationId xmlns:p14="http://schemas.microsoft.com/office/powerpoint/2010/main" val="3803203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t>Study case – </a:t>
            </a:r>
            <a:r>
              <a:rPr lang="cs-CZ" sz="4000" dirty="0"/>
              <a:t>„</a:t>
            </a:r>
            <a:r>
              <a:rPr lang="cs-CZ" sz="4000" dirty="0" err="1"/>
              <a:t>Palizzi</a:t>
            </a:r>
            <a:r>
              <a:rPr lang="cs-CZ" sz="4000" dirty="0"/>
              <a:t>“ </a:t>
            </a:r>
            <a:r>
              <a:rPr lang="cs-CZ" sz="4000" dirty="0" err="1"/>
              <a:t>castle</a:t>
            </a:r>
            <a:r>
              <a:rPr lang="cs-CZ" sz="4000" dirty="0" smtClean="0"/>
              <a:t> </a:t>
            </a:r>
            <a:endParaRPr lang="en-GB" sz="4000" dirty="0"/>
          </a:p>
        </p:txBody>
      </p:sp>
      <p:pic>
        <p:nvPicPr>
          <p:cNvPr id="13" name="Obrázek 12"/>
          <p:cNvPicPr/>
          <p:nvPr/>
        </p:nvPicPr>
        <p:blipFill rotWithShape="1">
          <a:blip r:embed="rId2"/>
          <a:srcRect l="8369" t="14066" r="58178" b="15620"/>
          <a:stretch/>
        </p:blipFill>
        <p:spPr bwMode="auto">
          <a:xfrm>
            <a:off x="763847" y="1499321"/>
            <a:ext cx="4826462" cy="2750561"/>
          </a:xfrm>
          <a:prstGeom prst="rect">
            <a:avLst/>
          </a:prstGeom>
          <a:ln>
            <a:noFill/>
          </a:ln>
          <a:extLst>
            <a:ext uri="{53640926-AAD7-44D8-BBD7-CCE9431645EC}">
              <a14:shadowObscured xmlns:a14="http://schemas.microsoft.com/office/drawing/2010/main"/>
            </a:ext>
          </a:extLst>
        </p:spPr>
      </p:pic>
      <p:pic>
        <p:nvPicPr>
          <p:cNvPr id="14" name="Obrázek 13"/>
          <p:cNvPicPr/>
          <p:nvPr/>
        </p:nvPicPr>
        <p:blipFill rotWithShape="1">
          <a:blip r:embed="rId3"/>
          <a:srcRect l="3046" t="11726" r="58994" b="14936"/>
          <a:stretch/>
        </p:blipFill>
        <p:spPr bwMode="auto">
          <a:xfrm>
            <a:off x="6348845" y="1499321"/>
            <a:ext cx="4966855" cy="2750561"/>
          </a:xfrm>
          <a:prstGeom prst="rect">
            <a:avLst/>
          </a:prstGeom>
          <a:ln>
            <a:noFill/>
          </a:ln>
          <a:extLst>
            <a:ext uri="{53640926-AAD7-44D8-BBD7-CCE9431645EC}">
              <a14:shadowObscured xmlns:a14="http://schemas.microsoft.com/office/drawing/2010/main"/>
            </a:ext>
          </a:extLst>
        </p:spPr>
      </p:pic>
      <p:pic>
        <p:nvPicPr>
          <p:cNvPr id="15" name="Obrázek 14"/>
          <p:cNvPicPr/>
          <p:nvPr/>
        </p:nvPicPr>
        <p:blipFill rotWithShape="1">
          <a:blip r:embed="rId4"/>
          <a:srcRect l="2246" t="12676" r="48087" b="20527"/>
          <a:stretch/>
        </p:blipFill>
        <p:spPr bwMode="auto">
          <a:xfrm>
            <a:off x="763847" y="4384964"/>
            <a:ext cx="5584998" cy="2150918"/>
          </a:xfrm>
          <a:prstGeom prst="rect">
            <a:avLst/>
          </a:prstGeom>
          <a:ln>
            <a:noFill/>
          </a:ln>
          <a:extLst>
            <a:ext uri="{53640926-AAD7-44D8-BBD7-CCE9431645EC}">
              <a14:shadowObscured xmlns:a14="http://schemas.microsoft.com/office/drawing/2010/main"/>
            </a:ext>
          </a:extLst>
        </p:spPr>
      </p:pic>
      <p:pic>
        <p:nvPicPr>
          <p:cNvPr id="16" name="Obrázek 15"/>
          <p:cNvPicPr/>
          <p:nvPr/>
        </p:nvPicPr>
        <p:blipFill rotWithShape="1">
          <a:blip r:embed="rId5"/>
          <a:srcRect l="2406" t="23568" r="58323" b="10521"/>
          <a:stretch/>
        </p:blipFill>
        <p:spPr bwMode="auto">
          <a:xfrm>
            <a:off x="6348844" y="4249882"/>
            <a:ext cx="4966855" cy="2286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71186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t>Study case – </a:t>
            </a:r>
            <a:r>
              <a:rPr lang="cs-CZ" sz="4000" dirty="0"/>
              <a:t>„</a:t>
            </a:r>
            <a:r>
              <a:rPr lang="cs-CZ" sz="4000" dirty="0" err="1"/>
              <a:t>Palizzi</a:t>
            </a:r>
            <a:r>
              <a:rPr lang="cs-CZ" sz="4000" dirty="0"/>
              <a:t>“ </a:t>
            </a:r>
            <a:r>
              <a:rPr lang="cs-CZ" sz="4000" dirty="0" err="1"/>
              <a:t>castle</a:t>
            </a:r>
            <a:r>
              <a:rPr lang="cs-CZ" sz="4000" dirty="0" smtClean="0"/>
              <a:t> </a:t>
            </a:r>
            <a:endParaRPr lang="en-GB" sz="4000" dirty="0"/>
          </a:p>
        </p:txBody>
      </p:sp>
      <p:pic>
        <p:nvPicPr>
          <p:cNvPr id="13" name="Obrázek 1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59218" y="1364240"/>
            <a:ext cx="3240000" cy="2430000"/>
          </a:xfrm>
          <a:prstGeom prst="rect">
            <a:avLst/>
          </a:prstGeom>
          <a:ln>
            <a:noFill/>
          </a:ln>
          <a:extLst>
            <a:ext uri="{53640926-AAD7-44D8-BBD7-CCE9431645EC}">
              <a14:shadowObscured xmlns:a14="http://schemas.microsoft.com/office/drawing/2010/main"/>
            </a:ext>
          </a:extLst>
        </p:spPr>
      </p:pic>
      <p:pic>
        <p:nvPicPr>
          <p:cNvPr id="14" name="Obrázek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84319" y="1364240"/>
            <a:ext cx="3240000" cy="2430000"/>
          </a:xfrm>
          <a:prstGeom prst="rect">
            <a:avLst/>
          </a:prstGeom>
          <a:ln>
            <a:noFill/>
          </a:ln>
          <a:extLst>
            <a:ext uri="{53640926-AAD7-44D8-BBD7-CCE9431645EC}">
              <a14:shadowObscured xmlns:a14="http://schemas.microsoft.com/office/drawing/2010/main"/>
            </a:ext>
          </a:extLst>
        </p:spPr>
      </p:pic>
      <p:pic>
        <p:nvPicPr>
          <p:cNvPr id="15" name="Obrázek 1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59218" y="4068441"/>
            <a:ext cx="3240000" cy="2430001"/>
          </a:xfrm>
          <a:prstGeom prst="rect">
            <a:avLst/>
          </a:prstGeom>
          <a:ln>
            <a:noFill/>
          </a:ln>
          <a:extLst>
            <a:ext uri="{53640926-AAD7-44D8-BBD7-CCE9431645EC}">
              <a14:shadowObscured xmlns:a14="http://schemas.microsoft.com/office/drawing/2010/main"/>
            </a:ext>
          </a:extLst>
        </p:spPr>
      </p:pic>
      <p:pic>
        <p:nvPicPr>
          <p:cNvPr id="16" name="Obrázek 15"/>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8164055" y="1364240"/>
            <a:ext cx="3240000" cy="2430000"/>
          </a:xfrm>
          <a:prstGeom prst="rect">
            <a:avLst/>
          </a:prstGeom>
          <a:ln>
            <a:noFill/>
          </a:ln>
          <a:extLst>
            <a:ext uri="{53640926-AAD7-44D8-BBD7-CCE9431645EC}">
              <a14:shadowObscured xmlns:a14="http://schemas.microsoft.com/office/drawing/2010/main"/>
            </a:ext>
          </a:extLst>
        </p:spPr>
      </p:pic>
      <p:pic>
        <p:nvPicPr>
          <p:cNvPr id="3" name="Obrázek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4319" y="4068442"/>
            <a:ext cx="3240000" cy="2430000"/>
          </a:xfrm>
          <a:prstGeom prst="rect">
            <a:avLst/>
          </a:prstGeom>
        </p:spPr>
      </p:pic>
      <p:pic>
        <p:nvPicPr>
          <p:cNvPr id="4" name="Obrázek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4055" y="4068441"/>
            <a:ext cx="3240000" cy="2430000"/>
          </a:xfrm>
          <a:prstGeom prst="rect">
            <a:avLst/>
          </a:prstGeom>
        </p:spPr>
      </p:pic>
    </p:spTree>
    <p:extLst>
      <p:ext uri="{BB962C8B-B14F-4D97-AF65-F5344CB8AC3E}">
        <p14:creationId xmlns:p14="http://schemas.microsoft.com/office/powerpoint/2010/main" val="2507708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smtClean="0"/>
              <a:t>Study case – </a:t>
            </a:r>
            <a:r>
              <a:rPr lang="cs-CZ" sz="4000" dirty="0"/>
              <a:t>„</a:t>
            </a:r>
            <a:r>
              <a:rPr lang="cs-CZ" sz="4000" dirty="0" err="1"/>
              <a:t>Palizzi</a:t>
            </a:r>
            <a:r>
              <a:rPr lang="cs-CZ" sz="4000" dirty="0"/>
              <a:t>“ </a:t>
            </a:r>
            <a:r>
              <a:rPr lang="cs-CZ" sz="4000" dirty="0" err="1"/>
              <a:t>castle</a:t>
            </a:r>
            <a:r>
              <a:rPr lang="cs-CZ" sz="4000" dirty="0" smtClean="0"/>
              <a:t> </a:t>
            </a:r>
            <a:endParaRPr lang="en-GB" sz="4000" dirty="0"/>
          </a:p>
        </p:txBody>
      </p:sp>
      <p:pic>
        <p:nvPicPr>
          <p:cNvPr id="7" name="Obrázek 6"/>
          <p:cNvPicPr/>
          <p:nvPr/>
        </p:nvPicPr>
        <p:blipFill rotWithShape="1">
          <a:blip r:embed="rId2" cstate="print">
            <a:extLst>
              <a:ext uri="{28A0092B-C50C-407E-A947-70E740481C1C}">
                <a14:useLocalDpi xmlns:a14="http://schemas.microsoft.com/office/drawing/2010/main" val="0"/>
              </a:ext>
            </a:extLst>
          </a:blip>
          <a:srcRect l="17639" r="12123" b="-470"/>
          <a:stretch/>
        </p:blipFill>
        <p:spPr bwMode="auto">
          <a:xfrm>
            <a:off x="1251584" y="1501717"/>
            <a:ext cx="4297161" cy="3039110"/>
          </a:xfrm>
          <a:prstGeom prst="rect">
            <a:avLst/>
          </a:prstGeom>
          <a:ln>
            <a:noFill/>
          </a:ln>
          <a:extLst>
            <a:ext uri="{53640926-AAD7-44D8-BBD7-CCE9431645EC}">
              <a14:shadowObscured xmlns:a14="http://schemas.microsoft.com/office/drawing/2010/main"/>
            </a:ext>
          </a:extLst>
        </p:spPr>
      </p:pic>
      <p:pic>
        <p:nvPicPr>
          <p:cNvPr id="8" name="Obrázek 7"/>
          <p:cNvPicPr/>
          <p:nvPr/>
        </p:nvPicPr>
        <p:blipFill rotWithShape="1">
          <a:blip r:embed="rId3" cstate="print">
            <a:extLst>
              <a:ext uri="{28A0092B-C50C-407E-A947-70E740481C1C}">
                <a14:useLocalDpi xmlns:a14="http://schemas.microsoft.com/office/drawing/2010/main" val="0"/>
              </a:ext>
            </a:extLst>
          </a:blip>
          <a:srcRect l="3847" t="14823" r="44677" b="14196"/>
          <a:stretch/>
        </p:blipFill>
        <p:spPr bwMode="auto">
          <a:xfrm>
            <a:off x="6270393" y="1501716"/>
            <a:ext cx="4214034" cy="3039111"/>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graphicFrame>
            <p:nvGraphicFramePr>
              <p:cNvPr id="3" name="Tabulka 2"/>
              <p:cNvGraphicFramePr>
                <a:graphicFrameLocks noGrp="1"/>
              </p:cNvGraphicFramePr>
              <p:nvPr>
                <p:extLst>
                  <p:ext uri="{D42A27DB-BD31-4B8C-83A1-F6EECF244321}">
                    <p14:modId xmlns:p14="http://schemas.microsoft.com/office/powerpoint/2010/main" val="2459354156"/>
                  </p:ext>
                </p:extLst>
              </p:nvPr>
            </p:nvGraphicFramePr>
            <p:xfrm>
              <a:off x="3020838" y="4797892"/>
              <a:ext cx="5933440" cy="1821117"/>
            </p:xfrm>
            <a:graphic>
              <a:graphicData uri="http://schemas.openxmlformats.org/drawingml/2006/table">
                <a:tbl>
                  <a:tblPr firstRow="1" firstCol="1" bandRow="1">
                    <a:tableStyleId>{5C22544A-7EE6-4342-B048-85BDC9FD1C3A}</a:tableStyleId>
                  </a:tblPr>
                  <a:tblGrid>
                    <a:gridCol w="1797050"/>
                    <a:gridCol w="810260"/>
                    <a:gridCol w="900430"/>
                    <a:gridCol w="809625"/>
                    <a:gridCol w="810260"/>
                    <a:gridCol w="805815"/>
                  </a:tblGrid>
                  <a:tr h="0">
                    <a:tc>
                      <a:txBody>
                        <a:bodyPr/>
                        <a:lstStyle/>
                        <a:p>
                          <a:pPr algn="ctr">
                            <a:lnSpc>
                              <a:spcPct val="150000"/>
                            </a:lnSpc>
                            <a:spcAft>
                              <a:spcPts val="0"/>
                            </a:spcAft>
                          </a:pPr>
                          <a:r>
                            <a:rPr lang="en-GB" sz="1200" dirty="0">
                              <a:effectLst/>
                            </a:rPr>
                            <a:t>Masonry typology</a:t>
                          </a: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cs-CZ" sz="1400">
                                        <a:effectLst/>
                                      </a:rPr>
                                    </m:ctrlPr>
                                  </m:sSubPr>
                                  <m:e>
                                    <m:r>
                                      <a:rPr lang="cs-CZ" sz="1400">
                                        <a:effectLst/>
                                      </a:rPr>
                                      <m:t>𝑓</m:t>
                                    </m:r>
                                  </m:e>
                                  <m:sub>
                                    <m:r>
                                      <a:rPr lang="cs-CZ" sz="1400">
                                        <a:effectLst/>
                                      </a:rPr>
                                      <m:t>𝑚</m:t>
                                    </m:r>
                                  </m:sub>
                                </m:sSub>
                              </m:oMath>
                            </m:oMathPara>
                          </a14:m>
                          <a:endParaRPr lang="cs-CZ" sz="1200">
                            <a:effectLst/>
                          </a:endParaRPr>
                        </a:p>
                        <a:p>
                          <a:pPr algn="ctr">
                            <a:lnSpc>
                              <a:spcPct val="115000"/>
                            </a:lnSpc>
                            <a:spcAft>
                              <a:spcPts val="0"/>
                            </a:spcAft>
                          </a:pPr>
                          <a:r>
                            <a:rPr lang="cs-CZ" sz="1100">
                              <a:effectLst/>
                            </a:rPr>
                            <a:t>(N/mm</a:t>
                          </a:r>
                          <a:r>
                            <a:rPr lang="cs-CZ" sz="1200">
                              <a:effectLst/>
                            </a:rPr>
                            <a:t>²</a:t>
                          </a:r>
                          <a:r>
                            <a:rPr lang="cs-CZ" sz="1100">
                              <a:effectLst/>
                            </a:rPr>
                            <a:t>)</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cs-CZ" sz="1400">
                                        <a:effectLst/>
                                      </a:rPr>
                                    </m:ctrlPr>
                                  </m:sSubPr>
                                  <m:e>
                                    <m:r>
                                      <a:rPr lang="cs-CZ" sz="1400">
                                        <a:effectLst/>
                                      </a:rPr>
                                      <m:t>𝜏</m:t>
                                    </m:r>
                                  </m:e>
                                  <m:sub>
                                    <m:r>
                                      <a:rPr lang="cs-CZ" sz="1400">
                                        <a:effectLst/>
                                      </a:rPr>
                                      <m:t>0</m:t>
                                    </m:r>
                                  </m:sub>
                                </m:sSub>
                              </m:oMath>
                            </m:oMathPara>
                          </a14:m>
                          <a:endParaRPr lang="cs-CZ" sz="1200">
                            <a:effectLst/>
                          </a:endParaRPr>
                        </a:p>
                        <a:p>
                          <a:pPr algn="ctr">
                            <a:lnSpc>
                              <a:spcPct val="115000"/>
                            </a:lnSpc>
                            <a:spcAft>
                              <a:spcPts val="0"/>
                            </a:spcAft>
                          </a:pPr>
                          <a:r>
                            <a:rPr lang="cs-CZ" sz="1100">
                              <a:effectLst/>
                            </a:rPr>
                            <a:t>(N/mm</a:t>
                          </a:r>
                          <a:r>
                            <a:rPr lang="cs-CZ" sz="1200">
                              <a:effectLst/>
                            </a:rPr>
                            <a:t>²</a:t>
                          </a:r>
                          <a:r>
                            <a:rPr lang="cs-CZ" sz="1100">
                              <a:effectLst/>
                            </a:rPr>
                            <a:t>)</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cs-CZ" sz="1200">
                              <a:effectLst/>
                            </a:rPr>
                            <a:t>E</a:t>
                          </a:r>
                        </a:p>
                        <a:p>
                          <a:pPr algn="ctr">
                            <a:lnSpc>
                              <a:spcPct val="115000"/>
                            </a:lnSpc>
                            <a:spcAft>
                              <a:spcPts val="0"/>
                            </a:spcAft>
                          </a:pPr>
                          <a:r>
                            <a:rPr lang="cs-CZ" sz="1200">
                              <a:effectLst/>
                            </a:rPr>
                            <a:t>(N/mm²)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cs-CZ" sz="1200">
                              <a:effectLst/>
                            </a:rPr>
                            <a:t>G</a:t>
                          </a:r>
                        </a:p>
                        <a:p>
                          <a:pPr algn="ctr">
                            <a:lnSpc>
                              <a:spcPct val="115000"/>
                            </a:lnSpc>
                            <a:spcAft>
                              <a:spcPts val="0"/>
                            </a:spcAft>
                          </a:pPr>
                          <a:r>
                            <a:rPr lang="cs-CZ" sz="1200">
                              <a:effectLst/>
                            </a:rPr>
                            <a:t>(N/mm²)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cs-CZ" sz="1200">
                              <a:effectLst/>
                            </a:rPr>
                            <a:t>W</a:t>
                          </a:r>
                        </a:p>
                        <a:p>
                          <a:pPr algn="ctr">
                            <a:lnSpc>
                              <a:spcPct val="115000"/>
                            </a:lnSpc>
                            <a:spcAft>
                              <a:spcPts val="0"/>
                            </a:spcAft>
                          </a:pPr>
                          <a:r>
                            <a:rPr lang="cs-CZ" sz="1200">
                              <a:effectLst/>
                            </a:rPr>
                            <a:t>(kN/m³)</a:t>
                          </a:r>
                          <a:endParaRPr lang="cs-CZ" sz="1200">
                            <a:effectLst/>
                            <a:latin typeface="Times New Roman" panose="02020603050405020304" pitchFamily="18" charset="0"/>
                            <a:ea typeface="Calibri" panose="020F0502020204030204" pitchFamily="34" charset="0"/>
                          </a:endParaRPr>
                        </a:p>
                      </a:txBody>
                      <a:tcPr marL="68580" marR="68580" marT="0" marB="0"/>
                    </a:tc>
                  </a:tr>
                  <a:tr h="0">
                    <a:tc>
                      <a:txBody>
                        <a:bodyPr/>
                        <a:lstStyle/>
                        <a:p>
                          <a:pPr algn="ctr">
                            <a:lnSpc>
                              <a:spcPct val="150000"/>
                            </a:lnSpc>
                            <a:spcAft>
                              <a:spcPts val="0"/>
                            </a:spcAft>
                          </a:pPr>
                          <a:r>
                            <a:rPr lang="en-GB" sz="1200">
                              <a:effectLst/>
                            </a:rPr>
                            <a:t>Brick masonry and mortar</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2,52</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dirty="0">
                              <a:effectLst/>
                            </a:rPr>
                            <a:t>0,60</a:t>
                          </a: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1654</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394</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dirty="0">
                              <a:effectLst/>
                            </a:rPr>
                            <a:t>18</a:t>
                          </a:r>
                          <a:endParaRPr lang="cs-CZ" sz="1200" dirty="0">
                            <a:effectLst/>
                            <a:latin typeface="Times New Roman" panose="02020603050405020304" pitchFamily="18" charset="0"/>
                            <a:ea typeface="Calibri" panose="020F0502020204030204" pitchFamily="34" charset="0"/>
                          </a:endParaRPr>
                        </a:p>
                      </a:txBody>
                      <a:tcPr marL="68580" marR="68580" marT="0" marB="0"/>
                    </a:tc>
                  </a:tr>
                  <a:tr h="631496">
                    <a:tc>
                      <a:txBody>
                        <a:bodyPr/>
                        <a:lstStyle/>
                        <a:p>
                          <a:pPr marL="0" marR="0" indent="0" algn="ctr" defTabSz="457200" rtl="0" eaLnBrk="1" fontAlgn="auto" latinLnBrk="0" hangingPunct="1">
                            <a:lnSpc>
                              <a:spcPct val="150000"/>
                            </a:lnSpc>
                            <a:spcBef>
                              <a:spcPts val="0"/>
                            </a:spcBef>
                            <a:spcAft>
                              <a:spcPts val="0"/>
                            </a:spcAft>
                            <a:buClrTx/>
                            <a:buSzTx/>
                            <a:buFontTx/>
                            <a:buNone/>
                            <a:tabLst/>
                            <a:defRPr/>
                          </a:pPr>
                          <a:r>
                            <a:rPr lang="en-GB" sz="1200" dirty="0" smtClean="0">
                              <a:effectLst/>
                            </a:rPr>
                            <a:t>Masonry of brick and mortar</a:t>
                          </a:r>
                          <a:r>
                            <a:rPr lang="cs-CZ" sz="1200" dirty="0" smtClean="0">
                              <a:effectLst/>
                            </a:rPr>
                            <a:t> (</a:t>
                          </a:r>
                          <a:r>
                            <a:rPr lang="cs-CZ" sz="1200" dirty="0" err="1" smtClean="0">
                              <a:effectLst/>
                            </a:rPr>
                            <a:t>retrofitted</a:t>
                          </a:r>
                          <a:r>
                            <a:rPr lang="cs-CZ" sz="1200" dirty="0" smtClean="0">
                              <a:effectLst/>
                            </a:rPr>
                            <a:t>)</a:t>
                          </a:r>
                          <a:endParaRPr lang="cs-CZ" sz="1200" dirty="0" smtClean="0">
                            <a:effectLst/>
                            <a:latin typeface="Times New Roman" panose="02020603050405020304" pitchFamily="18" charset="0"/>
                            <a:ea typeface="Calibri" panose="020F0502020204030204" pitchFamily="34" charset="0"/>
                          </a:endParaRPr>
                        </a:p>
                        <a:p>
                          <a:pPr algn="ctr">
                            <a:lnSpc>
                              <a:spcPct val="150000"/>
                            </a:lnSpc>
                            <a:spcAft>
                              <a:spcPts val="0"/>
                            </a:spcAft>
                          </a:pP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lgn="ctr" defTabSz="457200" rtl="0" eaLnBrk="1" fontAlgn="auto" latinLnBrk="0" hangingPunct="1">
                            <a:lnSpc>
                              <a:spcPct val="150000"/>
                            </a:lnSpc>
                            <a:spcBef>
                              <a:spcPts val="0"/>
                            </a:spcBef>
                            <a:spcAft>
                              <a:spcPts val="0"/>
                            </a:spcAft>
                            <a:buClrTx/>
                            <a:buSzTx/>
                            <a:buFontTx/>
                            <a:buNone/>
                            <a:tabLst/>
                            <a:defRPr/>
                          </a:pPr>
                          <a:r>
                            <a:rPr lang="en-GB" sz="1200" dirty="0" smtClean="0">
                              <a:effectLst/>
                            </a:rPr>
                            <a:t>4.91</a:t>
                          </a:r>
                          <a:endParaRPr lang="cs-CZ" sz="1200" dirty="0" smtClean="0">
                            <a:effectLst/>
                            <a:latin typeface="Times New Roman" panose="02020603050405020304" pitchFamily="18" charset="0"/>
                            <a:ea typeface="Calibri" panose="020F0502020204030204" pitchFamily="34" charset="0"/>
                          </a:endParaRPr>
                        </a:p>
                        <a:p>
                          <a:pPr algn="ctr">
                            <a:lnSpc>
                              <a:spcPct val="150000"/>
                            </a:lnSpc>
                            <a:spcAft>
                              <a:spcPts val="0"/>
                            </a:spcAft>
                          </a:pP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lgn="ctr" defTabSz="457200" rtl="0" eaLnBrk="1" fontAlgn="auto" latinLnBrk="0" hangingPunct="1">
                            <a:lnSpc>
                              <a:spcPct val="150000"/>
                            </a:lnSpc>
                            <a:spcBef>
                              <a:spcPts val="0"/>
                            </a:spcBef>
                            <a:spcAft>
                              <a:spcPts val="0"/>
                            </a:spcAft>
                            <a:buClrTx/>
                            <a:buSzTx/>
                            <a:buFontTx/>
                            <a:buNone/>
                            <a:tabLst/>
                            <a:defRPr/>
                          </a:pPr>
                          <a:r>
                            <a:rPr lang="en-GB" sz="1200" dirty="0" smtClean="0">
                              <a:effectLst/>
                            </a:rPr>
                            <a:t>1.16</a:t>
                          </a:r>
                          <a:endParaRPr lang="cs-CZ" sz="1200" dirty="0" smtClean="0">
                            <a:effectLst/>
                            <a:latin typeface="Times New Roman" panose="02020603050405020304" pitchFamily="18" charset="0"/>
                            <a:ea typeface="Calibri" panose="020F0502020204030204" pitchFamily="34" charset="0"/>
                          </a:endParaRPr>
                        </a:p>
                        <a:p>
                          <a:pPr algn="ctr">
                            <a:lnSpc>
                              <a:spcPct val="150000"/>
                            </a:lnSpc>
                            <a:spcAft>
                              <a:spcPts val="0"/>
                            </a:spcAft>
                          </a:pP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lgn="ctr" defTabSz="457200" rtl="0" eaLnBrk="1" fontAlgn="auto" latinLnBrk="0" hangingPunct="1">
                            <a:lnSpc>
                              <a:spcPct val="150000"/>
                            </a:lnSpc>
                            <a:spcBef>
                              <a:spcPts val="0"/>
                            </a:spcBef>
                            <a:spcAft>
                              <a:spcPts val="0"/>
                            </a:spcAft>
                            <a:buClrTx/>
                            <a:buSzTx/>
                            <a:buFontTx/>
                            <a:buNone/>
                            <a:tabLst/>
                            <a:defRPr/>
                          </a:pPr>
                          <a:r>
                            <a:rPr lang="en-GB" sz="1200" dirty="0" smtClean="0">
                              <a:effectLst/>
                            </a:rPr>
                            <a:t>3225</a:t>
                          </a:r>
                          <a:endParaRPr lang="cs-CZ" sz="1200" dirty="0" smtClean="0">
                            <a:effectLst/>
                            <a:latin typeface="Times New Roman" panose="02020603050405020304" pitchFamily="18" charset="0"/>
                            <a:ea typeface="Calibri" panose="020F0502020204030204" pitchFamily="34" charset="0"/>
                          </a:endParaRPr>
                        </a:p>
                        <a:p>
                          <a:pPr algn="ctr">
                            <a:lnSpc>
                              <a:spcPct val="150000"/>
                            </a:lnSpc>
                            <a:spcAft>
                              <a:spcPts val="0"/>
                            </a:spcAft>
                          </a:pP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lgn="ctr" defTabSz="457200" rtl="0" eaLnBrk="1" fontAlgn="auto" latinLnBrk="0" hangingPunct="1">
                            <a:lnSpc>
                              <a:spcPct val="150000"/>
                            </a:lnSpc>
                            <a:spcBef>
                              <a:spcPts val="0"/>
                            </a:spcBef>
                            <a:spcAft>
                              <a:spcPts val="0"/>
                            </a:spcAft>
                            <a:buClrTx/>
                            <a:buSzTx/>
                            <a:buFontTx/>
                            <a:buNone/>
                            <a:tabLst/>
                            <a:defRPr/>
                          </a:pPr>
                          <a:r>
                            <a:rPr lang="en-GB" sz="1200" dirty="0" smtClean="0">
                              <a:effectLst/>
                            </a:rPr>
                            <a:t>768</a:t>
                          </a:r>
                          <a:endParaRPr lang="cs-CZ" sz="1200" dirty="0" smtClean="0">
                            <a:effectLst/>
                            <a:latin typeface="Times New Roman" panose="02020603050405020304" pitchFamily="18" charset="0"/>
                            <a:ea typeface="Calibri" panose="020F0502020204030204" pitchFamily="34" charset="0"/>
                          </a:endParaRPr>
                        </a:p>
                        <a:p>
                          <a:pPr algn="ctr">
                            <a:lnSpc>
                              <a:spcPct val="150000"/>
                            </a:lnSpc>
                            <a:spcAft>
                              <a:spcPts val="0"/>
                            </a:spcAft>
                          </a:pP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lgn="ctr" defTabSz="457200" rtl="0" eaLnBrk="1" fontAlgn="auto" latinLnBrk="0" hangingPunct="1">
                            <a:lnSpc>
                              <a:spcPct val="150000"/>
                            </a:lnSpc>
                            <a:spcBef>
                              <a:spcPts val="0"/>
                            </a:spcBef>
                            <a:spcAft>
                              <a:spcPts val="0"/>
                            </a:spcAft>
                            <a:buClrTx/>
                            <a:buSzTx/>
                            <a:buFontTx/>
                            <a:buNone/>
                            <a:tabLst/>
                            <a:defRPr/>
                          </a:pPr>
                          <a:r>
                            <a:rPr lang="en-GB" sz="1200" dirty="0" smtClean="0">
                              <a:effectLst/>
                            </a:rPr>
                            <a:t>18</a:t>
                          </a:r>
                          <a:endParaRPr lang="cs-CZ" sz="1200" dirty="0" smtClean="0">
                            <a:effectLst/>
                            <a:latin typeface="Times New Roman" panose="02020603050405020304" pitchFamily="18" charset="0"/>
                            <a:ea typeface="Calibri" panose="020F0502020204030204" pitchFamily="34" charset="0"/>
                          </a:endParaRPr>
                        </a:p>
                        <a:p>
                          <a:pPr algn="ctr">
                            <a:lnSpc>
                              <a:spcPct val="150000"/>
                            </a:lnSpc>
                            <a:spcAft>
                              <a:spcPts val="0"/>
                            </a:spcAft>
                          </a:pPr>
                          <a:endParaRPr lang="cs-CZ"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mc:Choice>
        <mc:Fallback>
          <p:graphicFrame>
            <p:nvGraphicFramePr>
              <p:cNvPr id="3" name="Tabulka 2"/>
              <p:cNvGraphicFramePr>
                <a:graphicFrameLocks noGrp="1"/>
              </p:cNvGraphicFramePr>
              <p:nvPr>
                <p:extLst>
                  <p:ext uri="{D42A27DB-BD31-4B8C-83A1-F6EECF244321}">
                    <p14:modId xmlns:p14="http://schemas.microsoft.com/office/powerpoint/2010/main" val="2459354156"/>
                  </p:ext>
                </p:extLst>
              </p:nvPr>
            </p:nvGraphicFramePr>
            <p:xfrm>
              <a:off x="3020838" y="4797892"/>
              <a:ext cx="5933440" cy="1821117"/>
            </p:xfrm>
            <a:graphic>
              <a:graphicData uri="http://schemas.openxmlformats.org/drawingml/2006/table">
                <a:tbl>
                  <a:tblPr firstRow="1" firstCol="1" bandRow="1">
                    <a:tableStyleId>{5C22544A-7EE6-4342-B048-85BDC9FD1C3A}</a:tableStyleId>
                  </a:tblPr>
                  <a:tblGrid>
                    <a:gridCol w="1797050"/>
                    <a:gridCol w="810260"/>
                    <a:gridCol w="900430"/>
                    <a:gridCol w="809625"/>
                    <a:gridCol w="810260"/>
                    <a:gridCol w="805815"/>
                  </a:tblGrid>
                  <a:tr h="482410">
                    <a:tc>
                      <a:txBody>
                        <a:bodyPr/>
                        <a:lstStyle/>
                        <a:p>
                          <a:pPr algn="ctr">
                            <a:lnSpc>
                              <a:spcPct val="150000"/>
                            </a:lnSpc>
                            <a:spcAft>
                              <a:spcPts val="0"/>
                            </a:spcAft>
                          </a:pPr>
                          <a:r>
                            <a:rPr lang="en-GB" sz="1200" dirty="0">
                              <a:effectLst/>
                            </a:rPr>
                            <a:t>Masonry typology</a:t>
                          </a: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endParaRPr lang="cs-CZ"/>
                        </a:p>
                      </a:txBody>
                      <a:tcPr marL="68580" marR="68580" marT="0" marB="0">
                        <a:blipFill rotWithShape="0">
                          <a:blip r:embed="rId4"/>
                          <a:stretch>
                            <a:fillRect l="-222556" t="-7595" r="-414286" b="-281013"/>
                          </a:stretch>
                        </a:blipFill>
                      </a:tcPr>
                    </a:tc>
                    <a:tc>
                      <a:txBody>
                        <a:bodyPr/>
                        <a:lstStyle/>
                        <a:p>
                          <a:endParaRPr lang="cs-CZ"/>
                        </a:p>
                      </a:txBody>
                      <a:tcPr marL="68580" marR="68580" marT="0" marB="0">
                        <a:blipFill rotWithShape="0">
                          <a:blip r:embed="rId4"/>
                          <a:stretch>
                            <a:fillRect l="-289865" t="-7595" r="-272297" b="-281013"/>
                          </a:stretch>
                        </a:blipFill>
                      </a:tcPr>
                    </a:tc>
                    <a:tc>
                      <a:txBody>
                        <a:bodyPr/>
                        <a:lstStyle/>
                        <a:p>
                          <a:pPr algn="ctr">
                            <a:lnSpc>
                              <a:spcPct val="115000"/>
                            </a:lnSpc>
                            <a:spcAft>
                              <a:spcPts val="0"/>
                            </a:spcAft>
                          </a:pPr>
                          <a:r>
                            <a:rPr lang="cs-CZ" sz="1200">
                              <a:effectLst/>
                            </a:rPr>
                            <a:t>E</a:t>
                          </a:r>
                        </a:p>
                        <a:p>
                          <a:pPr algn="ctr">
                            <a:lnSpc>
                              <a:spcPct val="115000"/>
                            </a:lnSpc>
                            <a:spcAft>
                              <a:spcPts val="0"/>
                            </a:spcAft>
                          </a:pPr>
                          <a:r>
                            <a:rPr lang="cs-CZ" sz="1200">
                              <a:effectLst/>
                            </a:rPr>
                            <a:t>(N/mm²)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cs-CZ" sz="1200">
                              <a:effectLst/>
                            </a:rPr>
                            <a:t>G</a:t>
                          </a:r>
                        </a:p>
                        <a:p>
                          <a:pPr algn="ctr">
                            <a:lnSpc>
                              <a:spcPct val="115000"/>
                            </a:lnSpc>
                            <a:spcAft>
                              <a:spcPts val="0"/>
                            </a:spcAft>
                          </a:pPr>
                          <a:r>
                            <a:rPr lang="cs-CZ" sz="1200">
                              <a:effectLst/>
                            </a:rPr>
                            <a:t>(N/mm²)</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15000"/>
                            </a:lnSpc>
                            <a:spcAft>
                              <a:spcPts val="0"/>
                            </a:spcAft>
                          </a:pPr>
                          <a:r>
                            <a:rPr lang="cs-CZ" sz="1200">
                              <a:effectLst/>
                            </a:rPr>
                            <a:t>W</a:t>
                          </a:r>
                        </a:p>
                        <a:p>
                          <a:pPr algn="ctr">
                            <a:lnSpc>
                              <a:spcPct val="115000"/>
                            </a:lnSpc>
                            <a:spcAft>
                              <a:spcPts val="0"/>
                            </a:spcAft>
                          </a:pPr>
                          <a:r>
                            <a:rPr lang="cs-CZ" sz="1200">
                              <a:effectLst/>
                            </a:rPr>
                            <a:t>(kN/m³)</a:t>
                          </a:r>
                          <a:endParaRPr lang="cs-CZ" sz="1200">
                            <a:effectLst/>
                            <a:latin typeface="Times New Roman" panose="02020603050405020304" pitchFamily="18" charset="0"/>
                            <a:ea typeface="Calibri" panose="020F0502020204030204" pitchFamily="34" charset="0"/>
                          </a:endParaRPr>
                        </a:p>
                      </a:txBody>
                      <a:tcPr marL="68580" marR="68580" marT="0" marB="0"/>
                    </a:tc>
                  </a:tr>
                  <a:tr h="548640">
                    <a:tc>
                      <a:txBody>
                        <a:bodyPr/>
                        <a:lstStyle/>
                        <a:p>
                          <a:pPr algn="ctr">
                            <a:lnSpc>
                              <a:spcPct val="150000"/>
                            </a:lnSpc>
                            <a:spcAft>
                              <a:spcPts val="0"/>
                            </a:spcAft>
                          </a:pPr>
                          <a:r>
                            <a:rPr lang="en-GB" sz="1200">
                              <a:effectLst/>
                            </a:rPr>
                            <a:t>Brick masonry and mortar</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2,52</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dirty="0">
                              <a:effectLst/>
                            </a:rPr>
                            <a:t>0,60</a:t>
                          </a: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1654</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a:effectLst/>
                            </a:rPr>
                            <a:t>394</a:t>
                          </a:r>
                          <a:endParaRPr lang="cs-CZ" sz="12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en-GB" sz="1200" dirty="0">
                              <a:effectLst/>
                            </a:rPr>
                            <a:t>18</a:t>
                          </a:r>
                          <a:endParaRPr lang="cs-CZ" sz="1200" dirty="0">
                            <a:effectLst/>
                            <a:latin typeface="Times New Roman" panose="02020603050405020304" pitchFamily="18" charset="0"/>
                            <a:ea typeface="Calibri" panose="020F0502020204030204" pitchFamily="34" charset="0"/>
                          </a:endParaRPr>
                        </a:p>
                      </a:txBody>
                      <a:tcPr marL="68580" marR="68580" marT="0" marB="0"/>
                    </a:tc>
                  </a:tr>
                  <a:tr h="790067">
                    <a:tc>
                      <a:txBody>
                        <a:bodyPr/>
                        <a:lstStyle/>
                        <a:p>
                          <a:pPr marL="0" marR="0" indent="0" algn="ctr" defTabSz="457200" rtl="0" eaLnBrk="1" fontAlgn="auto" latinLnBrk="0" hangingPunct="1">
                            <a:lnSpc>
                              <a:spcPct val="150000"/>
                            </a:lnSpc>
                            <a:spcBef>
                              <a:spcPts val="0"/>
                            </a:spcBef>
                            <a:spcAft>
                              <a:spcPts val="0"/>
                            </a:spcAft>
                            <a:buClrTx/>
                            <a:buSzTx/>
                            <a:buFontTx/>
                            <a:buNone/>
                            <a:tabLst/>
                            <a:defRPr/>
                          </a:pPr>
                          <a:r>
                            <a:rPr lang="en-GB" sz="1200" dirty="0" smtClean="0">
                              <a:effectLst/>
                            </a:rPr>
                            <a:t>Masonry of brick and mortar</a:t>
                          </a:r>
                          <a:r>
                            <a:rPr lang="cs-CZ" sz="1200" dirty="0" smtClean="0">
                              <a:effectLst/>
                            </a:rPr>
                            <a:t> (</a:t>
                          </a:r>
                          <a:r>
                            <a:rPr lang="cs-CZ" sz="1200" dirty="0" err="1" smtClean="0">
                              <a:effectLst/>
                            </a:rPr>
                            <a:t>retrofitted</a:t>
                          </a:r>
                          <a:r>
                            <a:rPr lang="cs-CZ" sz="1200" dirty="0" smtClean="0">
                              <a:effectLst/>
                            </a:rPr>
                            <a:t>)</a:t>
                          </a:r>
                          <a:endParaRPr lang="cs-CZ" sz="1200" dirty="0" smtClean="0">
                            <a:effectLst/>
                            <a:latin typeface="Times New Roman" panose="02020603050405020304" pitchFamily="18" charset="0"/>
                            <a:ea typeface="Calibri" panose="020F0502020204030204" pitchFamily="34" charset="0"/>
                          </a:endParaRPr>
                        </a:p>
                        <a:p>
                          <a:pPr algn="ctr">
                            <a:lnSpc>
                              <a:spcPct val="150000"/>
                            </a:lnSpc>
                            <a:spcAft>
                              <a:spcPts val="0"/>
                            </a:spcAft>
                          </a:pP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lgn="ctr" defTabSz="457200" rtl="0" eaLnBrk="1" fontAlgn="auto" latinLnBrk="0" hangingPunct="1">
                            <a:lnSpc>
                              <a:spcPct val="150000"/>
                            </a:lnSpc>
                            <a:spcBef>
                              <a:spcPts val="0"/>
                            </a:spcBef>
                            <a:spcAft>
                              <a:spcPts val="0"/>
                            </a:spcAft>
                            <a:buClrTx/>
                            <a:buSzTx/>
                            <a:buFontTx/>
                            <a:buNone/>
                            <a:tabLst/>
                            <a:defRPr/>
                          </a:pPr>
                          <a:r>
                            <a:rPr lang="en-GB" sz="1200" dirty="0" smtClean="0">
                              <a:effectLst/>
                            </a:rPr>
                            <a:t>4.91</a:t>
                          </a:r>
                          <a:endParaRPr lang="cs-CZ" sz="1200" dirty="0" smtClean="0">
                            <a:effectLst/>
                            <a:latin typeface="Times New Roman" panose="02020603050405020304" pitchFamily="18" charset="0"/>
                            <a:ea typeface="Calibri" panose="020F0502020204030204" pitchFamily="34" charset="0"/>
                          </a:endParaRPr>
                        </a:p>
                        <a:p>
                          <a:pPr algn="ctr">
                            <a:lnSpc>
                              <a:spcPct val="150000"/>
                            </a:lnSpc>
                            <a:spcAft>
                              <a:spcPts val="0"/>
                            </a:spcAft>
                          </a:pP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lgn="ctr" defTabSz="457200" rtl="0" eaLnBrk="1" fontAlgn="auto" latinLnBrk="0" hangingPunct="1">
                            <a:lnSpc>
                              <a:spcPct val="150000"/>
                            </a:lnSpc>
                            <a:spcBef>
                              <a:spcPts val="0"/>
                            </a:spcBef>
                            <a:spcAft>
                              <a:spcPts val="0"/>
                            </a:spcAft>
                            <a:buClrTx/>
                            <a:buSzTx/>
                            <a:buFontTx/>
                            <a:buNone/>
                            <a:tabLst/>
                            <a:defRPr/>
                          </a:pPr>
                          <a:r>
                            <a:rPr lang="en-GB" sz="1200" dirty="0" smtClean="0">
                              <a:effectLst/>
                            </a:rPr>
                            <a:t>1.16</a:t>
                          </a:r>
                          <a:endParaRPr lang="cs-CZ" sz="1200" dirty="0" smtClean="0">
                            <a:effectLst/>
                            <a:latin typeface="Times New Roman" panose="02020603050405020304" pitchFamily="18" charset="0"/>
                            <a:ea typeface="Calibri" panose="020F0502020204030204" pitchFamily="34" charset="0"/>
                          </a:endParaRPr>
                        </a:p>
                        <a:p>
                          <a:pPr algn="ctr">
                            <a:lnSpc>
                              <a:spcPct val="150000"/>
                            </a:lnSpc>
                            <a:spcAft>
                              <a:spcPts val="0"/>
                            </a:spcAft>
                          </a:pP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lgn="ctr" defTabSz="457200" rtl="0" eaLnBrk="1" fontAlgn="auto" latinLnBrk="0" hangingPunct="1">
                            <a:lnSpc>
                              <a:spcPct val="150000"/>
                            </a:lnSpc>
                            <a:spcBef>
                              <a:spcPts val="0"/>
                            </a:spcBef>
                            <a:spcAft>
                              <a:spcPts val="0"/>
                            </a:spcAft>
                            <a:buClrTx/>
                            <a:buSzTx/>
                            <a:buFontTx/>
                            <a:buNone/>
                            <a:tabLst/>
                            <a:defRPr/>
                          </a:pPr>
                          <a:r>
                            <a:rPr lang="en-GB" sz="1200" dirty="0" smtClean="0">
                              <a:effectLst/>
                            </a:rPr>
                            <a:t>3225</a:t>
                          </a:r>
                          <a:endParaRPr lang="cs-CZ" sz="1200" dirty="0" smtClean="0">
                            <a:effectLst/>
                            <a:latin typeface="Times New Roman" panose="02020603050405020304" pitchFamily="18" charset="0"/>
                            <a:ea typeface="Calibri" panose="020F0502020204030204" pitchFamily="34" charset="0"/>
                          </a:endParaRPr>
                        </a:p>
                        <a:p>
                          <a:pPr algn="ctr">
                            <a:lnSpc>
                              <a:spcPct val="150000"/>
                            </a:lnSpc>
                            <a:spcAft>
                              <a:spcPts val="0"/>
                            </a:spcAft>
                          </a:pP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lgn="ctr" defTabSz="457200" rtl="0" eaLnBrk="1" fontAlgn="auto" latinLnBrk="0" hangingPunct="1">
                            <a:lnSpc>
                              <a:spcPct val="150000"/>
                            </a:lnSpc>
                            <a:spcBef>
                              <a:spcPts val="0"/>
                            </a:spcBef>
                            <a:spcAft>
                              <a:spcPts val="0"/>
                            </a:spcAft>
                            <a:buClrTx/>
                            <a:buSzTx/>
                            <a:buFontTx/>
                            <a:buNone/>
                            <a:tabLst/>
                            <a:defRPr/>
                          </a:pPr>
                          <a:r>
                            <a:rPr lang="en-GB" sz="1200" dirty="0" smtClean="0">
                              <a:effectLst/>
                            </a:rPr>
                            <a:t>768</a:t>
                          </a:r>
                          <a:endParaRPr lang="cs-CZ" sz="1200" dirty="0" smtClean="0">
                            <a:effectLst/>
                            <a:latin typeface="Times New Roman" panose="02020603050405020304" pitchFamily="18" charset="0"/>
                            <a:ea typeface="Calibri" panose="020F0502020204030204" pitchFamily="34" charset="0"/>
                          </a:endParaRPr>
                        </a:p>
                        <a:p>
                          <a:pPr algn="ctr">
                            <a:lnSpc>
                              <a:spcPct val="150000"/>
                            </a:lnSpc>
                            <a:spcAft>
                              <a:spcPts val="0"/>
                            </a:spcAft>
                          </a:pPr>
                          <a:endParaRPr lang="cs-CZ"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indent="0" algn="ctr" defTabSz="457200" rtl="0" eaLnBrk="1" fontAlgn="auto" latinLnBrk="0" hangingPunct="1">
                            <a:lnSpc>
                              <a:spcPct val="150000"/>
                            </a:lnSpc>
                            <a:spcBef>
                              <a:spcPts val="0"/>
                            </a:spcBef>
                            <a:spcAft>
                              <a:spcPts val="0"/>
                            </a:spcAft>
                            <a:buClrTx/>
                            <a:buSzTx/>
                            <a:buFontTx/>
                            <a:buNone/>
                            <a:tabLst/>
                            <a:defRPr/>
                          </a:pPr>
                          <a:r>
                            <a:rPr lang="en-GB" sz="1200" dirty="0" smtClean="0">
                              <a:effectLst/>
                            </a:rPr>
                            <a:t>18</a:t>
                          </a:r>
                          <a:endParaRPr lang="cs-CZ" sz="1200" dirty="0" smtClean="0">
                            <a:effectLst/>
                            <a:latin typeface="Times New Roman" panose="02020603050405020304" pitchFamily="18" charset="0"/>
                            <a:ea typeface="Calibri" panose="020F0502020204030204" pitchFamily="34" charset="0"/>
                          </a:endParaRPr>
                        </a:p>
                        <a:p>
                          <a:pPr algn="ctr">
                            <a:lnSpc>
                              <a:spcPct val="150000"/>
                            </a:lnSpc>
                            <a:spcAft>
                              <a:spcPts val="0"/>
                            </a:spcAft>
                          </a:pPr>
                          <a:endParaRPr lang="cs-CZ"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mc:Fallback>
      </mc:AlternateContent>
    </p:spTree>
    <p:extLst>
      <p:ext uri="{BB962C8B-B14F-4D97-AF65-F5344CB8AC3E}">
        <p14:creationId xmlns:p14="http://schemas.microsoft.com/office/powerpoint/2010/main" val="2763264673"/>
      </p:ext>
    </p:extLst>
  </p:cSld>
  <p:clrMapOvr>
    <a:masterClrMapping/>
  </p:clrMapOvr>
  <p:timing>
    <p:tnLst>
      <p:par>
        <p:cTn id="1" dur="indefinite" restart="never" nodeType="tmRoot"/>
      </p:par>
    </p:tnLst>
  </p:timing>
</p:sld>
</file>

<file path=ppt/theme/theme1.xml><?xml version="1.0" encoding="utf-8"?>
<a:theme xmlns:a="http://schemas.openxmlformats.org/drawingml/2006/main" name="Stébla">
  <a:themeElements>
    <a:clrScheme name="Stébla">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Stébla">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tébla">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4082</TotalTime>
  <Words>757</Words>
  <Application>Microsoft Office PowerPoint</Application>
  <PresentationFormat>Širokoúhlá obrazovka</PresentationFormat>
  <Paragraphs>153</Paragraphs>
  <Slides>20</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20</vt:i4>
      </vt:variant>
    </vt:vector>
  </HeadingPairs>
  <TitlesOfParts>
    <vt:vector size="26" baseType="lpstr">
      <vt:lpstr>Arial</vt:lpstr>
      <vt:lpstr>Calibri</vt:lpstr>
      <vt:lpstr>Century Gothic</vt:lpstr>
      <vt:lpstr>Times New Roman</vt:lpstr>
      <vt:lpstr>Wingdings 3</vt:lpstr>
      <vt:lpstr>Stébla</vt:lpstr>
      <vt:lpstr>Numerical analysis and retrofitting of an historical masonry buildings</vt:lpstr>
      <vt:lpstr>Outline</vt:lpstr>
      <vt:lpstr>Motivation</vt:lpstr>
      <vt:lpstr>Aim of thesis</vt:lpstr>
      <vt:lpstr>Study case – „Palizzi“ castle</vt:lpstr>
      <vt:lpstr>Study case – „Palizzi“ castle</vt:lpstr>
      <vt:lpstr>Study case – „Palizzi“ castle </vt:lpstr>
      <vt:lpstr>Study case – „Palizzi“ castle </vt:lpstr>
      <vt:lpstr>Study case – „Palizzi“ castle </vt:lpstr>
      <vt:lpstr>Study case – „Palizzi“ castle </vt:lpstr>
      <vt:lpstr>Study case – „Palizzi“ castle </vt:lpstr>
      <vt:lpstr>Study case – „Palizzi“ castle </vt:lpstr>
      <vt:lpstr>Study case – „Palizzi“ castle </vt:lpstr>
      <vt:lpstr>Study case – „Palizzi“ castle </vt:lpstr>
      <vt:lpstr>Study case – „Palizzi“ castle </vt:lpstr>
      <vt:lpstr>Study case – „Palizzi“ castle </vt:lpstr>
      <vt:lpstr>Verification and conclusion </vt:lpstr>
      <vt:lpstr>Thank you for your attention! </vt:lpstr>
      <vt:lpstr>Questions from supervisor and oponent </vt:lpstr>
      <vt:lpstr>Retrofitting methods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Numerical analysis and retrofitting of an historical masonry buildings</dc:title>
  <dc:creator>Richard Šusták</dc:creator>
  <cp:lastModifiedBy>Richard Šusták</cp:lastModifiedBy>
  <cp:revision>27</cp:revision>
  <dcterms:created xsi:type="dcterms:W3CDTF">2017-06-18T19:12:01Z</dcterms:created>
  <dcterms:modified xsi:type="dcterms:W3CDTF">2017-06-21T15:14:38Z</dcterms:modified>
</cp:coreProperties>
</file>