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6" r:id="rId5"/>
    <p:sldId id="259" r:id="rId6"/>
    <p:sldId id="262" r:id="rId7"/>
    <p:sldId id="263" r:id="rId8"/>
    <p:sldId id="260" r:id="rId9"/>
    <p:sldId id="271" r:id="rId10"/>
    <p:sldId id="264" r:id="rId11"/>
    <p:sldId id="272" r:id="rId12"/>
    <p:sldId id="261" r:id="rId13"/>
    <p:sldId id="265" r:id="rId14"/>
    <p:sldId id="267" r:id="rId15"/>
    <p:sldId id="273" r:id="rId16"/>
    <p:sldId id="277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76026E-E65A-4C36-A775-AAD0D858DA3E}" type="datetimeFigureOut">
              <a:rPr lang="cs-CZ" smtClean="0"/>
              <a:t>20.06.2017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D8988B3-ADEF-4E72-BD7D-C33EA4860497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cap="none" dirty="0"/>
              <a:t>Návrh konstrukce ocelové haly a opláštění</a:t>
            </a:r>
            <a:r>
              <a:rPr lang="cs-CZ" cap="none" dirty="0"/>
              <a:t> </a:t>
            </a:r>
            <a:endParaRPr lang="cs-CZ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4632" cy="2084040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Autor bakalářské práce: </a:t>
            </a:r>
            <a:r>
              <a:rPr lang="cs-CZ" sz="2200" dirty="0" smtClean="0"/>
              <a:t>Marek Permedla</a:t>
            </a:r>
          </a:p>
          <a:p>
            <a:r>
              <a:rPr lang="cs-CZ" sz="2200" b="1" dirty="0" smtClean="0"/>
              <a:t>Vedoucí bakalářské práce: </a:t>
            </a:r>
            <a:r>
              <a:rPr lang="cs-CZ" sz="2200" dirty="0"/>
              <a:t>doc. Dr. Ing. Luboš Podolka</a:t>
            </a:r>
            <a:endParaRPr lang="cs-CZ" sz="2200" b="1" dirty="0" smtClean="0"/>
          </a:p>
          <a:p>
            <a:r>
              <a:rPr lang="cs-CZ" sz="2200" b="1" dirty="0" smtClean="0"/>
              <a:t>Oponent bakalářské práce: </a:t>
            </a:r>
            <a:r>
              <a:rPr lang="cs-CZ" sz="2200" dirty="0"/>
              <a:t>Ing. Ladislav </a:t>
            </a:r>
            <a:r>
              <a:rPr lang="cs-CZ" sz="2200" dirty="0" smtClean="0"/>
              <a:t>Husinecký</a:t>
            </a:r>
          </a:p>
          <a:p>
            <a:endParaRPr lang="cs-CZ" sz="2200" b="1" dirty="0" smtClean="0"/>
          </a:p>
          <a:p>
            <a:r>
              <a:rPr lang="cs-CZ" sz="2200" i="1" dirty="0" smtClean="0"/>
              <a:t>České Budějovice, červen 2017</a:t>
            </a:r>
          </a:p>
          <a:p>
            <a:endParaRPr lang="cs-CZ" sz="2200" dirty="0"/>
          </a:p>
        </p:txBody>
      </p:sp>
      <p:pic>
        <p:nvPicPr>
          <p:cNvPr id="4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5904656" cy="64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6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Navržené nosné prvky konstrukce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5888748" cy="237439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310608"/>
            <a:ext cx="5001260" cy="25450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394931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Navržené prvky příhradového vazníku: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0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Navržená </a:t>
            </a:r>
            <a:r>
              <a:rPr lang="cs-CZ" dirty="0" smtClean="0"/>
              <a:t>ztužidla a vybrané spoje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>
            <a:normAutofit fontScale="70000" lnSpcReduction="20000"/>
          </a:bodyPr>
          <a:lstStyle/>
          <a:p>
            <a:r>
              <a:rPr lang="cs-CZ" sz="2600" u="sng" dirty="0"/>
              <a:t>Ztužidlo ve štítové stěně: </a:t>
            </a:r>
            <a:endParaRPr lang="cs-CZ" sz="2600" dirty="0"/>
          </a:p>
          <a:p>
            <a:pPr lvl="1"/>
            <a:r>
              <a:rPr lang="cs-CZ" sz="2300" dirty="0"/>
              <a:t>diagonála L 70 x 6</a:t>
            </a:r>
          </a:p>
          <a:p>
            <a:pPr lvl="1"/>
            <a:r>
              <a:rPr lang="cs-CZ" sz="2300" dirty="0"/>
              <a:t>přípoj diagonály 2 x M20 5.6</a:t>
            </a:r>
          </a:p>
          <a:p>
            <a:r>
              <a:rPr lang="cs-CZ" sz="2600" u="sng" dirty="0"/>
              <a:t>Příčné ztužidlo ve střešní rovině:</a:t>
            </a:r>
            <a:endParaRPr lang="cs-CZ" sz="2600" dirty="0"/>
          </a:p>
          <a:p>
            <a:pPr lvl="1"/>
            <a:r>
              <a:rPr lang="cs-CZ" sz="2300" dirty="0"/>
              <a:t>diagonála L 70 x 6</a:t>
            </a:r>
          </a:p>
          <a:p>
            <a:pPr lvl="1"/>
            <a:r>
              <a:rPr lang="cs-CZ" sz="2300" dirty="0"/>
              <a:t>přípoj diagonály 2 x M20 5.6</a:t>
            </a:r>
          </a:p>
          <a:p>
            <a:r>
              <a:rPr lang="cs-CZ" sz="2600" u="sng" dirty="0"/>
              <a:t>Podélné ztužidlo:</a:t>
            </a:r>
            <a:endParaRPr lang="cs-CZ" sz="2600" dirty="0"/>
          </a:p>
          <a:p>
            <a:pPr lvl="1"/>
            <a:r>
              <a:rPr lang="cs-CZ" sz="2300" dirty="0"/>
              <a:t>diagonála L 70 x 6, v místě křížení jsou diagonály spojeny </a:t>
            </a:r>
          </a:p>
          <a:p>
            <a:pPr lvl="1"/>
            <a:r>
              <a:rPr lang="cs-CZ" sz="2300" dirty="0"/>
              <a:t>přípoj diagonály 2 x M20 5.6</a:t>
            </a:r>
          </a:p>
          <a:p>
            <a:pPr>
              <a:spcAft>
                <a:spcPts val="600"/>
              </a:spcAft>
            </a:pPr>
            <a:endParaRPr lang="cs-CZ" sz="2600" dirty="0" smtClean="0"/>
          </a:p>
          <a:p>
            <a:r>
              <a:rPr lang="cs-CZ" sz="2600" u="sng" dirty="0"/>
              <a:t>Spoj vaznice – vazník:</a:t>
            </a:r>
            <a:endParaRPr lang="cs-CZ" sz="2600" dirty="0"/>
          </a:p>
          <a:p>
            <a:pPr lvl="1"/>
            <a:r>
              <a:rPr lang="cs-CZ" sz="2300" dirty="0"/>
              <a:t>připojovací botka L 130x90x10</a:t>
            </a:r>
          </a:p>
          <a:p>
            <a:pPr lvl="1"/>
            <a:r>
              <a:rPr lang="cs-CZ" sz="2300" dirty="0"/>
              <a:t>šroubový spoj 	M16 5.6 	(vaznice – botka)</a:t>
            </a:r>
          </a:p>
          <a:p>
            <a:pPr lvl="1"/>
            <a:r>
              <a:rPr lang="cs-CZ" sz="2300" dirty="0"/>
              <a:t>koutový svar a = 4 mm	(botka – horní pás příhradového vazníku)</a:t>
            </a:r>
          </a:p>
          <a:p>
            <a:r>
              <a:rPr lang="cs-CZ" sz="2600" u="sng" dirty="0"/>
              <a:t>Přípoj diagonály na pás v příhradovém vazníku</a:t>
            </a:r>
            <a:r>
              <a:rPr lang="cs-CZ" sz="2600" dirty="0"/>
              <a:t>:</a:t>
            </a:r>
          </a:p>
          <a:p>
            <a:pPr lvl="1"/>
            <a:r>
              <a:rPr lang="cs-CZ" sz="2300" dirty="0"/>
              <a:t>koutový svar a = 4 mm</a:t>
            </a:r>
          </a:p>
          <a:p>
            <a:r>
              <a:rPr lang="cs-CZ" sz="2600" u="sng" dirty="0"/>
              <a:t>Uložení vazníku na sloup:</a:t>
            </a:r>
            <a:endParaRPr lang="cs-CZ" sz="2600" dirty="0"/>
          </a:p>
          <a:p>
            <a:pPr lvl="1"/>
            <a:r>
              <a:rPr lang="cs-CZ" sz="2300" dirty="0"/>
              <a:t>šroubový spoj 4x M16 5.6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8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Návrh </a:t>
            </a:r>
            <a:r>
              <a:rPr lang="cs-CZ" dirty="0" smtClean="0"/>
              <a:t>střešního </a:t>
            </a:r>
            <a:r>
              <a:rPr lang="cs-CZ" dirty="0"/>
              <a:t>a obvodového pláště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Sendvičové panely </a:t>
            </a:r>
            <a:r>
              <a:rPr lang="cs-CZ" sz="2000" dirty="0" err="1" smtClean="0"/>
              <a:t>Kingspan</a:t>
            </a:r>
            <a:r>
              <a:rPr lang="cs-CZ" sz="2000" dirty="0" smtClean="0"/>
              <a:t> </a:t>
            </a:r>
            <a:r>
              <a:rPr lang="cs-CZ" sz="2000" dirty="0"/>
              <a:t>s izolačním jádrem z pěny IPN </a:t>
            </a:r>
            <a:r>
              <a:rPr lang="cs-CZ" sz="2000" dirty="0" err="1" smtClean="0"/>
              <a:t>Firesafe</a:t>
            </a:r>
            <a:endParaRPr lang="cs-CZ" sz="2000" dirty="0" smtClean="0"/>
          </a:p>
          <a:p>
            <a:r>
              <a:rPr lang="cs-CZ" sz="2000" b="1" dirty="0" smtClean="0"/>
              <a:t>Výhody: </a:t>
            </a:r>
            <a:r>
              <a:rPr lang="cs-CZ" sz="2000" dirty="0" smtClean="0"/>
              <a:t>velmi dobré tepelněizolační vlastnosti, nízká hmotnost, 	     rychlá montáž </a:t>
            </a:r>
          </a:p>
          <a:p>
            <a:r>
              <a:rPr lang="cs-CZ" sz="2000" b="1" dirty="0" smtClean="0"/>
              <a:t>Nevýhody: </a:t>
            </a:r>
            <a:r>
              <a:rPr lang="cs-CZ" sz="2000" dirty="0" smtClean="0"/>
              <a:t>nižší tuhost panelů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66840"/>
            <a:ext cx="5400600" cy="11178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663090"/>
            <a:ext cx="4896544" cy="6272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346673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Řez střešním panelem KS1000 RW: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24516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Řez stěnovým panelem KS1000 AWP: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55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000" dirty="0"/>
              <a:t>Navržené obvodové pláště splňují požadované hodnoty součinitele prostupu tepla dle ČSN 73 0540-2 (2011) Tepelná ochrana budov.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Byla navržena konstrukce </a:t>
            </a:r>
            <a:r>
              <a:rPr lang="cs-CZ" sz="2000" dirty="0"/>
              <a:t>ocelové haly s příhradovým </a:t>
            </a:r>
            <a:r>
              <a:rPr lang="cs-CZ" sz="2000" dirty="0" smtClean="0"/>
              <a:t>vazníkem. </a:t>
            </a:r>
            <a:r>
              <a:rPr lang="cs-CZ" sz="2000" dirty="0"/>
              <a:t>Statickým výpočtem bylo ověřeno, že všechny navržené </a:t>
            </a:r>
            <a:r>
              <a:rPr lang="cs-CZ" sz="2000" dirty="0" smtClean="0"/>
              <a:t>nosné prvky </a:t>
            </a:r>
            <a:r>
              <a:rPr lang="cs-CZ" sz="2000" dirty="0"/>
              <a:t>vyhovují na </a:t>
            </a:r>
            <a:r>
              <a:rPr lang="cs-CZ" sz="2000" dirty="0" smtClean="0"/>
              <a:t>MSÚ </a:t>
            </a:r>
            <a:r>
              <a:rPr lang="cs-CZ" sz="2000" dirty="0"/>
              <a:t>i </a:t>
            </a:r>
            <a:r>
              <a:rPr lang="cs-CZ" sz="2000" dirty="0" smtClean="0"/>
              <a:t>MSP.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/>
              <a:t>Navržená ztužidla </a:t>
            </a:r>
            <a:r>
              <a:rPr lang="cs-CZ" sz="2000" dirty="0" smtClean="0"/>
              <a:t>a navržené vybrané spoje vyhovují </a:t>
            </a:r>
            <a:r>
              <a:rPr lang="cs-CZ" sz="2000" dirty="0"/>
              <a:t>na daná namáhání, což bylo ověřeno výpočtem.</a:t>
            </a:r>
          </a:p>
          <a:p>
            <a:endParaRPr lang="cs-CZ" sz="2000" dirty="0"/>
          </a:p>
          <a:p>
            <a:r>
              <a:rPr lang="cs-CZ" sz="2000" u="sng" dirty="0" smtClean="0"/>
              <a:t>Tím byl naplněn cíl práce.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Softwarové nástroje pro statický výpočet konstrukce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42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9906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Doplňující otázka oponenta: </a:t>
            </a:r>
            <a:r>
              <a:rPr lang="cs-CZ" sz="2000" dirty="0"/>
              <a:t>Počítal jste v návrhu haly s nějakou konkrétní sněhovou oblastí a oblastí pro zatížení větrem?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Zatížení sněhem</a:t>
            </a:r>
          </a:p>
          <a:p>
            <a:r>
              <a:rPr lang="cs-CZ" sz="2000" i="1" dirty="0"/>
              <a:t>ČSN EN </a:t>
            </a:r>
            <a:r>
              <a:rPr lang="cs-CZ" sz="2000" i="1" dirty="0" smtClean="0"/>
              <a:t>1991-1-3 </a:t>
            </a:r>
            <a:r>
              <a:rPr lang="cs-CZ" sz="2000" i="1" dirty="0" err="1"/>
              <a:t>Eurokód</a:t>
            </a:r>
            <a:r>
              <a:rPr lang="cs-CZ" sz="2000" i="1" dirty="0"/>
              <a:t> 1: Zatížení konstrukcí - Část 1-3: Obecná zatížení - Zatížení sněhem</a:t>
            </a:r>
            <a:r>
              <a:rPr lang="cs-CZ" sz="2000" dirty="0"/>
              <a:t>.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18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" y="3284984"/>
            <a:ext cx="5130946" cy="332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5436096" y="3113801"/>
            <a:ext cx="3456385" cy="350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lokalita: České Budějovice, </a:t>
            </a:r>
            <a:r>
              <a:rPr lang="cs-CZ" sz="2000" dirty="0" smtClean="0"/>
              <a:t>→  sněhová </a:t>
            </a:r>
            <a:r>
              <a:rPr lang="cs-CZ" sz="2000" dirty="0"/>
              <a:t>oblast II</a:t>
            </a:r>
          </a:p>
          <a:p>
            <a:endParaRPr lang="cs-CZ" sz="2000" dirty="0" smtClean="0"/>
          </a:p>
          <a:p>
            <a:r>
              <a:rPr lang="cs-CZ" sz="2000" dirty="0"/>
              <a:t>→ </a:t>
            </a:r>
            <a:r>
              <a:rPr lang="cs-CZ" sz="2000" dirty="0" smtClean="0"/>
              <a:t> charakteristické </a:t>
            </a:r>
            <a:r>
              <a:rPr lang="cs-CZ" sz="2000" dirty="0"/>
              <a:t>zatížení sněhem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s</a:t>
            </a:r>
            <a:r>
              <a:rPr lang="cs-CZ" sz="2000" baseline="-25000" dirty="0" err="1" smtClean="0"/>
              <a:t>k</a:t>
            </a:r>
            <a:r>
              <a:rPr lang="cs-CZ" sz="2000" dirty="0" smtClean="0"/>
              <a:t> </a:t>
            </a:r>
            <a:r>
              <a:rPr lang="cs-CZ" sz="2000" dirty="0"/>
              <a:t>= 1,00 </a:t>
            </a:r>
            <a:r>
              <a:rPr lang="cs-CZ" sz="2000" dirty="0" err="1"/>
              <a:t>kPa</a:t>
            </a:r>
            <a:r>
              <a:rPr lang="cs-CZ" sz="2000" dirty="0"/>
              <a:t> = 1,00 </a:t>
            </a:r>
            <a:r>
              <a:rPr lang="cs-CZ" sz="2000" dirty="0" err="1"/>
              <a:t>kN</a:t>
            </a:r>
            <a:r>
              <a:rPr lang="cs-CZ" sz="2000" dirty="0"/>
              <a:t>/m</a:t>
            </a:r>
            <a:r>
              <a:rPr lang="cs-CZ" sz="2000" baseline="30000" dirty="0"/>
              <a:t>2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www.snehovamapa.cz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4102" y="291565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Mapa sněhových oblastí: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8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Doplňující otázka oponenta: </a:t>
            </a:r>
            <a:r>
              <a:rPr lang="cs-CZ" sz="2000" dirty="0"/>
              <a:t>Počítal jste v návrhu haly s nějakou konkrétní sněhovou oblastí a oblastí pro zatížení větrem?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Zatížení větrem</a:t>
            </a:r>
          </a:p>
          <a:p>
            <a:r>
              <a:rPr lang="cs-CZ" sz="2000" i="1" dirty="0"/>
              <a:t>ČSN EN 1991-1-4 </a:t>
            </a:r>
            <a:r>
              <a:rPr lang="cs-CZ" sz="2000" i="1" dirty="0" err="1" smtClean="0"/>
              <a:t>Eurokód</a:t>
            </a:r>
            <a:r>
              <a:rPr lang="cs-CZ" sz="2000" i="1" dirty="0" smtClean="0"/>
              <a:t> </a:t>
            </a:r>
            <a:r>
              <a:rPr lang="cs-CZ" sz="2000" i="1" dirty="0"/>
              <a:t>1: Zatížení konstrukcí - Část 1-4: Obecná zatížení - Zatížení větrem</a:t>
            </a:r>
            <a:r>
              <a:rPr lang="cs-CZ" sz="2000" dirty="0"/>
              <a:t>.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18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5436096" y="3113801"/>
            <a:ext cx="3456385" cy="350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lokalita: České Budějovice, </a:t>
            </a:r>
            <a:r>
              <a:rPr lang="cs-CZ" sz="2000" dirty="0" smtClean="0"/>
              <a:t>→  větrná </a:t>
            </a:r>
            <a:r>
              <a:rPr lang="cs-CZ" sz="2000" dirty="0"/>
              <a:t>oblast II</a:t>
            </a:r>
          </a:p>
          <a:p>
            <a:endParaRPr lang="cs-CZ" sz="2000" dirty="0" smtClean="0"/>
          </a:p>
          <a:p>
            <a:pPr lvl="0"/>
            <a:r>
              <a:rPr lang="cs-CZ" sz="2000" dirty="0"/>
              <a:t>→ </a:t>
            </a:r>
            <a:r>
              <a:rPr lang="cs-CZ" sz="2000" dirty="0" smtClean="0"/>
              <a:t> </a:t>
            </a:r>
            <a:r>
              <a:rPr lang="cs-CZ" sz="2000" dirty="0"/>
              <a:t>výchozí základní rychlost větru v</a:t>
            </a:r>
            <a:r>
              <a:rPr lang="cs-CZ" sz="2000" baseline="-25000" dirty="0"/>
              <a:t>b,0</a:t>
            </a:r>
            <a:r>
              <a:rPr lang="cs-CZ" sz="2000" dirty="0"/>
              <a:t> = 25 m/s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4102" y="291565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Mapa větrných oblastí: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" y="3356992"/>
            <a:ext cx="5344484" cy="325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Doplňující </a:t>
            </a:r>
            <a:r>
              <a:rPr lang="cs-CZ" sz="2000" b="1" dirty="0" smtClean="0"/>
              <a:t>otázka vedoucího práce: </a:t>
            </a:r>
            <a:r>
              <a:rPr lang="cs-CZ" sz="2000" dirty="0"/>
              <a:t>Jak by vypadaly základy navržené haly a konstrukce podlahy v hale - uveďte možná řešení </a:t>
            </a:r>
            <a:r>
              <a:rPr lang="cs-CZ" sz="2000" dirty="0" smtClean="0"/>
              <a:t>které znáte</a:t>
            </a:r>
            <a:r>
              <a:rPr lang="cs-CZ" sz="2000" dirty="0"/>
              <a:t>.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Základy haly:</a:t>
            </a:r>
          </a:p>
          <a:p>
            <a:r>
              <a:rPr lang="cs-CZ" sz="2000" dirty="0" smtClean="0"/>
              <a:t>základové patky</a:t>
            </a:r>
          </a:p>
          <a:p>
            <a:r>
              <a:rPr lang="cs-CZ" sz="2000" dirty="0" smtClean="0"/>
              <a:t>základové pasy</a:t>
            </a:r>
          </a:p>
          <a:p>
            <a:r>
              <a:rPr lang="cs-CZ" sz="2000" dirty="0" smtClean="0"/>
              <a:t>piloty (</a:t>
            </a:r>
            <a:r>
              <a:rPr lang="cs-CZ" sz="2000" dirty="0"/>
              <a:t>vrtané, </a:t>
            </a:r>
            <a:r>
              <a:rPr lang="cs-CZ" sz="2000" dirty="0" smtClean="0"/>
              <a:t>zarážené, </a:t>
            </a:r>
            <a:r>
              <a:rPr lang="cs-CZ" sz="2000" dirty="0" err="1" smtClean="0"/>
              <a:t>mikropiloty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Podlaha haly:</a:t>
            </a:r>
          </a:p>
          <a:p>
            <a:r>
              <a:rPr lang="cs-CZ" sz="2000" dirty="0" smtClean="0"/>
              <a:t>průmyslová betonová podlaha</a:t>
            </a:r>
          </a:p>
          <a:p>
            <a:r>
              <a:rPr lang="cs-CZ" sz="2000" dirty="0" smtClean="0"/>
              <a:t>návrh podlahy v závislosti na typu provozu, zatížení, podkladních vrstvách apod.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ýztuž: rozptýlená (</a:t>
            </a:r>
            <a:r>
              <a:rPr lang="cs-CZ" sz="2000" dirty="0" err="1" smtClean="0"/>
              <a:t>drátkobeton</a:t>
            </a:r>
            <a:r>
              <a:rPr lang="cs-CZ" sz="2000" dirty="0" smtClean="0"/>
              <a:t>), nebo kari-sítě</a:t>
            </a:r>
          </a:p>
          <a:p>
            <a:r>
              <a:rPr lang="cs-CZ" sz="2000" dirty="0"/>
              <a:t>ú</a:t>
            </a:r>
            <a:r>
              <a:rPr lang="cs-CZ" sz="2000" dirty="0" smtClean="0"/>
              <a:t>prava </a:t>
            </a:r>
            <a:r>
              <a:rPr lang="cs-CZ" sz="2000" dirty="0"/>
              <a:t>povrchu </a:t>
            </a:r>
            <a:r>
              <a:rPr lang="cs-CZ" sz="2000" dirty="0" smtClean="0"/>
              <a:t>– vsypy – pro zvýšení odolnosti </a:t>
            </a:r>
            <a:r>
              <a:rPr lang="cs-CZ" sz="2000" dirty="0"/>
              <a:t>podlahy</a:t>
            </a:r>
            <a:r>
              <a:rPr lang="cs-CZ" sz="2000" dirty="0" smtClean="0"/>
              <a:t>  </a:t>
            </a:r>
          </a:p>
          <a:p>
            <a:pPr>
              <a:tabLst>
                <a:tab pos="2335213" algn="l"/>
              </a:tabLst>
            </a:pPr>
            <a:r>
              <a:rPr lang="cs-CZ" sz="2000" dirty="0"/>
              <a:t>n</a:t>
            </a:r>
            <a:r>
              <a:rPr lang="cs-CZ" sz="2000" dirty="0" smtClean="0"/>
              <a:t>ástřiky povrchu – zvýšení odolnosti proti </a:t>
            </a:r>
            <a:r>
              <a:rPr lang="cs-CZ" sz="2000" dirty="0" err="1" smtClean="0"/>
              <a:t>obrusu</a:t>
            </a:r>
            <a:r>
              <a:rPr lang="cs-CZ" sz="2000" dirty="0" smtClean="0"/>
              <a:t> a snížení nasákavosti 	povrchu </a:t>
            </a:r>
            <a:endParaRPr lang="cs-CZ" sz="2000" dirty="0"/>
          </a:p>
          <a:p>
            <a:r>
              <a:rPr lang="cs-CZ" sz="2000" dirty="0"/>
              <a:t>dilatační </a:t>
            </a:r>
            <a:r>
              <a:rPr lang="cs-CZ" sz="2000" dirty="0" smtClean="0"/>
              <a:t>spáry – řezem </a:t>
            </a:r>
            <a:r>
              <a:rPr lang="cs-CZ" sz="2000" dirty="0"/>
              <a:t>–</a:t>
            </a:r>
            <a:r>
              <a:rPr lang="cs-CZ" sz="2000" dirty="0" smtClean="0"/>
              <a:t> zamezení </a:t>
            </a:r>
            <a:r>
              <a:rPr lang="cs-CZ" sz="2000" dirty="0"/>
              <a:t>vzniku trhlin vlivem smršťovacího napětí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8037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Motivace </a:t>
            </a:r>
            <a:r>
              <a:rPr lang="cs-CZ" dirty="0"/>
              <a:t>a důvody k řešení daného problému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6192"/>
          </a:xfrm>
        </p:spPr>
        <p:txBody>
          <a:bodyPr>
            <a:normAutofit/>
          </a:bodyPr>
          <a:lstStyle/>
          <a:p>
            <a:r>
              <a:rPr lang="cs-CZ" dirty="0" smtClean="0"/>
              <a:t>Vlastní téma BP</a:t>
            </a:r>
          </a:p>
          <a:p>
            <a:endParaRPr lang="cs-CZ" dirty="0" smtClean="0"/>
          </a:p>
          <a:p>
            <a:r>
              <a:rPr lang="cs-CZ" dirty="0" smtClean="0"/>
              <a:t>Původní záměr: návrh stavební konstrukce → tvorba 3D modelu na PC → vizualizace pomocí 3D tisku</a:t>
            </a:r>
          </a:p>
          <a:p>
            <a:endParaRPr lang="cs-CZ" dirty="0"/>
          </a:p>
          <a:p>
            <a:r>
              <a:rPr lang="cs-CZ" dirty="0" smtClean="0"/>
              <a:t>Volba stavební konstrukce: ocelová hala s příhradovým vazníkem</a:t>
            </a:r>
          </a:p>
          <a:p>
            <a:endParaRPr lang="cs-CZ" dirty="0"/>
          </a:p>
          <a:p>
            <a:r>
              <a:rPr lang="cs-CZ" dirty="0" smtClean="0"/>
              <a:t>Zúžení tématu pouze na návrh a statické posouzení konstrukce ocelové haly + návrh opláštění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1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bakalářské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Návrh konstrukce ocelové haly s příhradovým vazníkem </a:t>
            </a:r>
            <a:br>
              <a:rPr lang="cs-CZ" dirty="0" smtClean="0"/>
            </a:br>
            <a:r>
              <a:rPr lang="cs-CZ" dirty="0" smtClean="0"/>
              <a:t>(dispozice, rozmístění nosných prvků)</a:t>
            </a:r>
          </a:p>
          <a:p>
            <a:endParaRPr lang="cs-CZ" dirty="0"/>
          </a:p>
          <a:p>
            <a:r>
              <a:rPr lang="cs-CZ" dirty="0" smtClean="0"/>
              <a:t>Návrh a statické posouzení nosných prvků konstrukce</a:t>
            </a:r>
          </a:p>
          <a:p>
            <a:endParaRPr lang="cs-CZ" dirty="0"/>
          </a:p>
          <a:p>
            <a:r>
              <a:rPr lang="cs-CZ" dirty="0" smtClean="0"/>
              <a:t>Návrh vybraných spojů </a:t>
            </a:r>
          </a:p>
          <a:p>
            <a:endParaRPr lang="cs-CZ" dirty="0"/>
          </a:p>
          <a:p>
            <a:r>
              <a:rPr lang="cs-CZ" dirty="0" smtClean="0"/>
              <a:t>Návrh vhodného střešního a obvodového pláště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9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Výzkumný problém – 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 smtClean="0"/>
              <a:t>Výzkumné </a:t>
            </a:r>
            <a:r>
              <a:rPr lang="cs-CZ" dirty="0"/>
              <a:t>otázky </a:t>
            </a:r>
            <a:r>
              <a:rPr lang="cs-CZ" dirty="0" smtClean="0"/>
              <a:t>vycházejí z cíle této práce: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/>
              <a:t>Splňují </a:t>
            </a:r>
            <a:r>
              <a:rPr lang="cs-CZ" dirty="0"/>
              <a:t>navržené obvodové pláště požadované hodnoty součinitele prostupu tepla</a:t>
            </a:r>
            <a:r>
              <a:rPr lang="cs-CZ" dirty="0" smtClean="0"/>
              <a:t>?</a:t>
            </a:r>
            <a:endParaRPr lang="cs-CZ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/>
              <a:t>Vyhovují </a:t>
            </a:r>
            <a:r>
              <a:rPr lang="cs-CZ" dirty="0"/>
              <a:t>navržené prvky konstrukce na mezní stav únosnosti (MSÚ) 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/>
              <a:t>Vyhovují </a:t>
            </a:r>
            <a:r>
              <a:rPr lang="cs-CZ" dirty="0"/>
              <a:t>navržené prvky konstrukce na mezní stav použitelnosti (MSP) 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/>
              <a:t>Vyhovují </a:t>
            </a:r>
            <a:r>
              <a:rPr lang="cs-CZ" dirty="0"/>
              <a:t>vybrané spoje na dané namáhání?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4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navržené </a:t>
            </a:r>
            <a:r>
              <a:rPr lang="cs-CZ" dirty="0"/>
              <a:t>ocelové haly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Základní údaje:</a:t>
            </a:r>
          </a:p>
          <a:p>
            <a:r>
              <a:rPr lang="cs-CZ" dirty="0" smtClean="0"/>
              <a:t>Půdorysné (osové) rozměry 18 x 30 m</a:t>
            </a:r>
          </a:p>
          <a:p>
            <a:r>
              <a:rPr lang="cs-CZ" dirty="0" smtClean="0"/>
              <a:t>Vzdálenost příčných vazeb 6 m</a:t>
            </a:r>
          </a:p>
          <a:p>
            <a:endParaRPr lang="cs-CZ" dirty="0"/>
          </a:p>
          <a:p>
            <a:r>
              <a:rPr lang="cs-CZ" dirty="0" smtClean="0"/>
              <a:t>Střecha sedlová, sklon 10% </a:t>
            </a:r>
          </a:p>
          <a:p>
            <a:r>
              <a:rPr lang="cs-CZ" dirty="0" smtClean="0"/>
              <a:t>Celková výška objektu 11 m (hřeben střechy)</a:t>
            </a:r>
          </a:p>
          <a:p>
            <a:r>
              <a:rPr lang="cs-CZ" dirty="0" smtClean="0"/>
              <a:t>Světlá výška haly 7,96 m (úroveň podlahy až spodní pás příhradového vazníku)</a:t>
            </a:r>
          </a:p>
          <a:p>
            <a:endParaRPr lang="cs-CZ" dirty="0" smtClean="0"/>
          </a:p>
          <a:p>
            <a:r>
              <a:rPr lang="cs-CZ" dirty="0" smtClean="0"/>
              <a:t>Místo stavby: České Budějovice</a:t>
            </a:r>
          </a:p>
          <a:p>
            <a:r>
              <a:rPr lang="cs-CZ" dirty="0" smtClean="0"/>
              <a:t>Účel stavby: výrobní nebo montážní hala s celoročním 		 provozem (vytápěná)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9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083" y="404664"/>
            <a:ext cx="5955499" cy="40407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21" y="4798807"/>
            <a:ext cx="5955499" cy="20601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Půdorys haly: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5085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Boční pohled: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21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73" y="404665"/>
            <a:ext cx="5574041" cy="31214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75" y="3639821"/>
            <a:ext cx="5840438" cy="316489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Příčný řez: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5" y="4077072"/>
            <a:ext cx="252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Pohled na štítovou stěnu: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659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Návrh a statické posouzení </a:t>
            </a:r>
            <a:r>
              <a:rPr lang="cs-CZ" dirty="0"/>
              <a:t>nosných prvků </a:t>
            </a:r>
            <a:r>
              <a:rPr lang="cs-CZ" dirty="0" smtClean="0"/>
              <a:t>konstrukce - </a:t>
            </a:r>
            <a:r>
              <a:rPr lang="cs-CZ" dirty="0"/>
              <a:t>p</a:t>
            </a:r>
            <a:r>
              <a:rPr lang="cs-CZ" dirty="0" smtClean="0"/>
              <a:t>ostup </a:t>
            </a:r>
            <a:r>
              <a:rPr lang="cs-CZ" dirty="0"/>
              <a:t>výpočtu: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704184"/>
          </a:xfrm>
        </p:spPr>
        <p:txBody>
          <a:bodyPr>
            <a:normAutofit/>
          </a:bodyPr>
          <a:lstStyle/>
          <a:p>
            <a:r>
              <a:rPr lang="cs-CZ" b="1" dirty="0" smtClean="0"/>
              <a:t>Zatížení</a:t>
            </a:r>
          </a:p>
          <a:p>
            <a:pPr lvl="1">
              <a:tabLst>
                <a:tab pos="1703388" algn="l"/>
                <a:tab pos="2954338" algn="l"/>
              </a:tabLst>
            </a:pPr>
            <a:r>
              <a:rPr lang="cs-CZ" dirty="0" smtClean="0"/>
              <a:t>Stálé (vlastní tíha) 	(ČSN </a:t>
            </a:r>
            <a:r>
              <a:rPr lang="cs-CZ" dirty="0"/>
              <a:t>EN </a:t>
            </a:r>
            <a:r>
              <a:rPr lang="cs-CZ" dirty="0" smtClean="0"/>
              <a:t>1991-1-1)</a:t>
            </a:r>
          </a:p>
          <a:p>
            <a:pPr lvl="1">
              <a:tabLst>
                <a:tab pos="1703388" algn="l"/>
                <a:tab pos="2954338" algn="l"/>
              </a:tabLst>
            </a:pPr>
            <a:r>
              <a:rPr lang="cs-CZ" dirty="0" smtClean="0"/>
              <a:t>Proměnné	– sněhem	(ČSN </a:t>
            </a:r>
            <a:r>
              <a:rPr lang="cs-CZ" dirty="0"/>
              <a:t>EN </a:t>
            </a:r>
            <a:r>
              <a:rPr lang="cs-CZ" dirty="0" smtClean="0"/>
              <a:t>1991-1-3)</a:t>
            </a:r>
          </a:p>
          <a:p>
            <a:pPr marL="274320" lvl="1" indent="0">
              <a:buNone/>
              <a:tabLst>
                <a:tab pos="1703388" algn="l"/>
                <a:tab pos="2954338" algn="l"/>
              </a:tabLst>
            </a:pPr>
            <a:r>
              <a:rPr lang="cs-CZ" dirty="0"/>
              <a:t>	</a:t>
            </a:r>
            <a:r>
              <a:rPr lang="cs-CZ" dirty="0" smtClean="0"/>
              <a:t>– větrem	(ČSN </a:t>
            </a:r>
            <a:r>
              <a:rPr lang="cs-CZ" dirty="0"/>
              <a:t>EN </a:t>
            </a:r>
            <a:r>
              <a:rPr lang="cs-CZ" dirty="0" smtClean="0"/>
              <a:t>1991-1-4)</a:t>
            </a:r>
          </a:p>
          <a:p>
            <a:pPr>
              <a:spcBef>
                <a:spcPts val="2400"/>
              </a:spcBef>
            </a:pPr>
            <a:r>
              <a:rPr lang="cs-CZ" b="1" dirty="0" smtClean="0"/>
              <a:t>Zatěžovací stavy (ZS)</a:t>
            </a:r>
          </a:p>
          <a:p>
            <a:pPr marL="457200" lvl="2"/>
            <a:r>
              <a:rPr lang="cs-CZ" sz="2000" dirty="0" smtClean="0"/>
              <a:t>určení zatěžovací plochy posuzovaného prvku konstrukce</a:t>
            </a:r>
            <a:endParaRPr lang="cs-CZ" sz="2000" dirty="0"/>
          </a:p>
          <a:p>
            <a:pPr lvl="1"/>
            <a:r>
              <a:rPr lang="cs-CZ" dirty="0"/>
              <a:t>v</a:t>
            </a:r>
            <a:r>
              <a:rPr lang="cs-CZ" dirty="0"/>
              <a:t> případě, že se na konstrukci nachází více prvků stejného typu, posuzujeme ty, které jsou nejvíce </a:t>
            </a:r>
            <a:r>
              <a:rPr lang="cs-CZ" dirty="0" smtClean="0"/>
              <a:t>namáhané</a:t>
            </a:r>
          </a:p>
          <a:p>
            <a:pPr>
              <a:spcBef>
                <a:spcPts val="2400"/>
              </a:spcBef>
            </a:pPr>
            <a:r>
              <a:rPr lang="cs-CZ" b="1" dirty="0" smtClean="0"/>
              <a:t>Kombinace zatěžovacích stavů (KZS)</a:t>
            </a:r>
          </a:p>
          <a:p>
            <a:pPr lvl="1"/>
            <a:r>
              <a:rPr lang="cs-CZ" dirty="0" smtClean="0"/>
              <a:t>ZS stavy nepůsobí nikdy všechny dohromady v plné intenzitě → KZS</a:t>
            </a:r>
          </a:p>
          <a:p>
            <a:pPr lvl="1"/>
            <a:r>
              <a:rPr lang="cs-CZ" dirty="0" smtClean="0"/>
              <a:t>hledáme nejméně příznivou KZS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120680"/>
          </a:xfrm>
        </p:spPr>
        <p:txBody>
          <a:bodyPr>
            <a:normAutofit/>
          </a:bodyPr>
          <a:lstStyle/>
          <a:p>
            <a:r>
              <a:rPr lang="cs-CZ" b="1" dirty="0"/>
              <a:t>Průběhy vnitřních </a:t>
            </a:r>
            <a:r>
              <a:rPr lang="cs-CZ" b="1" dirty="0" smtClean="0"/>
              <a:t>sil</a:t>
            </a:r>
          </a:p>
          <a:p>
            <a:pPr lvl="1"/>
            <a:r>
              <a:rPr lang="cs-CZ" dirty="0" smtClean="0"/>
              <a:t>ruční výpočet nebo pomocí programu FIN EC 2017</a:t>
            </a:r>
            <a:endParaRPr lang="cs-CZ" dirty="0"/>
          </a:p>
          <a:p>
            <a:pPr>
              <a:spcBef>
                <a:spcPts val="2400"/>
              </a:spcBef>
            </a:pPr>
            <a:r>
              <a:rPr lang="cs-CZ" b="1" dirty="0" smtClean="0"/>
              <a:t>Návrh </a:t>
            </a:r>
            <a:r>
              <a:rPr lang="cs-CZ" b="1" dirty="0"/>
              <a:t>profilu </a:t>
            </a:r>
            <a:r>
              <a:rPr lang="cs-CZ" b="1" dirty="0" smtClean="0"/>
              <a:t>prvku</a:t>
            </a:r>
          </a:p>
          <a:p>
            <a:pPr lvl="1"/>
            <a:r>
              <a:rPr lang="cs-CZ" dirty="0" smtClean="0"/>
              <a:t>tabulky ocelových prvků</a:t>
            </a:r>
            <a:endParaRPr lang="cs-CZ" dirty="0"/>
          </a:p>
          <a:p>
            <a:pPr>
              <a:spcBef>
                <a:spcPts val="2400"/>
              </a:spcBef>
            </a:pPr>
            <a:r>
              <a:rPr lang="cs-CZ" b="1" dirty="0" smtClean="0"/>
              <a:t>Posouzení </a:t>
            </a:r>
            <a:r>
              <a:rPr lang="cs-CZ" b="1" dirty="0"/>
              <a:t>na </a:t>
            </a:r>
            <a:r>
              <a:rPr lang="cs-CZ" b="1" dirty="0" smtClean="0"/>
              <a:t>MSÚ</a:t>
            </a:r>
          </a:p>
          <a:p>
            <a:pPr lvl="1"/>
            <a:r>
              <a:rPr lang="cs-CZ" dirty="0" smtClean="0"/>
              <a:t>dle ČSN </a:t>
            </a:r>
            <a:r>
              <a:rPr lang="cs-CZ" dirty="0"/>
              <a:t>EN </a:t>
            </a:r>
            <a:r>
              <a:rPr lang="cs-CZ" dirty="0" smtClean="0"/>
              <a:t>1993-1-1 </a:t>
            </a:r>
            <a:r>
              <a:rPr lang="cs-CZ" dirty="0" err="1" smtClean="0"/>
              <a:t>Eurokód</a:t>
            </a:r>
            <a:r>
              <a:rPr lang="cs-CZ" dirty="0" smtClean="0"/>
              <a:t> 3: Navrhování </a:t>
            </a:r>
            <a:r>
              <a:rPr lang="cs-CZ" dirty="0"/>
              <a:t>ocelových konstrukcí</a:t>
            </a:r>
            <a:endParaRPr lang="cs-CZ" dirty="0" smtClean="0"/>
          </a:p>
          <a:p>
            <a:pPr lvl="1"/>
            <a:r>
              <a:rPr lang="cs-CZ" dirty="0" smtClean="0"/>
              <a:t>výpočet návrhové únosnosti podle druhu rozhodujícího namáhání prvku: </a:t>
            </a:r>
            <a:br>
              <a:rPr lang="cs-CZ" dirty="0" smtClean="0"/>
            </a:br>
            <a:r>
              <a:rPr lang="cs-CZ" dirty="0" smtClean="0"/>
              <a:t>tah, tlak (vzpěr), ohyb, ohyb s vlivem klopení, interakce tlaku </a:t>
            </a:r>
            <a:r>
              <a:rPr lang="cs-CZ" dirty="0"/>
              <a:t>s</a:t>
            </a:r>
            <a:r>
              <a:rPr lang="cs-CZ" dirty="0" smtClean="0"/>
              <a:t> ohybem, kroucení</a:t>
            </a:r>
          </a:p>
          <a:p>
            <a:pPr lvl="1"/>
            <a:r>
              <a:rPr lang="cs-CZ" dirty="0" smtClean="0"/>
              <a:t>podmínka spolehlivosti: návrhová únosnost ≥ návrhová vnitřní síla</a:t>
            </a:r>
          </a:p>
          <a:p>
            <a:pPr>
              <a:spcBef>
                <a:spcPts val="2400"/>
              </a:spcBef>
            </a:pPr>
            <a:r>
              <a:rPr lang="cs-CZ" b="1" dirty="0" smtClean="0"/>
              <a:t>Posouzení </a:t>
            </a:r>
            <a:r>
              <a:rPr lang="cs-CZ" b="1" dirty="0"/>
              <a:t>na MSP</a:t>
            </a:r>
          </a:p>
          <a:p>
            <a:pPr lvl="1"/>
            <a:r>
              <a:rPr lang="cs-CZ" dirty="0" smtClean="0"/>
              <a:t>ČSN </a:t>
            </a:r>
            <a:r>
              <a:rPr lang="cs-CZ" dirty="0"/>
              <a:t>EN </a:t>
            </a:r>
            <a:r>
              <a:rPr lang="cs-CZ" dirty="0" smtClean="0"/>
              <a:t>1993-1-1 udává doporučené největší hodnoty průhybů</a:t>
            </a:r>
          </a:p>
          <a:p>
            <a:pPr lvl="1"/>
            <a:r>
              <a:rPr lang="cs-CZ" dirty="0" smtClean="0"/>
              <a:t>výpočet průhybu ručně nebo </a:t>
            </a:r>
            <a:r>
              <a:rPr lang="cs-CZ" dirty="0"/>
              <a:t>pomocí programu FIN EC </a:t>
            </a:r>
            <a:r>
              <a:rPr lang="cs-CZ" dirty="0" smtClean="0"/>
              <a:t>2017</a:t>
            </a:r>
          </a:p>
          <a:p>
            <a:pPr lvl="1"/>
            <a:r>
              <a:rPr lang="cs-CZ" dirty="0" smtClean="0"/>
              <a:t>podmínka MSP: průhyb prvku ≤ mezní průhyb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1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85DFD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1432</TotalTime>
  <Words>654</Words>
  <Application>Microsoft Office PowerPoint</Application>
  <PresentationFormat>Předvádění na obrazovce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Přehlednost</vt:lpstr>
      <vt:lpstr>Návrh konstrukce ocelové haly a opláštění </vt:lpstr>
      <vt:lpstr> Motivace a důvody k řešení daného problému  </vt:lpstr>
      <vt:lpstr>Cíl bakalářské práce</vt:lpstr>
      <vt:lpstr>Výzkumný problém – výzkumné otázky</vt:lpstr>
      <vt:lpstr>Představení navržené ocelové haly</vt:lpstr>
      <vt:lpstr>Prezentace aplikace PowerPoint</vt:lpstr>
      <vt:lpstr>Prezentace aplikace PowerPoint</vt:lpstr>
      <vt:lpstr>Návrh a statické posouzení nosných prvků konstrukce - postup výpočtu:</vt:lpstr>
      <vt:lpstr>Prezentace aplikace PowerPoint</vt:lpstr>
      <vt:lpstr>Navržené nosné prvky konstrukce</vt:lpstr>
      <vt:lpstr>Navržená ztužidla a vybrané spoje</vt:lpstr>
      <vt:lpstr>Návrh střešního a obvodového pláště</vt:lpstr>
      <vt:lpstr>Závěrečné shrnutí</vt:lpstr>
      <vt:lpstr>Děkuji za pozornost</vt:lpstr>
      <vt:lpstr>Doplňující otázka oponenta: Počítal jste v návrhu haly s nějakou konkrétní sněhovou oblastí a oblastí pro zatížení větrem?</vt:lpstr>
      <vt:lpstr>Doplňující otázka oponenta: Počítal jste v návrhu haly s nějakou konkrétní sněhovou oblastí a oblastí pro zatížení větrem?</vt:lpstr>
      <vt:lpstr>Doplňující otázka vedoucího práce: Jak by vypadaly základy navržené haly a konstrukce podlahy v hale - uveďte možná řešení které znáte.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konstrukce ocelové haly a opláštění</dc:title>
  <dc:creator>Maja</dc:creator>
  <cp:lastModifiedBy>Maja</cp:lastModifiedBy>
  <cp:revision>94</cp:revision>
  <dcterms:created xsi:type="dcterms:W3CDTF">2017-06-20T20:27:36Z</dcterms:created>
  <dcterms:modified xsi:type="dcterms:W3CDTF">2017-06-21T20:20:12Z</dcterms:modified>
</cp:coreProperties>
</file>