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3" r:id="rId4"/>
    <p:sldId id="258" r:id="rId5"/>
    <p:sldId id="264" r:id="rId6"/>
    <p:sldId id="262" r:id="rId7"/>
    <p:sldId id="268" r:id="rId8"/>
    <p:sldId id="267" r:id="rId9"/>
    <p:sldId id="266" r:id="rId10"/>
    <p:sldId id="269" r:id="rId11"/>
    <p:sldId id="270" r:id="rId12"/>
    <p:sldId id="271" r:id="rId13"/>
    <p:sldId id="265" r:id="rId14"/>
    <p:sldId id="259" r:id="rId15"/>
    <p:sldId id="260" r:id="rId16"/>
    <p:sldId id="261" r:id="rId17"/>
  </p:sldIdLst>
  <p:sldSz cx="9144000" cy="6858000" type="screen4x3"/>
  <p:notesSz cx="7102475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37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D60951-DD3A-4C9D-895F-A02991BF0F27}" type="datetimeFigureOut">
              <a:rPr lang="cs-CZ" smtClean="0"/>
              <a:pPr/>
              <a:t>26. 6. 2017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C61EEB-B995-4CCF-ADC9-624A611718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60951-DD3A-4C9D-895F-A02991BF0F27}" type="datetimeFigureOut">
              <a:rPr lang="cs-CZ" smtClean="0"/>
              <a:pPr/>
              <a:t>26. 6. 2017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1EEB-B995-4CCF-ADC9-624A611718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60951-DD3A-4C9D-895F-A02991BF0F27}" type="datetimeFigureOut">
              <a:rPr lang="cs-CZ" smtClean="0"/>
              <a:pPr/>
              <a:t>26. 6. 2017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1EEB-B995-4CCF-ADC9-624A611718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60951-DD3A-4C9D-895F-A02991BF0F27}" type="datetimeFigureOut">
              <a:rPr lang="cs-CZ" smtClean="0"/>
              <a:pPr/>
              <a:t>26. 6. 2017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1EEB-B995-4CCF-ADC9-624A611718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60951-DD3A-4C9D-895F-A02991BF0F27}" type="datetimeFigureOut">
              <a:rPr lang="cs-CZ" smtClean="0"/>
              <a:pPr/>
              <a:t>26. 6. 2017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1EEB-B995-4CCF-ADC9-624A611718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60951-DD3A-4C9D-895F-A02991BF0F27}" type="datetimeFigureOut">
              <a:rPr lang="cs-CZ" smtClean="0"/>
              <a:pPr/>
              <a:t>26. 6. 2017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1EEB-B995-4CCF-ADC9-624A611718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60951-DD3A-4C9D-895F-A02991BF0F27}" type="datetimeFigureOut">
              <a:rPr lang="cs-CZ" smtClean="0"/>
              <a:pPr/>
              <a:t>26. 6. 2017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1EEB-B995-4CCF-ADC9-624A611718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60951-DD3A-4C9D-895F-A02991BF0F27}" type="datetimeFigureOut">
              <a:rPr lang="cs-CZ" smtClean="0"/>
              <a:pPr/>
              <a:t>26. 6. 2017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1EEB-B995-4CCF-ADC9-624A611718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60951-DD3A-4C9D-895F-A02991BF0F27}" type="datetimeFigureOut">
              <a:rPr lang="cs-CZ" smtClean="0"/>
              <a:pPr/>
              <a:t>26. 6. 2017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1EEB-B995-4CCF-ADC9-624A611718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3D60951-DD3A-4C9D-895F-A02991BF0F27}" type="datetimeFigureOut">
              <a:rPr lang="cs-CZ" smtClean="0"/>
              <a:pPr/>
              <a:t>26. 6. 2017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1EEB-B995-4CCF-ADC9-624A611718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D60951-DD3A-4C9D-895F-A02991BF0F27}" type="datetimeFigureOut">
              <a:rPr lang="cs-CZ" smtClean="0"/>
              <a:pPr/>
              <a:t>26. 6. 2017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C61EEB-B995-4CCF-ADC9-624A611718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3D60951-DD3A-4C9D-895F-A02991BF0F27}" type="datetimeFigureOut">
              <a:rPr lang="cs-CZ" smtClean="0"/>
              <a:pPr/>
              <a:t>26. 6. 2017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EC61EEB-B995-4CCF-ADC9-624A6117181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115381"/>
          </a:xfrm>
        </p:spPr>
        <p:txBody>
          <a:bodyPr/>
          <a:lstStyle/>
          <a:p>
            <a:pPr algn="ctr"/>
            <a:r>
              <a:rPr lang="cs-CZ" dirty="0" smtClean="0"/>
              <a:t>BAKALÁŘSKÁ PRÁCE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4282" y="3643314"/>
            <a:ext cx="8715436" cy="1199704"/>
          </a:xfrm>
        </p:spPr>
        <p:txBody>
          <a:bodyPr>
            <a:noAutofit/>
          </a:bodyPr>
          <a:lstStyle/>
          <a:p>
            <a:pPr algn="ctr"/>
            <a:r>
              <a:rPr lang="cs-CZ" sz="2400" dirty="0" smtClean="0"/>
              <a:t>Zhodnocení nákladů životního cyklu nízkoenergetického domu nad konkrétním projektem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5500702"/>
            <a:ext cx="6715172" cy="1520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cs-CZ" b="1" dirty="0" smtClean="0"/>
              <a:t>Autor bakalářské práce: Nikola Lojdová</a:t>
            </a:r>
          </a:p>
          <a:p>
            <a:pPr>
              <a:spcBef>
                <a:spcPts val="1000"/>
              </a:spcBef>
            </a:pPr>
            <a:r>
              <a:rPr lang="cs-CZ" b="1" dirty="0" smtClean="0"/>
              <a:t>Vedoucí bakalářské práce: Ing. Vladimír Nývlt, MBA</a:t>
            </a:r>
          </a:p>
          <a:p>
            <a:pPr>
              <a:spcBef>
                <a:spcPts val="1000"/>
              </a:spcBef>
            </a:pPr>
            <a:r>
              <a:rPr lang="cs-CZ" b="1" dirty="0" smtClean="0"/>
              <a:t>Oponent bakalářské práce: Ing. Andrea Šandová</a:t>
            </a:r>
          </a:p>
          <a:p>
            <a:pPr>
              <a:spcBef>
                <a:spcPts val="500"/>
              </a:spcBef>
            </a:pP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357422" y="642918"/>
            <a:ext cx="557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pPr algn="ctr"/>
            <a:r>
              <a:rPr lang="cs-CZ" b="1" dirty="0" smtClean="0"/>
              <a:t>VYSOKÁ </a:t>
            </a:r>
            <a:r>
              <a:rPr lang="cs-CZ" b="1" dirty="0"/>
              <a:t>ŠKOLA TECHNICKÁ A EKONOMICKÁ </a:t>
            </a:r>
            <a:endParaRPr lang="cs-CZ" b="1" dirty="0" smtClean="0"/>
          </a:p>
          <a:p>
            <a:pPr algn="ctr"/>
            <a:r>
              <a:rPr lang="cs-CZ" b="1" dirty="0" smtClean="0"/>
              <a:t>V </a:t>
            </a:r>
            <a:r>
              <a:rPr lang="cs-CZ" b="1" dirty="0"/>
              <a:t>ČESKÝCH </a:t>
            </a:r>
            <a:r>
              <a:rPr lang="cs-CZ" b="1" dirty="0" smtClean="0"/>
              <a:t>BUDĚJOVICÍCH</a:t>
            </a:r>
          </a:p>
          <a:p>
            <a:endParaRPr lang="cs-CZ" b="1" dirty="0" smtClean="0"/>
          </a:p>
          <a:p>
            <a:pPr algn="ctr"/>
            <a:endParaRPr lang="cs-CZ" dirty="0"/>
          </a:p>
        </p:txBody>
      </p:sp>
      <p:pic>
        <p:nvPicPr>
          <p:cNvPr id="9" name="Obrázek 8" descr="5314450a7c4ffa0025120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2071702" cy="207170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7215174" y="628652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červen 2017</a:t>
            </a:r>
            <a:endParaRPr lang="cs-CZ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Vyhodnocení v programu ENERGIE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928669"/>
            <a:ext cx="4381512" cy="555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7358050" y="651944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vlastní</a:t>
            </a:r>
            <a:endParaRPr lang="cs-CZ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4105573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cs-CZ" dirty="0" smtClean="0"/>
              <a:t>Náklady a rozdíl investic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14818"/>
            <a:ext cx="88707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457200" y="1214422"/>
            <a:ext cx="8258204" cy="2643207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Clr>
                <a:schemeClr val="tx1"/>
              </a:buClr>
            </a:pPr>
            <a:r>
              <a:rPr lang="cs-CZ" sz="2400" dirty="0" smtClean="0">
                <a:latin typeface="+mj-lt"/>
                <a:cs typeface="Arial" pitchFamily="34" charset="0"/>
              </a:rPr>
              <a:t>Klasický rodinný dům se líší od nízkoenergetického: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cs-CZ" sz="2000" dirty="0" smtClean="0">
                <a:cs typeface="Arial" pitchFamily="34" charset="0"/>
              </a:rPr>
              <a:t>Obvodové zdivo 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cs-CZ" sz="2000" dirty="0" smtClean="0">
                <a:cs typeface="Arial" pitchFamily="34" charset="0"/>
              </a:rPr>
              <a:t>Okna 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cs-CZ" sz="2000" dirty="0" smtClean="0">
                <a:cs typeface="Arial" pitchFamily="34" charset="0"/>
              </a:rPr>
              <a:t>Zdroj vytápění (plynový kotel)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cs-CZ" sz="2000" dirty="0" smtClean="0">
                <a:cs typeface="Arial" pitchFamily="34" charset="0"/>
              </a:rPr>
              <a:t>Není nucené větrání</a:t>
            </a:r>
          </a:p>
          <a:p>
            <a:pPr lvl="0">
              <a:buClr>
                <a:schemeClr val="tx1"/>
              </a:buCl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286644" y="5429264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vlastní</a:t>
            </a:r>
            <a:endParaRPr lang="cs-CZ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400" dirty="0" smtClean="0"/>
              <a:t>Investice se navrátí za 17 let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Návratnost investic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6667" r="613"/>
          <a:stretch>
            <a:fillRect/>
          </a:stretch>
        </p:blipFill>
        <p:spPr bwMode="auto">
          <a:xfrm>
            <a:off x="214282" y="2214554"/>
            <a:ext cx="86797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2428860" y="5786454"/>
            <a:ext cx="6500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Vypočteno z internetových stránek: www.mastertherm.cz</a:t>
            </a: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4282" y="1643050"/>
            <a:ext cx="8686800" cy="3786214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cs-CZ" sz="2400" dirty="0" smtClean="0"/>
              <a:t>Pochopení problematiky výstavby nízkoenergetického domu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cs-CZ" sz="2400" dirty="0" smtClean="0"/>
              <a:t>Seznámení s programem TEPLO a ENERGIE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cs-CZ" sz="2400" dirty="0" smtClean="0"/>
              <a:t>Obeznámení se stavebními výrobky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ea typeface="ＭＳ Ｐゴシック" pitchFamily="34" charset="-128"/>
              </a:rPr>
              <a:t>Přínos práce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0006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400" dirty="0" smtClean="0"/>
              <a:t>Rodinný dům je navržen v nízkoenergetickém standartu: 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cs-CZ" sz="2000" dirty="0" smtClean="0">
                <a:latin typeface="+mj-lt"/>
                <a:cs typeface="Arial" pitchFamily="34" charset="0"/>
              </a:rPr>
              <a:t>měrná potřeba tepla na vytápění 40 kWh/(m</a:t>
            </a:r>
            <a:r>
              <a:rPr lang="cs-CZ" sz="2000" baseline="30000" dirty="0" smtClean="0">
                <a:latin typeface="+mj-lt"/>
                <a:cs typeface="Arial" pitchFamily="34" charset="0"/>
              </a:rPr>
              <a:t>2</a:t>
            </a:r>
            <a:r>
              <a:rPr lang="cs-CZ" sz="2000" dirty="0" smtClean="0">
                <a:latin typeface="+mj-lt"/>
                <a:cs typeface="Arial" pitchFamily="34" charset="0"/>
              </a:rPr>
              <a:t>.a)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cs-CZ" sz="2000" dirty="0" smtClean="0">
                <a:latin typeface="+mj-lt"/>
                <a:cs typeface="Arial" pitchFamily="34" charset="0"/>
              </a:rPr>
              <a:t>energetická náročnost budovy </a:t>
            </a:r>
            <a:r>
              <a:rPr lang="cs-CZ" sz="2000" b="1" dirty="0" smtClean="0">
                <a:latin typeface="+mj-lt"/>
                <a:cs typeface="Arial" pitchFamily="34" charset="0"/>
              </a:rPr>
              <a:t>B</a:t>
            </a:r>
            <a:r>
              <a:rPr lang="cs-CZ" sz="2000" dirty="0" smtClean="0">
                <a:latin typeface="+mj-lt"/>
                <a:cs typeface="Arial" pitchFamily="34" charset="0"/>
              </a:rPr>
              <a:t> (velmi úsporná)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cs-CZ" sz="2000" dirty="0" smtClean="0">
                <a:latin typeface="+mj-lt"/>
                <a:cs typeface="Arial" pitchFamily="34" charset="0"/>
              </a:rPr>
              <a:t>obnovitelná energie (sluneční záření, vzduch, zpětné využití odpadního tepla, dřevo)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2400" dirty="0" smtClean="0">
                <a:latin typeface="+mj-lt"/>
                <a:cs typeface="Arial" pitchFamily="34" charset="0"/>
              </a:rPr>
              <a:t>Návratnost investic: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cs-CZ" sz="2000" dirty="0" smtClean="0">
                <a:latin typeface="+mj-lt"/>
                <a:cs typeface="Arial" pitchFamily="34" charset="0"/>
              </a:rPr>
              <a:t>úspornější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cs-CZ" sz="2000" dirty="0" smtClean="0">
                <a:latin typeface="+mj-lt"/>
                <a:cs typeface="Arial" pitchFamily="34" charset="0"/>
              </a:rPr>
              <a:t>komfortnější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cs-CZ" sz="2000" dirty="0" smtClean="0">
                <a:latin typeface="+mj-lt"/>
                <a:cs typeface="Arial" pitchFamily="34" charset="0"/>
              </a:rPr>
              <a:t>návratnost do 17 let</a:t>
            </a:r>
          </a:p>
          <a:p>
            <a:pPr lvl="1" algn="just">
              <a:buClrTx/>
            </a:pPr>
            <a:endParaRPr lang="cs-CZ" sz="2000" dirty="0">
              <a:latin typeface="+mj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14348" y="0"/>
            <a:ext cx="7543824" cy="1143000"/>
          </a:xfrm>
        </p:spPr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1472" y="2857496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Děkuji Vám za pozornost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cs-CZ" sz="2400" u="sng" dirty="0" smtClean="0"/>
              <a:t>Otázka vedoucího práce: </a:t>
            </a:r>
          </a:p>
          <a:p>
            <a:pPr>
              <a:buClrTx/>
              <a:buNone/>
            </a:pPr>
            <a:r>
              <a:rPr lang="cs-CZ" sz="2400" dirty="0" smtClean="0"/>
              <a:t>   V jakých případech byste doporučila stavbu nízkoenergetického domu a ve kterých nikoliv?</a:t>
            </a:r>
          </a:p>
          <a:p>
            <a:pPr>
              <a:buClrTx/>
              <a:buNone/>
            </a:pPr>
            <a:endParaRPr lang="cs-CZ" sz="2400" dirty="0" smtClean="0"/>
          </a:p>
          <a:p>
            <a:pPr>
              <a:buClrTx/>
            </a:pPr>
            <a:r>
              <a:rPr lang="cs-CZ" sz="2400" u="sng" dirty="0" smtClean="0"/>
              <a:t>Otázka oponenta práce: </a:t>
            </a:r>
          </a:p>
          <a:p>
            <a:pPr>
              <a:buClrTx/>
              <a:buNone/>
            </a:pPr>
            <a:r>
              <a:rPr lang="cs-CZ" sz="2400" dirty="0" smtClean="0"/>
              <a:t>  V případě, že by došlo k realizaci, jaký by byla rozhodovací logika, která by určila, kterému zdroji tepla se dá přednost (vytápění TČ, či možnost dotápění rekuperační jednotkou) v přechodném období? Popř. byl by instalován nadřazený systém regulace?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otázky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cs-CZ" sz="2400" dirty="0" smtClean="0"/>
              <a:t>Motivace a důvody k řešení daného problému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cs-CZ" sz="2400" dirty="0" smtClean="0"/>
              <a:t>Cíl práce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cs-CZ" sz="2400" dirty="0" smtClean="0"/>
              <a:t>Použité metody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cs-CZ" sz="2400" dirty="0" smtClean="0"/>
              <a:t>Textová část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cs-CZ" sz="2400" dirty="0" smtClean="0"/>
              <a:t>Aplikační část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cs-CZ" sz="2400" dirty="0" smtClean="0"/>
              <a:t>Přínos práce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cs-CZ" sz="2400" dirty="0" smtClean="0"/>
              <a:t>Závěr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42910" y="285728"/>
            <a:ext cx="5286412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34290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cs-CZ" sz="2400" dirty="0" smtClean="0"/>
              <a:t>Aktuálnost tématu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cs-CZ" sz="2400" dirty="0" smtClean="0"/>
              <a:t>Vlastní zájem o výstavbu nízkoenergetického rodinného domu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cs-CZ" sz="2400" dirty="0" smtClean="0"/>
              <a:t>Přehled nákladů na výstavbu rodinného domu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cs-CZ" sz="4400" dirty="0" smtClean="0">
                <a:ea typeface="ＭＳ Ｐゴシック" pitchFamily="34" charset="-128"/>
              </a:rPr>
              <a:t>Motivace a důvody k řešení daného problému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85720" y="1785926"/>
            <a:ext cx="8286808" cy="278608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cs-CZ" sz="2400" dirty="0" smtClean="0"/>
              <a:t>Porovnat náklady na výstavbu  a na vytápění nízkoenergetického domu oproti běžné výstavbě.   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tx1"/>
              </a:buClr>
            </a:pPr>
            <a:r>
              <a:rPr lang="cs-CZ" sz="2400" dirty="0" smtClean="0">
                <a:latin typeface="+mj-lt"/>
                <a:cs typeface="Arial" pitchFamily="34" charset="0"/>
              </a:rPr>
              <a:t>Metody sběru dat </a:t>
            </a:r>
          </a:p>
          <a:p>
            <a:pPr lvl="1">
              <a:buClr>
                <a:schemeClr val="tx1"/>
              </a:buClr>
            </a:pPr>
            <a:r>
              <a:rPr lang="cs-CZ" sz="2000" dirty="0" smtClean="0">
                <a:latin typeface="+mj-lt"/>
                <a:cs typeface="Arial" pitchFamily="34" charset="0"/>
              </a:rPr>
              <a:t>odborná literatura a časopisy, internetové stránky</a:t>
            </a:r>
          </a:p>
          <a:p>
            <a:pPr lvl="0">
              <a:buClr>
                <a:schemeClr val="tx1"/>
              </a:buClr>
              <a:buNone/>
            </a:pPr>
            <a:endParaRPr lang="cs-CZ" sz="2400" dirty="0" smtClean="0">
              <a:latin typeface="+mj-lt"/>
              <a:cs typeface="Arial" pitchFamily="34" charset="0"/>
            </a:endParaRPr>
          </a:p>
          <a:p>
            <a:pPr lvl="0">
              <a:buClr>
                <a:schemeClr val="tx1"/>
              </a:buClr>
            </a:pPr>
            <a:r>
              <a:rPr lang="cs-CZ" sz="2400" dirty="0" smtClean="0">
                <a:latin typeface="+mj-lt"/>
                <a:cs typeface="Arial" pitchFamily="34" charset="0"/>
              </a:rPr>
              <a:t>Metody zpracování dat</a:t>
            </a:r>
          </a:p>
          <a:p>
            <a:pPr lvl="1">
              <a:buClr>
                <a:schemeClr val="tx1"/>
              </a:buClr>
            </a:pPr>
            <a:r>
              <a:rPr lang="cs-CZ" sz="2000" dirty="0" smtClean="0">
                <a:latin typeface="+mj-lt"/>
                <a:cs typeface="Arial" pitchFamily="34" charset="0"/>
              </a:rPr>
              <a:t>architektonické a stavebně technické řešení stavby</a:t>
            </a:r>
          </a:p>
          <a:p>
            <a:pPr lvl="0">
              <a:buClr>
                <a:schemeClr val="tx1"/>
              </a:buClr>
              <a:buNone/>
            </a:pPr>
            <a:endParaRPr lang="cs-CZ" sz="2400" dirty="0" smtClean="0">
              <a:latin typeface="+mj-lt"/>
              <a:cs typeface="Arial" pitchFamily="34" charset="0"/>
            </a:endParaRPr>
          </a:p>
          <a:p>
            <a:pPr lvl="0">
              <a:buClr>
                <a:schemeClr val="tx1"/>
              </a:buClr>
            </a:pPr>
            <a:r>
              <a:rPr lang="cs-CZ" sz="2400" dirty="0" smtClean="0">
                <a:latin typeface="+mj-lt"/>
                <a:cs typeface="Arial" pitchFamily="34" charset="0"/>
              </a:rPr>
              <a:t>Metody vyhodnocování dat</a:t>
            </a:r>
          </a:p>
          <a:p>
            <a:pPr lvl="1">
              <a:buClr>
                <a:schemeClr val="tx1"/>
              </a:buClr>
            </a:pPr>
            <a:r>
              <a:rPr lang="cs-CZ" sz="2000" dirty="0" smtClean="0">
                <a:latin typeface="+mj-lt"/>
                <a:cs typeface="Arial" pitchFamily="34" charset="0"/>
              </a:rPr>
              <a:t>programy TEPLO, ENERGIE, Microsoft Excel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>
                <a:ea typeface="ＭＳ Ｐゴシック" pitchFamily="34" charset="-128"/>
              </a:rPr>
              <a:t>Použité metody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1571612"/>
            <a:ext cx="9001156" cy="485778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cs-CZ" sz="2600" dirty="0" smtClean="0">
                <a:latin typeface="+mj-lt"/>
                <a:cs typeface="Arial" pitchFamily="34" charset="0"/>
              </a:rPr>
              <a:t>Teoreticko-metodologická část:</a:t>
            </a:r>
          </a:p>
          <a:p>
            <a:pPr lvl="1">
              <a:lnSpc>
                <a:spcPct val="150000"/>
              </a:lnSpc>
              <a:spcBef>
                <a:spcPts val="1800"/>
              </a:spcBef>
              <a:buClr>
                <a:schemeClr val="tx1"/>
              </a:buClr>
            </a:pPr>
            <a:r>
              <a:rPr lang="cs-CZ" sz="2200" dirty="0" smtClean="0">
                <a:latin typeface="+mj-lt"/>
                <a:cs typeface="Arial" pitchFamily="34" charset="0"/>
              </a:rPr>
              <a:t>historie, legislativa, požadavky, údržba a kalkulace  nízkoenergetického domu </a:t>
            </a:r>
          </a:p>
          <a:p>
            <a:pPr lvl="1">
              <a:buClr>
                <a:schemeClr val="tx1"/>
              </a:buClr>
            </a:pPr>
            <a:endParaRPr lang="cs-CZ" sz="2000" dirty="0" smtClean="0">
              <a:latin typeface="+mj-lt"/>
              <a:cs typeface="Arial" pitchFamily="34" charset="0"/>
            </a:endParaRPr>
          </a:p>
          <a:p>
            <a:pPr marL="365760" lvl="1" indent="-256032">
              <a:spcBef>
                <a:spcPts val="400"/>
              </a:spcBef>
              <a:buClr>
                <a:schemeClr val="tx1"/>
              </a:buClr>
              <a:buSzPct val="68000"/>
              <a:buFont typeface="Wingdings 3"/>
              <a:buChar char=""/>
            </a:pPr>
            <a:r>
              <a:rPr lang="cs-CZ" sz="2600" dirty="0" smtClean="0">
                <a:latin typeface="+mj-lt"/>
                <a:cs typeface="Arial" pitchFamily="34" charset="0"/>
              </a:rPr>
              <a:t>Aplikační část: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cs-CZ" sz="2200" dirty="0" smtClean="0">
                <a:latin typeface="+mj-lt"/>
                <a:cs typeface="Arial" pitchFamily="34" charset="0"/>
              </a:rPr>
              <a:t>návrh dispozice a architektonické řešení rodinného domu 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cs-CZ" sz="2200" dirty="0" smtClean="0">
                <a:latin typeface="+mj-lt"/>
                <a:cs typeface="Arial" pitchFamily="34" charset="0"/>
              </a:rPr>
              <a:t>posouzení energetické náročnosti rodinného domu 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cs-CZ" sz="2200" dirty="0" smtClean="0">
                <a:latin typeface="+mj-lt"/>
                <a:cs typeface="Arial" pitchFamily="34" charset="0"/>
              </a:rPr>
              <a:t>náklady a posouzení návratnosti investic rodinného domu</a:t>
            </a:r>
          </a:p>
          <a:p>
            <a:pPr lvl="2">
              <a:buNone/>
            </a:pP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ea typeface="ＭＳ Ｐゴシック" pitchFamily="34" charset="-128"/>
              </a:rPr>
              <a:t>Textová část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Architektonické a dispoziční řešení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572000" cy="314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4286280" cy="293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 descr="domek1.jpg"/>
          <p:cNvPicPr>
            <a:picLocks noChangeAspect="1"/>
          </p:cNvPicPr>
          <p:nvPr/>
        </p:nvPicPr>
        <p:blipFill>
          <a:blip r:embed="rId4"/>
          <a:srcRect l="4687" r="33594" b="24996"/>
          <a:stretch>
            <a:fillRect/>
          </a:stretch>
        </p:blipFill>
        <p:spPr>
          <a:xfrm>
            <a:off x="4429124" y="4172622"/>
            <a:ext cx="4714876" cy="2685378"/>
          </a:xfrm>
          <a:prstGeom prst="rect">
            <a:avLst/>
          </a:prstGeom>
        </p:spPr>
      </p:pic>
      <p:pic>
        <p:nvPicPr>
          <p:cNvPr id="7" name="Obrázek 6" descr="domek3.jpg"/>
          <p:cNvPicPr>
            <a:picLocks noChangeAspect="1"/>
          </p:cNvPicPr>
          <p:nvPr/>
        </p:nvPicPr>
        <p:blipFill>
          <a:blip r:embed="rId5"/>
          <a:srcRect l="29687" t="16670" r="14843" b="14985"/>
          <a:stretch>
            <a:fillRect/>
          </a:stretch>
        </p:blipFill>
        <p:spPr>
          <a:xfrm>
            <a:off x="0" y="4286256"/>
            <a:ext cx="4453508" cy="257174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500958" y="4000504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vlastní</a:t>
            </a:r>
            <a:endParaRPr lang="cs-CZ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28641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Základy</a:t>
            </a:r>
          </a:p>
          <a:p>
            <a:pPr lvl="1"/>
            <a:r>
              <a:rPr lang="cs-CZ" sz="2000" dirty="0" smtClean="0"/>
              <a:t>ŽB deska, asfaltová nátěr, betonová mazanina, tepelná izolace, betonová mazanina s keramickou dlažbou</a:t>
            </a:r>
          </a:p>
          <a:p>
            <a:r>
              <a:rPr lang="cs-CZ" sz="2400" dirty="0" smtClean="0"/>
              <a:t>Svislé konstrukce</a:t>
            </a:r>
          </a:p>
          <a:p>
            <a:pPr lvl="1"/>
            <a:r>
              <a:rPr lang="cs-CZ" sz="2000" dirty="0" smtClean="0"/>
              <a:t>Zdivo POROTHERM na zdící pěnu Dryfix, tloušťky 380, 140 a 80 mm</a:t>
            </a:r>
          </a:p>
          <a:p>
            <a:r>
              <a:rPr lang="cs-CZ" sz="2400" dirty="0" smtClean="0"/>
              <a:t>Vodorovné konstrukce</a:t>
            </a:r>
          </a:p>
          <a:p>
            <a:pPr lvl="1"/>
            <a:r>
              <a:rPr lang="cs-CZ" sz="2000" dirty="0" smtClean="0"/>
              <a:t>Stropní panely SPIROL</a:t>
            </a:r>
          </a:p>
          <a:p>
            <a:r>
              <a:rPr lang="cs-CZ" sz="2400" dirty="0" smtClean="0"/>
              <a:t>Střešní konstrukce</a:t>
            </a:r>
          </a:p>
          <a:p>
            <a:pPr lvl="1"/>
            <a:r>
              <a:rPr lang="cs-CZ" sz="2000" dirty="0" smtClean="0"/>
              <a:t>Dřevěný </a:t>
            </a:r>
            <a:r>
              <a:rPr lang="cs-CZ" sz="2000" smtClean="0"/>
              <a:t>hambálkový </a:t>
            </a:r>
            <a:r>
              <a:rPr lang="cs-CZ" sz="2000" smtClean="0"/>
              <a:t>krov</a:t>
            </a:r>
            <a:r>
              <a:rPr lang="cs-CZ" sz="2000" smtClean="0"/>
              <a:t>, </a:t>
            </a:r>
            <a:r>
              <a:rPr lang="cs-CZ" sz="2000" dirty="0" smtClean="0"/>
              <a:t>keramické tašky Topas 13</a:t>
            </a:r>
          </a:p>
          <a:p>
            <a:r>
              <a:rPr lang="cs-CZ" sz="2400" dirty="0" smtClean="0"/>
              <a:t>Výplně otvorů</a:t>
            </a:r>
          </a:p>
          <a:p>
            <a:pPr lvl="1"/>
            <a:r>
              <a:rPr lang="cs-CZ" sz="2000" dirty="0" smtClean="0"/>
              <a:t>Dřevěná okna s trojsklem a dřevěné dveře</a:t>
            </a:r>
          </a:p>
          <a:p>
            <a:r>
              <a:rPr lang="cs-CZ" sz="2400" dirty="0" smtClean="0"/>
              <a:t>Technické vybavení</a:t>
            </a:r>
          </a:p>
          <a:p>
            <a:pPr lvl="1"/>
            <a:r>
              <a:rPr lang="cs-CZ" sz="2000" dirty="0" smtClean="0"/>
              <a:t>Rekuperační jednotka, tepelné čerpadlo a krbová vložka</a:t>
            </a:r>
          </a:p>
          <a:p>
            <a:pPr>
              <a:buNone/>
            </a:pPr>
            <a:endParaRPr lang="cs-CZ" sz="2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/>
              <a:t>Stavebně technické řešení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Posouzení v programu TEPLO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7216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7358082" y="4929198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vlastní</a:t>
            </a:r>
            <a:endParaRPr lang="cs-CZ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381</TotalTime>
  <Words>452</Words>
  <Application>Microsoft Office PowerPoint</Application>
  <PresentationFormat>Předvádění na obrazovce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Shluk</vt:lpstr>
      <vt:lpstr>BAKALÁŘSKÁ PRÁCE</vt:lpstr>
      <vt:lpstr>Obsah prezentace</vt:lpstr>
      <vt:lpstr>Motivace a důvody k řešení daného problému</vt:lpstr>
      <vt:lpstr>Cíl práce</vt:lpstr>
      <vt:lpstr>Použité metody</vt:lpstr>
      <vt:lpstr>Textová část</vt:lpstr>
      <vt:lpstr>Architektonické a dispoziční řešení</vt:lpstr>
      <vt:lpstr>Stavebně technické řešení</vt:lpstr>
      <vt:lpstr>Posouzení v programu TEPLO</vt:lpstr>
      <vt:lpstr>Vyhodnocení v programu ENERGIE</vt:lpstr>
      <vt:lpstr>Náklady a rozdíl investic</vt:lpstr>
      <vt:lpstr>Návratnost investic</vt:lpstr>
      <vt:lpstr>Přínos práce</vt:lpstr>
      <vt:lpstr>Závěr</vt:lpstr>
      <vt:lpstr>Děkuji Vám za pozornost</vt:lpstr>
      <vt:lpstr>Doplňující otázky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BAKALÁŘSKÁ PRÁCE</dc:title>
  <dc:creator>Nikol</dc:creator>
  <cp:lastModifiedBy>Nikol</cp:lastModifiedBy>
  <cp:revision>41</cp:revision>
  <dcterms:created xsi:type="dcterms:W3CDTF">2017-06-12T13:03:28Z</dcterms:created>
  <dcterms:modified xsi:type="dcterms:W3CDTF">2017-06-26T11:21:27Z</dcterms:modified>
</cp:coreProperties>
</file>