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8" r:id="rId4"/>
    <p:sldId id="261" r:id="rId5"/>
    <p:sldId id="262" r:id="rId6"/>
    <p:sldId id="259"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ška Korešová" initials="EK" lastIdx="2" clrIdx="0">
    <p:extLst>
      <p:ext uri="{19B8F6BF-5375-455C-9EA6-DF929625EA0E}">
        <p15:presenceInfo xmlns:p15="http://schemas.microsoft.com/office/powerpoint/2012/main" userId="Eliška Koreš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i&#353;ka\Documents\Bakalarka\SBtool\SBtoo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148601587948099E-4"/>
          <c:y val="0.10117564702208527"/>
          <c:w val="0.4615295976296187"/>
          <c:h val="0.738453150960030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11-448E-9288-D0C4B2BA72F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011-448E-9288-D0C4B2BA72F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11-448E-9288-D0C4B2BA72F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011-448E-9288-D0C4B2BA72F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011-448E-9288-D0C4B2BA72F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4011-448E-9288-D0C4B2BA72F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4011-448E-9288-D0C4B2BA72F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4011-448E-9288-D0C4B2BA72F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4011-448E-9288-D0C4B2BA72F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4011-448E-9288-D0C4B2BA72F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4011-448E-9288-D0C4B2BA72F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4011-448E-9288-D0C4B2BA72FA}"/>
              </c:ext>
            </c:extLst>
          </c:dPt>
          <c:dLbls>
            <c:dLbl>
              <c:idx val="0"/>
              <c:layout>
                <c:manualLayout>
                  <c:x val="-5.9333776738398167E-2"/>
                  <c:y val="-2.86672018599511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11-448E-9288-D0C4B2BA72FA}"/>
                </c:ext>
              </c:extLst>
            </c:dLbl>
            <c:dLbl>
              <c:idx val="2"/>
              <c:layout>
                <c:manualLayout>
                  <c:x val="6.652363277478519E-3"/>
                  <c:y val="-4.25536135743804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11-448E-9288-D0C4B2BA72FA}"/>
                </c:ext>
              </c:extLst>
            </c:dLbl>
            <c:dLbl>
              <c:idx val="3"/>
              <c:layout>
                <c:manualLayout>
                  <c:x val="1.0439353987314316E-2"/>
                  <c:y val="-9.341395303226496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11-448E-9288-D0C4B2BA72FA}"/>
                </c:ext>
              </c:extLst>
            </c:dLbl>
            <c:dLbl>
              <c:idx val="4"/>
              <c:layout>
                <c:manualLayout>
                  <c:x val="2.3197515231640195E-2"/>
                  <c:y val="4.28368041658984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11-448E-9288-D0C4B2BA72FA}"/>
                </c:ext>
              </c:extLst>
            </c:dLbl>
            <c:dLbl>
              <c:idx val="5"/>
              <c:layout>
                <c:manualLayout>
                  <c:x val="2.9263019531517633E-3"/>
                  <c:y val="7.778646172940546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11-448E-9288-D0C4B2BA72FA}"/>
                </c:ext>
              </c:extLst>
            </c:dLbl>
            <c:dLbl>
              <c:idx val="7"/>
              <c:layout>
                <c:manualLayout>
                  <c:x val="-0.10460391769829862"/>
                  <c:y val="3.99857982197716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11-448E-9288-D0C4B2BA72FA}"/>
                </c:ext>
              </c:extLst>
            </c:dLbl>
            <c:dLbl>
              <c:idx val="8"/>
              <c:layout>
                <c:manualLayout>
                  <c:x val="3.4291596566864847E-2"/>
                  <c:y val="2.28341959824981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11-448E-9288-D0C4B2BA72FA}"/>
                </c:ext>
              </c:extLst>
            </c:dLbl>
            <c:dLbl>
              <c:idx val="9"/>
              <c:layout>
                <c:manualLayout>
                  <c:x val="8.8283378746594008E-3"/>
                  <c:y val="-0.1024458209500360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11-448E-9288-D0C4B2BA72FA}"/>
                </c:ext>
              </c:extLst>
            </c:dLbl>
            <c:dLbl>
              <c:idx val="10"/>
              <c:layout>
                <c:manualLayout>
                  <c:x val="5.1603681692377008E-2"/>
                  <c:y val="-3.14018788621518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11-448E-9288-D0C4B2BA72FA}"/>
                </c:ext>
              </c:extLst>
            </c:dLbl>
            <c:dLbl>
              <c:idx val="11"/>
              <c:layout>
                <c:manualLayout>
                  <c:x val="4.6707889034306678E-2"/>
                  <c:y val="-2.01201774666323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011-448E-9288-D0C4B2BA72F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rebuchet MS" panose="020B0603020202020204" pitchFamily="34" charset="0"/>
                    <a:ea typeface="+mn-ea"/>
                    <a:cs typeface="+mn-cs"/>
                  </a:defRPr>
                </a:pPr>
                <a:endParaRPr lang="cs-CZ"/>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Vyhodnocení!$B$5:$B$16</c:f>
              <c:strCache>
                <c:ptCount val="12"/>
                <c:pt idx="0">
                  <c:v>E. 01 Potenciál globálního oteplování </c:v>
                </c:pt>
                <c:pt idx="1">
                  <c:v>E. 02 Potenciál okyselování prostředí </c:v>
                </c:pt>
                <c:pt idx="2">
                  <c:v>E. 03 Potenciál eutrofizace prostředí </c:v>
                </c:pt>
                <c:pt idx="3">
                  <c:v>E. 04 Potenciál ničení ozonové vrstvy </c:v>
                </c:pt>
                <c:pt idx="4">
                  <c:v>E. 05 Potenciál tvorby přízemního ozonu</c:v>
                </c:pt>
                <c:pt idx="5">
                  <c:v>E. 06 Využití zeleně na pozemku </c:v>
                </c:pt>
                <c:pt idx="6">
                  <c:v>E. 07 Využití zeleně na střechách a
fasádách </c:v>
                </c:pt>
                <c:pt idx="7">
                  <c:v>E. 08 Spotřeba pitné vody</c:v>
                </c:pt>
                <c:pt idx="8">
                  <c:v>E. 09 Spotřeba primární energie
z neobnovitelných zdrojů</c:v>
                </c:pt>
                <c:pt idx="9">
                  <c:v>E. 10 Použití konstrukčních materiálů při
výstavbě</c:v>
                </c:pt>
                <c:pt idx="10">
                  <c:v>E. 11 Využití půdy </c:v>
                </c:pt>
                <c:pt idx="11">
                  <c:v>E. 12 Podíl dešťové vody zachycené na
pozemku </c:v>
                </c:pt>
              </c:strCache>
            </c:strRef>
          </c:cat>
          <c:val>
            <c:numRef>
              <c:f>Vyhodnocení!$E$5:$E$16</c:f>
              <c:numCache>
                <c:formatCode>General</c:formatCode>
                <c:ptCount val="12"/>
                <c:pt idx="0">
                  <c:v>0.78</c:v>
                </c:pt>
                <c:pt idx="1">
                  <c:v>0.18600000000000003</c:v>
                </c:pt>
                <c:pt idx="2">
                  <c:v>0.126</c:v>
                </c:pt>
                <c:pt idx="3">
                  <c:v>0.4</c:v>
                </c:pt>
                <c:pt idx="4">
                  <c:v>8.4000000000000005E-2</c:v>
                </c:pt>
                <c:pt idx="5">
                  <c:v>0.52199999999999991</c:v>
                </c:pt>
                <c:pt idx="6">
                  <c:v>0</c:v>
                </c:pt>
                <c:pt idx="7">
                  <c:v>0.217</c:v>
                </c:pt>
                <c:pt idx="8">
                  <c:v>1.3020000000000003</c:v>
                </c:pt>
                <c:pt idx="9">
                  <c:v>0.80400000000000005</c:v>
                </c:pt>
                <c:pt idx="10">
                  <c:v>0.52</c:v>
                </c:pt>
                <c:pt idx="11">
                  <c:v>0.31799999999999995</c:v>
                </c:pt>
              </c:numCache>
            </c:numRef>
          </c:val>
          <c:extLst>
            <c:ext xmlns:c16="http://schemas.microsoft.com/office/drawing/2014/chart" uri="{C3380CC4-5D6E-409C-BE32-E72D297353CC}">
              <c16:uniqueId val="{00000018-4011-448E-9288-D0C4B2BA72FA}"/>
            </c:ext>
          </c:extLst>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44824430306700269"/>
          <c:y val="0"/>
          <c:w val="0.50768141044835557"/>
          <c:h val="0.9994663331948036"/>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6-06T14:27:20.459"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0D52938-A5F1-4960-AC2A-7F5A3AC2F8A4}" type="datetimeFigureOut">
              <a:rPr lang="cs-CZ" smtClean="0"/>
              <a:t>18.6.2017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B3EA577-537A-43ED-BD3B-A27CB570C168}"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5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0D52938-A5F1-4960-AC2A-7F5A3AC2F8A4}" type="datetimeFigureOut">
              <a:rPr lang="cs-CZ" smtClean="0"/>
              <a:t>18.6.2017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164331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0D52938-A5F1-4960-AC2A-7F5A3AC2F8A4}" type="datetimeFigureOut">
              <a:rPr lang="cs-CZ" smtClean="0"/>
              <a:t>18.6.2017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279301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0D52938-A5F1-4960-AC2A-7F5A3AC2F8A4}" type="datetimeFigureOut">
              <a:rPr lang="cs-CZ" smtClean="0"/>
              <a:t>18.6.2017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171315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0D52938-A5F1-4960-AC2A-7F5A3AC2F8A4}" type="datetimeFigureOut">
              <a:rPr lang="cs-CZ" smtClean="0"/>
              <a:t>18.6.2017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B3EA577-537A-43ED-BD3B-A27CB570C168}"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09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0D52938-A5F1-4960-AC2A-7F5A3AC2F8A4}" type="datetimeFigureOut">
              <a:rPr lang="cs-CZ" smtClean="0"/>
              <a:t>18.6.2017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407357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0D52938-A5F1-4960-AC2A-7F5A3AC2F8A4}" type="datetimeFigureOut">
              <a:rPr lang="cs-CZ" smtClean="0"/>
              <a:t>18.6.2017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161501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D52938-A5F1-4960-AC2A-7F5A3AC2F8A4}" type="datetimeFigureOut">
              <a:rPr lang="cs-CZ" smtClean="0"/>
              <a:t>18.6.2017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230919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D52938-A5F1-4960-AC2A-7F5A3AC2F8A4}" type="datetimeFigureOut">
              <a:rPr lang="cs-CZ" smtClean="0"/>
              <a:t>18.6.2017</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222740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D52938-A5F1-4960-AC2A-7F5A3AC2F8A4}" type="datetimeFigureOut">
              <a:rPr lang="cs-CZ" smtClean="0"/>
              <a:t>18.6.2017</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3EA577-537A-43ED-BD3B-A27CB570C168}" type="slidenum">
              <a:rPr lang="cs-CZ" smtClean="0"/>
              <a:t>‹#›</a:t>
            </a:fld>
            <a:endParaRPr lang="cs-CZ"/>
          </a:p>
        </p:txBody>
      </p:sp>
    </p:spTree>
    <p:extLst>
      <p:ext uri="{BB962C8B-B14F-4D97-AF65-F5344CB8AC3E}">
        <p14:creationId xmlns:p14="http://schemas.microsoft.com/office/powerpoint/2010/main" val="162998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10D52938-A5F1-4960-AC2A-7F5A3AC2F8A4}" type="datetimeFigureOut">
              <a:rPr lang="cs-CZ" smtClean="0"/>
              <a:t>18.6.2017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B3EA577-537A-43ED-BD3B-A27CB570C168}" type="slidenum">
              <a:rPr lang="cs-CZ" smtClean="0"/>
              <a:t>‹#›</a:t>
            </a:fld>
            <a:endParaRPr lang="cs-CZ"/>
          </a:p>
        </p:txBody>
      </p:sp>
    </p:spTree>
    <p:extLst>
      <p:ext uri="{BB962C8B-B14F-4D97-AF65-F5344CB8AC3E}">
        <p14:creationId xmlns:p14="http://schemas.microsoft.com/office/powerpoint/2010/main" val="119752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D52938-A5F1-4960-AC2A-7F5A3AC2F8A4}" type="datetimeFigureOut">
              <a:rPr lang="cs-CZ" smtClean="0"/>
              <a:t>18.6.2017</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3EA577-537A-43ED-BD3B-A27CB570C168}"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2133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Energetické a environmentální hodnocení objektu</a:t>
            </a:r>
          </a:p>
        </p:txBody>
      </p:sp>
      <p:sp>
        <p:nvSpPr>
          <p:cNvPr id="3" name="Podnadpis 2"/>
          <p:cNvSpPr>
            <a:spLocks noGrp="1"/>
          </p:cNvSpPr>
          <p:nvPr>
            <p:ph type="subTitle" idx="1"/>
          </p:nvPr>
        </p:nvSpPr>
        <p:spPr/>
        <p:txBody>
          <a:bodyPr/>
          <a:lstStyle/>
          <a:p>
            <a:r>
              <a:rPr lang="cs-CZ" dirty="0"/>
              <a:t>Eliška Korešová</a:t>
            </a:r>
          </a:p>
        </p:txBody>
      </p:sp>
    </p:spTree>
    <p:extLst>
      <p:ext uri="{BB962C8B-B14F-4D97-AF65-F5344CB8AC3E}">
        <p14:creationId xmlns:p14="http://schemas.microsoft.com/office/powerpoint/2010/main" val="346835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TEPLO 2014</a:t>
            </a:r>
            <a:br>
              <a:rPr lang="cs-CZ" dirty="0"/>
            </a:br>
            <a:r>
              <a:rPr lang="cs-CZ" dirty="0"/>
              <a:t>Skladba stěny v 1PP – OBZ1</a:t>
            </a:r>
          </a:p>
        </p:txBody>
      </p:sp>
      <p:sp>
        <p:nvSpPr>
          <p:cNvPr id="3" name="Zástupný symbol pro obsah 2"/>
          <p:cNvSpPr>
            <a:spLocks noGrp="1"/>
          </p:cNvSpPr>
          <p:nvPr>
            <p:ph sz="half" idx="1"/>
          </p:nvPr>
        </p:nvSpPr>
        <p:spPr>
          <a:xfrm>
            <a:off x="1097278" y="1845733"/>
            <a:ext cx="5157747" cy="4343031"/>
          </a:xfrm>
        </p:spPr>
        <p:txBody>
          <a:bodyPr>
            <a:normAutofit lnSpcReduction="10000"/>
          </a:bodyPr>
          <a:lstStyle/>
          <a:p>
            <a:r>
              <a:rPr lang="cs-CZ" dirty="0"/>
              <a:t>Povolené hodnoty</a:t>
            </a:r>
          </a:p>
          <a:p>
            <a:pPr lvl="1"/>
            <a:r>
              <a:rPr lang="cs-CZ" dirty="0"/>
              <a:t>součinitel prostupu tepla U</a:t>
            </a:r>
            <a:r>
              <a:rPr lang="cs-CZ" baseline="-25000" dirty="0"/>
              <a:t>N</a:t>
            </a:r>
            <a:r>
              <a:rPr lang="cs-CZ" dirty="0"/>
              <a:t> = 1,10 W/(m</a:t>
            </a:r>
            <a:r>
              <a:rPr lang="cs-CZ" baseline="30000" dirty="0"/>
              <a:t>2</a:t>
            </a:r>
            <a:r>
              <a:rPr lang="cs-CZ" dirty="0"/>
              <a:t>.K),</a:t>
            </a:r>
          </a:p>
          <a:p>
            <a:pPr lvl="1"/>
            <a:r>
              <a:rPr lang="cs-CZ" dirty="0"/>
              <a:t>podmínky na šíření vlhkosti </a:t>
            </a:r>
          </a:p>
          <a:p>
            <a:pPr lvl="2"/>
            <a:r>
              <a:rPr lang="cs-CZ" dirty="0"/>
              <a:t>kondenzace vodní páry nesmí ohrozit funkci konstrukce,</a:t>
            </a:r>
          </a:p>
          <a:p>
            <a:pPr lvl="2"/>
            <a:r>
              <a:rPr lang="cs-CZ" dirty="0"/>
              <a:t>roční množství kondenzátu musí být nižší než roční kapacita odparu,</a:t>
            </a:r>
          </a:p>
          <a:p>
            <a:pPr lvl="2"/>
            <a:r>
              <a:rPr lang="cs-CZ" dirty="0"/>
              <a:t>roční množství kondenzátu </a:t>
            </a:r>
            <a:r>
              <a:rPr lang="cs-CZ" dirty="0" err="1"/>
              <a:t>M</a:t>
            </a:r>
            <a:r>
              <a:rPr lang="cs-CZ" baseline="-25000" dirty="0" err="1"/>
              <a:t>c,a</a:t>
            </a:r>
            <a:r>
              <a:rPr lang="cs-CZ" baseline="-25000" dirty="0"/>
              <a:t> </a:t>
            </a:r>
            <a:r>
              <a:rPr lang="cs-CZ" dirty="0"/>
              <a:t>musí být nižší než 0,1 kg/m</a:t>
            </a:r>
            <a:r>
              <a:rPr lang="cs-CZ" baseline="30000" dirty="0"/>
              <a:t>2</a:t>
            </a:r>
            <a:r>
              <a:rPr lang="cs-CZ" dirty="0"/>
              <a:t>.rok, nebo 3-6% plošné hmotnosti materiálu (nižší z hodnot)</a:t>
            </a:r>
          </a:p>
          <a:p>
            <a:r>
              <a:rPr lang="cs-CZ" dirty="0"/>
              <a:t>Vypočtené hodnoty programu Tepla skladby konstrukce OBZ1:</a:t>
            </a:r>
          </a:p>
          <a:p>
            <a:pPr lvl="1"/>
            <a:r>
              <a:rPr lang="cs-CZ" dirty="0"/>
              <a:t>součinitel prostupu tepla U = 0,190 W/(m</a:t>
            </a:r>
            <a:r>
              <a:rPr lang="cs-CZ" baseline="30000" dirty="0"/>
              <a:t>2</a:t>
            </a:r>
            <a:r>
              <a:rPr lang="cs-CZ" dirty="0"/>
              <a:t>.K),</a:t>
            </a:r>
          </a:p>
          <a:p>
            <a:pPr lvl="1"/>
            <a:r>
              <a:rPr lang="cs-CZ" dirty="0"/>
              <a:t>nedochází při venkovní návrhové teplotě ke kondenzaci.</a:t>
            </a:r>
          </a:p>
          <a:p>
            <a:pPr marL="91440" lvl="1" indent="-91440">
              <a:lnSpc>
                <a:spcPct val="100000"/>
              </a:lnSpc>
              <a:spcBef>
                <a:spcPts val="1200"/>
              </a:spcBef>
              <a:spcAft>
                <a:spcPts val="200"/>
              </a:spcAft>
              <a:buClr>
                <a:srgbClr val="E48312"/>
              </a:buClr>
              <a:buSzPct val="100000"/>
              <a:buFont typeface="Calibri" panose="020F0502020204030204" pitchFamily="34" charset="0"/>
              <a:buChar char=" "/>
            </a:pPr>
            <a:r>
              <a:rPr lang="cs-CZ" sz="2000" dirty="0">
                <a:solidFill>
                  <a:srgbClr val="000000">
                    <a:lumMod val="75000"/>
                    <a:lumOff val="25000"/>
                  </a:srgbClr>
                </a:solidFill>
              </a:rPr>
              <a:t>Konstrukce vyhověla</a:t>
            </a:r>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1951212561"/>
              </p:ext>
            </p:extLst>
          </p:nvPr>
        </p:nvGraphicFramePr>
        <p:xfrm>
          <a:off x="6354169" y="2388615"/>
          <a:ext cx="5396400" cy="2974534"/>
        </p:xfrm>
        <a:graphic>
          <a:graphicData uri="http://schemas.openxmlformats.org/drawingml/2006/table">
            <a:tbl>
              <a:tblPr firstRow="1" firstCol="1" bandRow="1">
                <a:tableStyleId>{5C22544A-7EE6-4342-B048-85BDC9FD1C3A}</a:tableStyleId>
              </a:tblPr>
              <a:tblGrid>
                <a:gridCol w="3305135">
                  <a:extLst>
                    <a:ext uri="{9D8B030D-6E8A-4147-A177-3AD203B41FA5}">
                      <a16:colId xmlns:a16="http://schemas.microsoft.com/office/drawing/2014/main" val="3012224622"/>
                    </a:ext>
                  </a:extLst>
                </a:gridCol>
                <a:gridCol w="1001167">
                  <a:extLst>
                    <a:ext uri="{9D8B030D-6E8A-4147-A177-3AD203B41FA5}">
                      <a16:colId xmlns:a16="http://schemas.microsoft.com/office/drawing/2014/main" val="4049240097"/>
                    </a:ext>
                  </a:extLst>
                </a:gridCol>
                <a:gridCol w="1090098">
                  <a:extLst>
                    <a:ext uri="{9D8B030D-6E8A-4147-A177-3AD203B41FA5}">
                      <a16:colId xmlns:a16="http://schemas.microsoft.com/office/drawing/2014/main" val="4027980851"/>
                    </a:ext>
                  </a:extLst>
                </a:gridCol>
              </a:tblGrid>
              <a:tr h="755747">
                <a:tc>
                  <a:txBody>
                    <a:bodyPr/>
                    <a:lstStyle/>
                    <a:p>
                      <a:pPr algn="l">
                        <a:lnSpc>
                          <a:spcPct val="150000"/>
                        </a:lnSpc>
                        <a:spcAft>
                          <a:spcPts val="0"/>
                        </a:spcAft>
                      </a:pPr>
                      <a:r>
                        <a:rPr lang="cs-CZ" sz="1600" dirty="0">
                          <a:effectLst/>
                        </a:rPr>
                        <a:t>Název</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Tloušťka [m]</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Lambda</a:t>
                      </a:r>
                    </a:p>
                    <a:p>
                      <a:pPr algn="l">
                        <a:lnSpc>
                          <a:spcPct val="150000"/>
                        </a:lnSpc>
                        <a:spcAft>
                          <a:spcPts val="0"/>
                        </a:spcAft>
                      </a:pPr>
                      <a:r>
                        <a:rPr lang="cs-CZ" sz="1600">
                          <a:effectLst/>
                        </a:rPr>
                        <a:t>[W/(mK)]</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44902966"/>
                  </a:ext>
                </a:extLst>
              </a:tr>
              <a:tr h="356526">
                <a:tc>
                  <a:txBody>
                    <a:bodyPr/>
                    <a:lstStyle/>
                    <a:p>
                      <a:pPr algn="l">
                        <a:lnSpc>
                          <a:spcPct val="150000"/>
                        </a:lnSpc>
                        <a:spcAft>
                          <a:spcPts val="0"/>
                        </a:spcAft>
                      </a:pPr>
                      <a:r>
                        <a:rPr lang="cs-CZ" sz="1600" dirty="0">
                          <a:effectLst/>
                        </a:rPr>
                        <a:t>Omítka vápenocementová</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0,9900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52826249"/>
                  </a:ext>
                </a:extLst>
              </a:tr>
              <a:tr h="755747">
                <a:tc>
                  <a:txBody>
                    <a:bodyPr/>
                    <a:lstStyle/>
                    <a:p>
                      <a:pPr algn="l">
                        <a:lnSpc>
                          <a:spcPct val="150000"/>
                        </a:lnSpc>
                        <a:spcAft>
                          <a:spcPts val="0"/>
                        </a:spcAft>
                      </a:pPr>
                      <a:r>
                        <a:rPr lang="cs-CZ" sz="1600" dirty="0" err="1">
                          <a:effectLst/>
                        </a:rPr>
                        <a:t>Porotherm</a:t>
                      </a:r>
                      <a:r>
                        <a:rPr lang="cs-CZ" sz="1600" dirty="0">
                          <a:effectLst/>
                        </a:rPr>
                        <a:t> 50 </a:t>
                      </a:r>
                      <a:r>
                        <a:rPr lang="cs-CZ" sz="1600" dirty="0" err="1">
                          <a:effectLst/>
                        </a:rPr>
                        <a:t>Hi</a:t>
                      </a:r>
                      <a:r>
                        <a:rPr lang="cs-CZ" sz="1600" dirty="0">
                          <a:effectLst/>
                        </a:rPr>
                        <a:t> </a:t>
                      </a:r>
                      <a:r>
                        <a:rPr lang="cs-CZ" sz="1600" dirty="0" err="1">
                          <a:effectLst/>
                        </a:rPr>
                        <a:t>Profi</a:t>
                      </a:r>
                      <a:r>
                        <a:rPr lang="cs-CZ" sz="1600" dirty="0">
                          <a:effectLst/>
                        </a:rPr>
                        <a:t> na zdící pěnu </a:t>
                      </a:r>
                      <a:r>
                        <a:rPr lang="cs-CZ" sz="1600" dirty="0" err="1">
                          <a:effectLst/>
                        </a:rPr>
                        <a:t>Dryfix</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0,5000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0,0880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364327231"/>
                  </a:ext>
                </a:extLst>
              </a:tr>
              <a:tr h="356526">
                <a:tc>
                  <a:txBody>
                    <a:bodyPr/>
                    <a:lstStyle/>
                    <a:p>
                      <a:pPr algn="l">
                        <a:lnSpc>
                          <a:spcPct val="150000"/>
                        </a:lnSpc>
                        <a:spcAft>
                          <a:spcPts val="0"/>
                        </a:spcAft>
                      </a:pPr>
                      <a:r>
                        <a:rPr lang="cs-CZ" sz="1600" dirty="0">
                          <a:effectLst/>
                        </a:rPr>
                        <a:t>Potěr cementový</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0,0120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1,1600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63463000"/>
                  </a:ext>
                </a:extLst>
              </a:tr>
              <a:tr h="356526">
                <a:tc>
                  <a:txBody>
                    <a:bodyPr/>
                    <a:lstStyle/>
                    <a:p>
                      <a:pPr algn="l">
                        <a:lnSpc>
                          <a:spcPct val="150000"/>
                        </a:lnSpc>
                        <a:spcAft>
                          <a:spcPts val="0"/>
                        </a:spcAft>
                      </a:pPr>
                      <a:r>
                        <a:rPr lang="cs-CZ" sz="1600">
                          <a:effectLst/>
                        </a:rPr>
                        <a:t>Elastodek 40 Special Mineral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0,0040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0,2100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58123889"/>
                  </a:ext>
                </a:extLst>
              </a:tr>
              <a:tr h="356526">
                <a:tc>
                  <a:txBody>
                    <a:bodyPr/>
                    <a:lstStyle/>
                    <a:p>
                      <a:pPr algn="l">
                        <a:lnSpc>
                          <a:spcPct val="150000"/>
                        </a:lnSpc>
                        <a:spcAft>
                          <a:spcPts val="0"/>
                        </a:spcAft>
                      </a:pPr>
                      <a:r>
                        <a:rPr lang="cs-CZ" sz="1600">
                          <a:effectLst/>
                        </a:rPr>
                        <a:t>Synthos XPS 50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0,0500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dirty="0">
                          <a:effectLst/>
                        </a:rPr>
                        <a:t>0,0380</a:t>
                      </a:r>
                      <a:endParaRPr lang="cs-CZ"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24450885"/>
                  </a:ext>
                </a:extLst>
              </a:tr>
            </a:tbl>
          </a:graphicData>
        </a:graphic>
      </p:graphicFrame>
    </p:spTree>
    <p:extLst>
      <p:ext uri="{BB962C8B-B14F-4D97-AF65-F5344CB8AC3E}">
        <p14:creationId xmlns:p14="http://schemas.microsoft.com/office/powerpoint/2010/main" val="30900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TEPLO 2014</a:t>
            </a:r>
            <a:br>
              <a:rPr lang="cs-CZ" dirty="0"/>
            </a:br>
            <a:r>
              <a:rPr lang="cs-CZ" dirty="0"/>
              <a:t>Skladba stěny v 1NP – OBZ2</a:t>
            </a:r>
          </a:p>
        </p:txBody>
      </p:sp>
      <p:sp>
        <p:nvSpPr>
          <p:cNvPr id="3" name="Zástupný symbol pro obsah 2"/>
          <p:cNvSpPr>
            <a:spLocks noGrp="1"/>
          </p:cNvSpPr>
          <p:nvPr>
            <p:ph sz="half" idx="1"/>
          </p:nvPr>
        </p:nvSpPr>
        <p:spPr>
          <a:xfrm>
            <a:off x="1097279" y="1845734"/>
            <a:ext cx="5197504" cy="4250266"/>
          </a:xfrm>
        </p:spPr>
        <p:txBody>
          <a:bodyPr>
            <a:normAutofit lnSpcReduction="10000"/>
          </a:bodyPr>
          <a:lstStyle/>
          <a:p>
            <a:r>
              <a:rPr lang="cs-CZ" dirty="0"/>
              <a:t>Povolené hodnoty</a:t>
            </a:r>
          </a:p>
          <a:p>
            <a:pPr lvl="1"/>
            <a:r>
              <a:rPr lang="cs-CZ" dirty="0"/>
              <a:t>součinitel prostupu tepla U</a:t>
            </a:r>
            <a:r>
              <a:rPr lang="cs-CZ" baseline="-25000" dirty="0"/>
              <a:t>N</a:t>
            </a:r>
            <a:r>
              <a:rPr lang="cs-CZ" dirty="0"/>
              <a:t> = 0,30 W/(m</a:t>
            </a:r>
            <a:r>
              <a:rPr lang="cs-CZ" baseline="30000" dirty="0"/>
              <a:t>2</a:t>
            </a:r>
            <a:r>
              <a:rPr lang="cs-CZ" dirty="0"/>
              <a:t>.K),</a:t>
            </a:r>
          </a:p>
          <a:p>
            <a:pPr lvl="1"/>
            <a:r>
              <a:rPr lang="cs-CZ" dirty="0"/>
              <a:t>podmínky na šíření vlhkosti </a:t>
            </a:r>
          </a:p>
          <a:p>
            <a:pPr lvl="2"/>
            <a:r>
              <a:rPr lang="cs-CZ" dirty="0"/>
              <a:t>kondenzace vodní páry nesmí ohrozit funkci konstrukce,</a:t>
            </a:r>
          </a:p>
          <a:p>
            <a:pPr lvl="2"/>
            <a:r>
              <a:rPr lang="cs-CZ" dirty="0"/>
              <a:t>roční množství kondenzátu musí být nižší než roční kapacita odparu,</a:t>
            </a:r>
          </a:p>
          <a:p>
            <a:pPr lvl="2"/>
            <a:r>
              <a:rPr lang="cs-CZ" dirty="0"/>
              <a:t>roční množství kondenzátu </a:t>
            </a:r>
            <a:r>
              <a:rPr lang="cs-CZ" dirty="0" err="1"/>
              <a:t>M</a:t>
            </a:r>
            <a:r>
              <a:rPr lang="cs-CZ" baseline="-25000" dirty="0" err="1"/>
              <a:t>c,a</a:t>
            </a:r>
            <a:r>
              <a:rPr lang="cs-CZ" baseline="-25000" dirty="0"/>
              <a:t> </a:t>
            </a:r>
            <a:r>
              <a:rPr lang="cs-CZ" dirty="0"/>
              <a:t>musí být nižší než 0,1 kg/m</a:t>
            </a:r>
            <a:r>
              <a:rPr lang="cs-CZ" baseline="30000" dirty="0"/>
              <a:t>2</a:t>
            </a:r>
            <a:r>
              <a:rPr lang="cs-CZ" dirty="0"/>
              <a:t>.rok, nebo 3-6% plošné hmotnosti materiálu (nižší z hodnot)</a:t>
            </a:r>
          </a:p>
          <a:p>
            <a:r>
              <a:rPr lang="cs-CZ" dirty="0"/>
              <a:t>Vypočtené hodnoty programu Tepla skladby konstrukce OBZ2:</a:t>
            </a:r>
          </a:p>
          <a:p>
            <a:pPr lvl="1"/>
            <a:r>
              <a:rPr lang="cs-CZ" dirty="0"/>
              <a:t>součinitel prostupu tepla U = 0,1670 W/(m</a:t>
            </a:r>
            <a:r>
              <a:rPr lang="cs-CZ" baseline="30000" dirty="0"/>
              <a:t>2</a:t>
            </a:r>
            <a:r>
              <a:rPr lang="cs-CZ" dirty="0"/>
              <a:t>.K),</a:t>
            </a:r>
          </a:p>
          <a:p>
            <a:pPr lvl="1"/>
            <a:r>
              <a:rPr lang="cs-CZ" dirty="0"/>
              <a:t>nedochází při venkovní návrhové teplotě ke kondenzaci.</a:t>
            </a:r>
          </a:p>
          <a:p>
            <a:pPr marL="91440" lvl="1" indent="-91440">
              <a:lnSpc>
                <a:spcPct val="100000"/>
              </a:lnSpc>
              <a:spcBef>
                <a:spcPts val="1200"/>
              </a:spcBef>
              <a:spcAft>
                <a:spcPts val="200"/>
              </a:spcAft>
              <a:buClr>
                <a:srgbClr val="E48312"/>
              </a:buClr>
              <a:buSzPct val="100000"/>
              <a:buFont typeface="Calibri" panose="020F0502020204030204" pitchFamily="34" charset="0"/>
              <a:buChar char=" "/>
            </a:pPr>
            <a:r>
              <a:rPr lang="cs-CZ" sz="2000" dirty="0">
                <a:solidFill>
                  <a:srgbClr val="000000">
                    <a:lumMod val="75000"/>
                    <a:lumOff val="25000"/>
                  </a:srgbClr>
                </a:solidFill>
              </a:rPr>
              <a:t>Konstrukce vyhověla</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4127104101"/>
              </p:ext>
            </p:extLst>
          </p:nvPr>
        </p:nvGraphicFramePr>
        <p:xfrm>
          <a:off x="6420430" y="2388613"/>
          <a:ext cx="5396400" cy="2937601"/>
        </p:xfrm>
        <a:graphic>
          <a:graphicData uri="http://schemas.openxmlformats.org/drawingml/2006/table">
            <a:tbl>
              <a:tblPr firstRow="1" firstCol="1" bandRow="1">
                <a:tableStyleId>{5C22544A-7EE6-4342-B048-85BDC9FD1C3A}</a:tableStyleId>
              </a:tblPr>
              <a:tblGrid>
                <a:gridCol w="3305135">
                  <a:extLst>
                    <a:ext uri="{9D8B030D-6E8A-4147-A177-3AD203B41FA5}">
                      <a16:colId xmlns:a16="http://schemas.microsoft.com/office/drawing/2014/main" val="3474473451"/>
                    </a:ext>
                  </a:extLst>
                </a:gridCol>
                <a:gridCol w="1001167">
                  <a:extLst>
                    <a:ext uri="{9D8B030D-6E8A-4147-A177-3AD203B41FA5}">
                      <a16:colId xmlns:a16="http://schemas.microsoft.com/office/drawing/2014/main" val="4008621279"/>
                    </a:ext>
                  </a:extLst>
                </a:gridCol>
                <a:gridCol w="1090098">
                  <a:extLst>
                    <a:ext uri="{9D8B030D-6E8A-4147-A177-3AD203B41FA5}">
                      <a16:colId xmlns:a16="http://schemas.microsoft.com/office/drawing/2014/main" val="2445196616"/>
                    </a:ext>
                  </a:extLst>
                </a:gridCol>
              </a:tblGrid>
              <a:tr h="860090">
                <a:tc>
                  <a:txBody>
                    <a:bodyPr/>
                    <a:lstStyle/>
                    <a:p>
                      <a:pPr algn="l">
                        <a:lnSpc>
                          <a:spcPct val="150000"/>
                        </a:lnSpc>
                        <a:spcAft>
                          <a:spcPts val="0"/>
                        </a:spcAft>
                      </a:pPr>
                      <a:r>
                        <a:rPr lang="cs-CZ" sz="1600" dirty="0">
                          <a:effectLst/>
                        </a:rPr>
                        <a:t>Název</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Tloušťka [m]</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Lambda</a:t>
                      </a:r>
                    </a:p>
                    <a:p>
                      <a:pPr algn="l">
                        <a:lnSpc>
                          <a:spcPct val="150000"/>
                        </a:lnSpc>
                        <a:spcAft>
                          <a:spcPts val="0"/>
                        </a:spcAft>
                      </a:pPr>
                      <a:r>
                        <a:rPr lang="cs-CZ" sz="1600">
                          <a:effectLst/>
                        </a:rPr>
                        <a:t>[W/(mK)]</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56690765"/>
                  </a:ext>
                </a:extLst>
              </a:tr>
              <a:tr h="405807">
                <a:tc>
                  <a:txBody>
                    <a:bodyPr/>
                    <a:lstStyle/>
                    <a:p>
                      <a:pPr algn="l">
                        <a:lnSpc>
                          <a:spcPct val="150000"/>
                        </a:lnSpc>
                        <a:spcAft>
                          <a:spcPts val="0"/>
                        </a:spcAft>
                      </a:pPr>
                      <a:r>
                        <a:rPr lang="cs-CZ" sz="1600">
                          <a:effectLst/>
                        </a:rPr>
                        <a:t>Omítka vápenocementová</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0,9900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09844802"/>
                  </a:ext>
                </a:extLst>
              </a:tr>
              <a:tr h="860090">
                <a:tc>
                  <a:txBody>
                    <a:bodyPr/>
                    <a:lstStyle/>
                    <a:p>
                      <a:pPr algn="l">
                        <a:lnSpc>
                          <a:spcPct val="150000"/>
                        </a:lnSpc>
                        <a:spcAft>
                          <a:spcPts val="0"/>
                        </a:spcAft>
                      </a:pPr>
                      <a:r>
                        <a:rPr lang="cs-CZ" sz="1600">
                          <a:effectLst/>
                        </a:rPr>
                        <a:t>Porotherm 50 Hi Profi na zdící pěnu Dryfix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0,5000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0,0880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65538302"/>
                  </a:ext>
                </a:extLst>
              </a:tr>
              <a:tr h="405807">
                <a:tc>
                  <a:txBody>
                    <a:bodyPr/>
                    <a:lstStyle/>
                    <a:p>
                      <a:pPr algn="l">
                        <a:lnSpc>
                          <a:spcPct val="150000"/>
                        </a:lnSpc>
                        <a:spcAft>
                          <a:spcPts val="0"/>
                        </a:spcAft>
                      </a:pPr>
                      <a:r>
                        <a:rPr lang="cs-CZ" sz="1600">
                          <a:effectLst/>
                        </a:rPr>
                        <a:t>Rigips EPS 100 S Stabil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0,1000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0,0370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54734780"/>
                  </a:ext>
                </a:extLst>
              </a:tr>
              <a:tr h="405807">
                <a:tc>
                  <a:txBody>
                    <a:bodyPr/>
                    <a:lstStyle/>
                    <a:p>
                      <a:pPr algn="l">
                        <a:lnSpc>
                          <a:spcPct val="150000"/>
                        </a:lnSpc>
                        <a:spcAft>
                          <a:spcPts val="0"/>
                        </a:spcAft>
                      </a:pPr>
                      <a:r>
                        <a:rPr lang="cs-CZ" sz="1600">
                          <a:effectLst/>
                        </a:rPr>
                        <a:t>Baumit silikátová omítka</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0,0120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dirty="0">
                          <a:effectLst/>
                        </a:rPr>
                        <a:t>0,7000</a:t>
                      </a:r>
                      <a:endParaRPr lang="cs-CZ"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41664669"/>
                  </a:ext>
                </a:extLst>
              </a:tr>
            </a:tbl>
          </a:graphicData>
        </a:graphic>
      </p:graphicFrame>
    </p:spTree>
    <p:extLst>
      <p:ext uri="{BB962C8B-B14F-4D97-AF65-F5344CB8AC3E}">
        <p14:creationId xmlns:p14="http://schemas.microsoft.com/office/powerpoint/2010/main" val="117607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TEPLO 2014</a:t>
            </a:r>
            <a:br>
              <a:rPr lang="cs-CZ" dirty="0"/>
            </a:br>
            <a:r>
              <a:rPr lang="cs-CZ" dirty="0"/>
              <a:t>Skladba střechy – SCH1</a:t>
            </a:r>
          </a:p>
        </p:txBody>
      </p:sp>
      <p:sp>
        <p:nvSpPr>
          <p:cNvPr id="3" name="Zástupný symbol pro obsah 2"/>
          <p:cNvSpPr>
            <a:spLocks noGrp="1"/>
          </p:cNvSpPr>
          <p:nvPr>
            <p:ph sz="half" idx="1"/>
          </p:nvPr>
        </p:nvSpPr>
        <p:spPr>
          <a:xfrm>
            <a:off x="1097279" y="1845733"/>
            <a:ext cx="5256890" cy="4303275"/>
          </a:xfrm>
        </p:spPr>
        <p:txBody>
          <a:bodyPr>
            <a:normAutofit lnSpcReduction="10000"/>
          </a:bodyPr>
          <a:lstStyle/>
          <a:p>
            <a:r>
              <a:rPr lang="cs-CZ" dirty="0"/>
              <a:t>Povolené hodnoty</a:t>
            </a:r>
          </a:p>
          <a:p>
            <a:pPr lvl="1"/>
            <a:r>
              <a:rPr lang="cs-CZ" dirty="0"/>
              <a:t>součinitel prostupu tepla UN = 0,24 W/(m</a:t>
            </a:r>
            <a:r>
              <a:rPr lang="cs-CZ" baseline="30000" dirty="0"/>
              <a:t>2</a:t>
            </a:r>
            <a:r>
              <a:rPr lang="cs-CZ" dirty="0"/>
              <a:t>.K),</a:t>
            </a:r>
          </a:p>
          <a:p>
            <a:pPr lvl="1"/>
            <a:r>
              <a:rPr lang="cs-CZ" dirty="0"/>
              <a:t>podmínky na šíření vlhkosti </a:t>
            </a:r>
          </a:p>
          <a:p>
            <a:pPr lvl="2"/>
            <a:r>
              <a:rPr lang="cs-CZ" dirty="0"/>
              <a:t>kondenzace vodní páry nesmí ohrozit funkci konstrukce,</a:t>
            </a:r>
          </a:p>
          <a:p>
            <a:pPr lvl="2"/>
            <a:r>
              <a:rPr lang="cs-CZ" dirty="0"/>
              <a:t>roční množství kondenzátu musí být nižší než roční kapacita odparu,</a:t>
            </a:r>
          </a:p>
          <a:p>
            <a:pPr lvl="2"/>
            <a:r>
              <a:rPr lang="cs-CZ" dirty="0"/>
              <a:t>roční množství kondenzátu </a:t>
            </a:r>
            <a:r>
              <a:rPr lang="cs-CZ" dirty="0" err="1"/>
              <a:t>M</a:t>
            </a:r>
            <a:r>
              <a:rPr lang="cs-CZ" baseline="-25000" dirty="0" err="1"/>
              <a:t>c,a</a:t>
            </a:r>
            <a:r>
              <a:rPr lang="cs-CZ" dirty="0"/>
              <a:t> musí být nižší než 0,1 kg/m</a:t>
            </a:r>
            <a:r>
              <a:rPr lang="cs-CZ" baseline="30000" dirty="0"/>
              <a:t>2</a:t>
            </a:r>
            <a:r>
              <a:rPr lang="cs-CZ" dirty="0"/>
              <a:t>.rok, nebo 3-6% plošné hmotnosti materiálu (nižší z hodnot)</a:t>
            </a:r>
          </a:p>
          <a:p>
            <a:r>
              <a:rPr lang="cs-CZ" dirty="0"/>
              <a:t>Vypočtené hodnoty programu Tepla skladby konstrukce SCH1:</a:t>
            </a:r>
          </a:p>
          <a:p>
            <a:pPr lvl="1"/>
            <a:r>
              <a:rPr lang="cs-CZ" dirty="0"/>
              <a:t>součinitel prostupu tepla U = 0,149 W/(m</a:t>
            </a:r>
            <a:r>
              <a:rPr lang="cs-CZ" baseline="30000" dirty="0"/>
              <a:t>2</a:t>
            </a:r>
            <a:r>
              <a:rPr lang="cs-CZ" dirty="0"/>
              <a:t>.K),</a:t>
            </a:r>
          </a:p>
          <a:p>
            <a:pPr lvl="1"/>
            <a:r>
              <a:rPr lang="cs-CZ" dirty="0"/>
              <a:t>nedochází při venkovní návrhové teplotě ke kondenzaci.</a:t>
            </a:r>
          </a:p>
          <a:p>
            <a:pPr marL="91440" lvl="1" indent="-91440">
              <a:lnSpc>
                <a:spcPct val="100000"/>
              </a:lnSpc>
              <a:spcBef>
                <a:spcPts val="1200"/>
              </a:spcBef>
              <a:spcAft>
                <a:spcPts val="200"/>
              </a:spcAft>
              <a:buSzPct val="100000"/>
              <a:buFont typeface="Calibri" panose="020F0502020204030204" pitchFamily="34" charset="0"/>
              <a:buChar char=" "/>
            </a:pPr>
            <a:r>
              <a:rPr lang="cs-CZ" sz="2000" dirty="0"/>
              <a:t>Konstrukce vyhověla</a:t>
            </a:r>
          </a:p>
          <a:p>
            <a:endParaRPr lang="cs-CZ" dirty="0"/>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3911174291"/>
              </p:ext>
            </p:extLst>
          </p:nvPr>
        </p:nvGraphicFramePr>
        <p:xfrm>
          <a:off x="6354169" y="2388613"/>
          <a:ext cx="5396400" cy="2937602"/>
        </p:xfrm>
        <a:graphic>
          <a:graphicData uri="http://schemas.openxmlformats.org/drawingml/2006/table">
            <a:tbl>
              <a:tblPr firstRow="1" firstCol="1" bandRow="1">
                <a:tableStyleId>{5C22544A-7EE6-4342-B048-85BDC9FD1C3A}</a:tableStyleId>
              </a:tblPr>
              <a:tblGrid>
                <a:gridCol w="3305135">
                  <a:extLst>
                    <a:ext uri="{9D8B030D-6E8A-4147-A177-3AD203B41FA5}">
                      <a16:colId xmlns:a16="http://schemas.microsoft.com/office/drawing/2014/main" val="1205557863"/>
                    </a:ext>
                  </a:extLst>
                </a:gridCol>
                <a:gridCol w="1001167">
                  <a:extLst>
                    <a:ext uri="{9D8B030D-6E8A-4147-A177-3AD203B41FA5}">
                      <a16:colId xmlns:a16="http://schemas.microsoft.com/office/drawing/2014/main" val="1516704053"/>
                    </a:ext>
                  </a:extLst>
                </a:gridCol>
                <a:gridCol w="1090098">
                  <a:extLst>
                    <a:ext uri="{9D8B030D-6E8A-4147-A177-3AD203B41FA5}">
                      <a16:colId xmlns:a16="http://schemas.microsoft.com/office/drawing/2014/main" val="2057316620"/>
                    </a:ext>
                  </a:extLst>
                </a:gridCol>
              </a:tblGrid>
              <a:tr h="874522">
                <a:tc>
                  <a:txBody>
                    <a:bodyPr/>
                    <a:lstStyle/>
                    <a:p>
                      <a:pPr algn="l">
                        <a:lnSpc>
                          <a:spcPct val="150000"/>
                        </a:lnSpc>
                        <a:spcAft>
                          <a:spcPts val="0"/>
                        </a:spcAft>
                      </a:pPr>
                      <a:r>
                        <a:rPr lang="cs-CZ" sz="1600" dirty="0">
                          <a:effectLst/>
                        </a:rPr>
                        <a:t>Název</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Tloušťka [m]</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Lambda</a:t>
                      </a:r>
                    </a:p>
                    <a:p>
                      <a:pPr algn="l">
                        <a:lnSpc>
                          <a:spcPct val="150000"/>
                        </a:lnSpc>
                        <a:spcAft>
                          <a:spcPts val="0"/>
                        </a:spcAft>
                      </a:pPr>
                      <a:r>
                        <a:rPr lang="cs-CZ" sz="1600">
                          <a:effectLst/>
                        </a:rPr>
                        <a:t>[W/(mK)]</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08630271"/>
                  </a:ext>
                </a:extLst>
              </a:tr>
              <a:tr h="412616">
                <a:tc>
                  <a:txBody>
                    <a:bodyPr/>
                    <a:lstStyle/>
                    <a:p>
                      <a:pPr algn="l">
                        <a:lnSpc>
                          <a:spcPct val="150000"/>
                        </a:lnSpc>
                        <a:spcAft>
                          <a:spcPts val="0"/>
                        </a:spcAft>
                      </a:pPr>
                      <a:r>
                        <a:rPr lang="cs-CZ" sz="1600">
                          <a:effectLst/>
                        </a:rPr>
                        <a:t>Omítka vápenocementová</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0,9900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01546252"/>
                  </a:ext>
                </a:extLst>
              </a:tr>
              <a:tr h="412616">
                <a:tc>
                  <a:txBody>
                    <a:bodyPr/>
                    <a:lstStyle/>
                    <a:p>
                      <a:pPr algn="l">
                        <a:lnSpc>
                          <a:spcPct val="150000"/>
                        </a:lnSpc>
                        <a:spcAft>
                          <a:spcPts val="0"/>
                        </a:spcAft>
                      </a:pPr>
                      <a:r>
                        <a:rPr lang="cs-CZ" sz="1600">
                          <a:effectLst/>
                        </a:rPr>
                        <a:t>Dutinový panel Spiroll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0,2000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1,2000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89098189"/>
                  </a:ext>
                </a:extLst>
              </a:tr>
              <a:tr h="412616">
                <a:tc>
                  <a:txBody>
                    <a:bodyPr/>
                    <a:lstStyle/>
                    <a:p>
                      <a:pPr algn="l">
                        <a:lnSpc>
                          <a:spcPct val="150000"/>
                        </a:lnSpc>
                        <a:spcAft>
                          <a:spcPts val="0"/>
                        </a:spcAft>
                      </a:pPr>
                      <a:r>
                        <a:rPr lang="cs-CZ" sz="1600">
                          <a:effectLst/>
                        </a:rPr>
                        <a:t>GLASTEK AL 40 MINERAL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0,0050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0,2100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97153698"/>
                  </a:ext>
                </a:extLst>
              </a:tr>
              <a:tr h="412616">
                <a:tc>
                  <a:txBody>
                    <a:bodyPr/>
                    <a:lstStyle/>
                    <a:p>
                      <a:pPr algn="l">
                        <a:lnSpc>
                          <a:spcPct val="150000"/>
                        </a:lnSpc>
                        <a:spcAft>
                          <a:spcPts val="0"/>
                        </a:spcAft>
                      </a:pPr>
                      <a:r>
                        <a:rPr lang="cs-CZ" sz="1600">
                          <a:effectLst/>
                        </a:rPr>
                        <a:t>Rigips EPS 100 S Stabil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0,3600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0,0370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12153399"/>
                  </a:ext>
                </a:extLst>
              </a:tr>
              <a:tr h="412616">
                <a:tc>
                  <a:txBody>
                    <a:bodyPr/>
                    <a:lstStyle/>
                    <a:p>
                      <a:pPr algn="l">
                        <a:lnSpc>
                          <a:spcPct val="150000"/>
                        </a:lnSpc>
                        <a:spcAft>
                          <a:spcPts val="0"/>
                        </a:spcAft>
                      </a:pPr>
                      <a:r>
                        <a:rPr lang="cs-CZ" sz="1600">
                          <a:effectLst/>
                        </a:rPr>
                        <a:t>Alkorplan 35 179</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0,0032</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dirty="0">
                          <a:effectLst/>
                        </a:rPr>
                        <a:t>0,1600</a:t>
                      </a:r>
                      <a:endParaRPr lang="cs-CZ"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7897044"/>
                  </a:ext>
                </a:extLst>
              </a:tr>
            </a:tbl>
          </a:graphicData>
        </a:graphic>
      </p:graphicFrame>
    </p:spTree>
    <p:extLst>
      <p:ext uri="{BB962C8B-B14F-4D97-AF65-F5344CB8AC3E}">
        <p14:creationId xmlns:p14="http://schemas.microsoft.com/office/powerpoint/2010/main" val="67716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SVOBODA SOFTWARE ENERGIE 2014</a:t>
            </a:r>
          </a:p>
        </p:txBody>
      </p:sp>
      <p:sp>
        <p:nvSpPr>
          <p:cNvPr id="5" name="Zástupný symbol pro obsah 4"/>
          <p:cNvSpPr>
            <a:spLocks noGrp="1"/>
          </p:cNvSpPr>
          <p:nvPr>
            <p:ph idx="1"/>
          </p:nvPr>
        </p:nvSpPr>
        <p:spPr/>
        <p:txBody>
          <a:bodyPr/>
          <a:lstStyle/>
          <a:p>
            <a:r>
              <a:rPr lang="cs-CZ" dirty="0"/>
              <a:t>Tento program slouží k výpočtu energetické náročnosti budovy.</a:t>
            </a:r>
          </a:p>
          <a:p>
            <a:r>
              <a:rPr lang="cs-CZ" dirty="0"/>
              <a:t>Výstupem z tohoto programu je:</a:t>
            </a:r>
          </a:p>
          <a:p>
            <a:pPr lvl="1"/>
            <a:r>
              <a:rPr lang="cs-CZ" dirty="0"/>
              <a:t>množství dodané energie do objektu, </a:t>
            </a:r>
          </a:p>
          <a:p>
            <a:pPr lvl="1"/>
            <a:r>
              <a:rPr lang="cs-CZ" dirty="0"/>
              <a:t>vyhodnocení do jaké kategorie spadá,</a:t>
            </a:r>
          </a:p>
          <a:p>
            <a:pPr lvl="1"/>
            <a:r>
              <a:rPr lang="cs-CZ" dirty="0"/>
              <a:t>energetický štítek budovy.</a:t>
            </a:r>
          </a:p>
        </p:txBody>
      </p:sp>
    </p:spTree>
    <p:extLst>
      <p:ext uri="{BB962C8B-B14F-4D97-AF65-F5344CB8AC3E}">
        <p14:creationId xmlns:p14="http://schemas.microsoft.com/office/powerpoint/2010/main" val="427595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ENERGIE 2014</a:t>
            </a:r>
            <a:br>
              <a:rPr lang="cs-CZ" dirty="0"/>
            </a:br>
            <a:r>
              <a:rPr lang="cs-CZ" dirty="0"/>
              <a:t>Množství dodané energie do objektu</a:t>
            </a:r>
          </a:p>
        </p:txBody>
      </p:sp>
      <p:sp>
        <p:nvSpPr>
          <p:cNvPr id="3" name="Zástupný symbol pro obsah 2"/>
          <p:cNvSpPr>
            <a:spLocks noGrp="1"/>
          </p:cNvSpPr>
          <p:nvPr>
            <p:ph sz="half" idx="1"/>
          </p:nvPr>
        </p:nvSpPr>
        <p:spPr/>
        <p:txBody>
          <a:bodyPr/>
          <a:lstStyle/>
          <a:p>
            <a:r>
              <a:rPr lang="pl-PL" dirty="0"/>
              <a:t>Dodaná energie na vytápění – 65,021 GJ</a:t>
            </a:r>
          </a:p>
          <a:p>
            <a:r>
              <a:rPr lang="pl-PL" dirty="0"/>
              <a:t>Dodaná energie na chlazení – 0 GJ</a:t>
            </a:r>
          </a:p>
          <a:p>
            <a:r>
              <a:rPr lang="cs-CZ" dirty="0"/>
              <a:t>Dodaná energie na úpravu vlhkosti – 0 GJ</a:t>
            </a:r>
          </a:p>
          <a:p>
            <a:r>
              <a:rPr lang="pl-PL" dirty="0"/>
              <a:t>Dodaná energie na nuc.větrání – 1,152 GJ</a:t>
            </a:r>
          </a:p>
          <a:p>
            <a:r>
              <a:rPr lang="pl-PL" dirty="0"/>
              <a:t>Dodaná energie na přípravu TV – 2,556 GJ</a:t>
            </a:r>
          </a:p>
          <a:p>
            <a:r>
              <a:rPr lang="pl-PL" dirty="0"/>
              <a:t>Dodaná energie na osvětlení – 2,880 GJ</a:t>
            </a:r>
          </a:p>
          <a:p>
            <a:endParaRPr lang="pl-PL" dirty="0"/>
          </a:p>
          <a:p>
            <a:r>
              <a:rPr lang="pl-PL" u="sng" dirty="0"/>
              <a:t>Celková dodaná energie za rok – 71,609 GJ</a:t>
            </a:r>
            <a:endParaRPr lang="cs-CZ" u="sng" dirty="0"/>
          </a:p>
        </p:txBody>
      </p:sp>
      <p:pic>
        <p:nvPicPr>
          <p:cNvPr id="5" name="Zástupný symbol pro obsah 4"/>
          <p:cNvPicPr>
            <a:picLocks noGrp="1" noChangeAspect="1"/>
          </p:cNvPicPr>
          <p:nvPr>
            <p:ph sz="half" idx="2"/>
          </p:nvPr>
        </p:nvPicPr>
        <p:blipFill>
          <a:blip r:embed="rId2"/>
          <a:stretch>
            <a:fillRect/>
          </a:stretch>
        </p:blipFill>
        <p:spPr>
          <a:xfrm>
            <a:off x="6373217" y="1772365"/>
            <a:ext cx="5447721" cy="4394880"/>
          </a:xfrm>
          <a:prstGeom prst="rect">
            <a:avLst/>
          </a:prstGeom>
        </p:spPr>
      </p:pic>
    </p:spTree>
    <p:extLst>
      <p:ext uri="{BB962C8B-B14F-4D97-AF65-F5344CB8AC3E}">
        <p14:creationId xmlns:p14="http://schemas.microsoft.com/office/powerpoint/2010/main" val="10740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ENERGIE 2014</a:t>
            </a:r>
            <a:br>
              <a:rPr lang="cs-CZ" dirty="0"/>
            </a:br>
            <a:r>
              <a:rPr lang="cs-CZ" dirty="0"/>
              <a:t>Energetický štítek </a:t>
            </a:r>
          </a:p>
        </p:txBody>
      </p:sp>
      <p:sp>
        <p:nvSpPr>
          <p:cNvPr id="3" name="Zástupný symbol pro obsah 2"/>
          <p:cNvSpPr>
            <a:spLocks noGrp="1"/>
          </p:cNvSpPr>
          <p:nvPr>
            <p:ph sz="half" idx="1"/>
          </p:nvPr>
        </p:nvSpPr>
        <p:spPr>
          <a:xfrm>
            <a:off x="1097279" y="1845734"/>
            <a:ext cx="5446644" cy="4653540"/>
          </a:xfrm>
        </p:spPr>
        <p:txBody>
          <a:bodyPr>
            <a:normAutofit fontScale="92500" lnSpcReduction="10000"/>
          </a:bodyPr>
          <a:lstStyle/>
          <a:p>
            <a:r>
              <a:rPr lang="es-ES" dirty="0"/>
              <a:t>Průměrný součinitel prostupu tepla budovy </a:t>
            </a:r>
            <a:endParaRPr lang="cs-CZ" dirty="0"/>
          </a:p>
          <a:p>
            <a:pPr lvl="1"/>
            <a:r>
              <a:rPr lang="cs-CZ" dirty="0"/>
              <a:t>pro nízkoenergetické RD: 0,35 W/(m</a:t>
            </a:r>
            <a:r>
              <a:rPr lang="cs-CZ" baseline="30000" dirty="0"/>
              <a:t>2</a:t>
            </a:r>
            <a:r>
              <a:rPr lang="cs-CZ" dirty="0"/>
              <a:t>.K)</a:t>
            </a:r>
          </a:p>
          <a:p>
            <a:pPr lvl="1"/>
            <a:r>
              <a:rPr lang="cs-CZ" dirty="0"/>
              <a:t>pro energeticky pasivní RD: 0,22 W/(m</a:t>
            </a:r>
            <a:r>
              <a:rPr lang="cs-CZ" baseline="30000" dirty="0"/>
              <a:t>2</a:t>
            </a:r>
            <a:r>
              <a:rPr lang="cs-CZ" dirty="0"/>
              <a:t>.K)</a:t>
            </a:r>
          </a:p>
          <a:p>
            <a:r>
              <a:rPr lang="cs-CZ" dirty="0"/>
              <a:t>průměrný součinitel prostupu tepla hodnoceného objektu: 0,24 W/(m</a:t>
            </a:r>
            <a:r>
              <a:rPr lang="cs-CZ" baseline="30000" dirty="0"/>
              <a:t>2</a:t>
            </a:r>
            <a:r>
              <a:rPr lang="cs-CZ" dirty="0"/>
              <a:t>.K)</a:t>
            </a:r>
          </a:p>
          <a:p>
            <a:pPr marL="0" indent="0">
              <a:buNone/>
            </a:pPr>
            <a:r>
              <a:rPr lang="pt-BR" dirty="0"/>
              <a:t>Měrná potřeba tepla na vytápění</a:t>
            </a:r>
            <a:endParaRPr lang="cs-CZ" dirty="0"/>
          </a:p>
          <a:p>
            <a:pPr lvl="1"/>
            <a:r>
              <a:rPr lang="cs-CZ" dirty="0"/>
              <a:t>pro nízkoenergetické RD: 50 kWh/(m</a:t>
            </a:r>
            <a:r>
              <a:rPr lang="cs-CZ" baseline="30000" dirty="0"/>
              <a:t>2</a:t>
            </a:r>
            <a:r>
              <a:rPr lang="cs-CZ" dirty="0"/>
              <a:t>.a)</a:t>
            </a:r>
          </a:p>
          <a:p>
            <a:pPr lvl="1"/>
            <a:r>
              <a:rPr lang="cs-CZ" dirty="0"/>
              <a:t>pro energeticky pasivní RD: 20 kWh/(m</a:t>
            </a:r>
            <a:r>
              <a:rPr lang="cs-CZ" baseline="30000" dirty="0"/>
              <a:t>2</a:t>
            </a:r>
            <a:r>
              <a:rPr lang="cs-CZ" dirty="0"/>
              <a:t>.a)</a:t>
            </a:r>
          </a:p>
          <a:p>
            <a:pPr marL="0" lvl="1" indent="0">
              <a:spcBef>
                <a:spcPts val="1200"/>
              </a:spcBef>
              <a:spcAft>
                <a:spcPts val="200"/>
              </a:spcAft>
              <a:buSzPct val="100000"/>
              <a:buNone/>
            </a:pPr>
            <a:r>
              <a:rPr lang="pt-BR" sz="2100" dirty="0"/>
              <a:t>měrná potřeba tepla na vytápění</a:t>
            </a:r>
            <a:r>
              <a:rPr lang="cs-CZ" sz="2100" dirty="0"/>
              <a:t> hodnoceného objektu: </a:t>
            </a:r>
            <a:r>
              <a:rPr lang="pt-BR" sz="2100" dirty="0"/>
              <a:t>2</a:t>
            </a:r>
            <a:r>
              <a:rPr lang="cs-CZ" sz="2100" dirty="0"/>
              <a:t>8 </a:t>
            </a:r>
            <a:r>
              <a:rPr lang="pt-BR" sz="2100" dirty="0"/>
              <a:t>kWh/(m</a:t>
            </a:r>
            <a:r>
              <a:rPr lang="pt-BR" sz="2100" baseline="30000" dirty="0"/>
              <a:t>2</a:t>
            </a:r>
            <a:r>
              <a:rPr lang="pt-BR" sz="2100" dirty="0"/>
              <a:t>.a)</a:t>
            </a:r>
            <a:endParaRPr lang="cs-CZ" sz="2100" dirty="0"/>
          </a:p>
          <a:p>
            <a:r>
              <a:rPr lang="cs-CZ" dirty="0"/>
              <a:t>Vybraný rodinný dům odpovídá kategorii: </a:t>
            </a:r>
          </a:p>
          <a:p>
            <a:pPr lvl="1"/>
            <a:r>
              <a:rPr lang="cs-CZ" dirty="0"/>
              <a:t>B – úsporná</a:t>
            </a:r>
          </a:p>
          <a:p>
            <a:pPr marL="91440" lvl="1" indent="-91440">
              <a:spcBef>
                <a:spcPts val="1200"/>
              </a:spcBef>
              <a:spcAft>
                <a:spcPts val="200"/>
              </a:spcAft>
              <a:buSzPct val="100000"/>
              <a:buFont typeface="Calibri" panose="020F0502020204030204" pitchFamily="34" charset="0"/>
              <a:buChar char=" "/>
            </a:pPr>
            <a:r>
              <a:rPr lang="cs-CZ" sz="2000" dirty="0"/>
              <a:t>Dle normy TNI 730329 patří do třídy: </a:t>
            </a:r>
          </a:p>
          <a:p>
            <a:pPr lvl="1"/>
            <a:r>
              <a:rPr lang="cs-CZ" dirty="0"/>
              <a:t>RD 30NE (Nízkoenergetické domy)</a:t>
            </a:r>
          </a:p>
        </p:txBody>
      </p:sp>
      <p:pic>
        <p:nvPicPr>
          <p:cNvPr id="5" name="Zástupný symbol pro obsah 4"/>
          <p:cNvPicPr>
            <a:picLocks noGrp="1" noChangeAspect="1"/>
          </p:cNvPicPr>
          <p:nvPr>
            <p:ph sz="half" idx="2"/>
          </p:nvPr>
        </p:nvPicPr>
        <p:blipFill rotWithShape="1">
          <a:blip r:embed="rId2"/>
          <a:srcRect l="19266" t="17490" r="29466" b="5644"/>
          <a:stretch/>
        </p:blipFill>
        <p:spPr>
          <a:xfrm>
            <a:off x="6543923" y="1913715"/>
            <a:ext cx="4611757" cy="3887397"/>
          </a:xfrm>
          <a:prstGeom prst="rect">
            <a:avLst/>
          </a:prstGeom>
        </p:spPr>
      </p:pic>
    </p:spTree>
    <p:extLst>
      <p:ext uri="{BB962C8B-B14F-4D97-AF65-F5344CB8AC3E}">
        <p14:creationId xmlns:p14="http://schemas.microsoft.com/office/powerpoint/2010/main" val="9430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ENVIRONMENTÁLNÍ VYHODNOCENÍ </a:t>
            </a:r>
          </a:p>
        </p:txBody>
      </p:sp>
      <p:sp>
        <p:nvSpPr>
          <p:cNvPr id="4" name="Zástupný symbol pro obsah 3"/>
          <p:cNvSpPr>
            <a:spLocks noGrp="1"/>
          </p:cNvSpPr>
          <p:nvPr>
            <p:ph idx="1"/>
          </p:nvPr>
        </p:nvSpPr>
        <p:spPr/>
        <p:txBody>
          <a:bodyPr/>
          <a:lstStyle/>
          <a:p>
            <a:r>
              <a:rPr lang="cs-CZ" dirty="0"/>
              <a:t>Environmentální hodnocení se zabývá vlivem stavby na životní prostředí, sociálním kritériem a ekonomikou a managementem</a:t>
            </a:r>
          </a:p>
          <a:p>
            <a:r>
              <a:rPr lang="cs-CZ" dirty="0"/>
              <a:t>V této bakalářské práci se zabývám pouze životním prostředím dělícím se do dalších dvanácti kritérií.</a:t>
            </a:r>
          </a:p>
          <a:p>
            <a:r>
              <a:rPr lang="cs-CZ" dirty="0"/>
              <a:t>Výsledkem těchto hodnocení je bodový souhrn, podle kterého získáme certifikát kvality budovy.</a:t>
            </a:r>
          </a:p>
          <a:p>
            <a:endParaRPr lang="cs-CZ" dirty="0"/>
          </a:p>
        </p:txBody>
      </p:sp>
      <p:pic>
        <p:nvPicPr>
          <p:cNvPr id="11" name="Obrázek 10"/>
          <p:cNvPicPr>
            <a:picLocks noChangeAspect="1"/>
          </p:cNvPicPr>
          <p:nvPr/>
        </p:nvPicPr>
        <p:blipFill>
          <a:blip r:embed="rId2"/>
          <a:stretch>
            <a:fillRect/>
          </a:stretch>
        </p:blipFill>
        <p:spPr>
          <a:xfrm>
            <a:off x="946161" y="3857414"/>
            <a:ext cx="10360638" cy="2251288"/>
          </a:xfrm>
          <a:prstGeom prst="rect">
            <a:avLst/>
          </a:prstGeom>
        </p:spPr>
      </p:pic>
      <p:sp>
        <p:nvSpPr>
          <p:cNvPr id="12" name="TextovéPole 11"/>
          <p:cNvSpPr txBox="1"/>
          <p:nvPr/>
        </p:nvSpPr>
        <p:spPr>
          <a:xfrm>
            <a:off x="1510749" y="3749040"/>
            <a:ext cx="1354858" cy="369332"/>
          </a:xfrm>
          <a:prstGeom prst="rect">
            <a:avLst/>
          </a:prstGeom>
          <a:noFill/>
        </p:spPr>
        <p:txBody>
          <a:bodyPr wrap="none" rtlCol="0">
            <a:spAutoFit/>
          </a:bodyPr>
          <a:lstStyle/>
          <a:p>
            <a:r>
              <a:rPr lang="cs-CZ" dirty="0"/>
              <a:t>0 – 3,9 bodů</a:t>
            </a:r>
          </a:p>
        </p:txBody>
      </p:sp>
      <p:sp>
        <p:nvSpPr>
          <p:cNvPr id="13" name="TextovéPole 12"/>
          <p:cNvSpPr txBox="1"/>
          <p:nvPr/>
        </p:nvSpPr>
        <p:spPr>
          <a:xfrm>
            <a:off x="4061792" y="3749040"/>
            <a:ext cx="1354858" cy="369332"/>
          </a:xfrm>
          <a:prstGeom prst="rect">
            <a:avLst/>
          </a:prstGeom>
          <a:noFill/>
        </p:spPr>
        <p:txBody>
          <a:bodyPr wrap="none" rtlCol="0">
            <a:spAutoFit/>
          </a:bodyPr>
          <a:lstStyle/>
          <a:p>
            <a:r>
              <a:rPr lang="cs-CZ" dirty="0"/>
              <a:t>4 – 5,9 bodů</a:t>
            </a:r>
          </a:p>
        </p:txBody>
      </p:sp>
      <p:sp>
        <p:nvSpPr>
          <p:cNvPr id="14" name="TextovéPole 13"/>
          <p:cNvSpPr txBox="1"/>
          <p:nvPr/>
        </p:nvSpPr>
        <p:spPr>
          <a:xfrm>
            <a:off x="6965104" y="3709284"/>
            <a:ext cx="1407758" cy="369332"/>
          </a:xfrm>
          <a:prstGeom prst="rect">
            <a:avLst/>
          </a:prstGeom>
          <a:noFill/>
        </p:spPr>
        <p:txBody>
          <a:bodyPr wrap="none" rtlCol="0">
            <a:spAutoFit/>
          </a:bodyPr>
          <a:lstStyle/>
          <a:p>
            <a:r>
              <a:rPr lang="cs-CZ" dirty="0"/>
              <a:t>6 – 7,9 bodů</a:t>
            </a:r>
          </a:p>
        </p:txBody>
      </p:sp>
      <p:sp>
        <p:nvSpPr>
          <p:cNvPr id="15" name="TextovéPole 14"/>
          <p:cNvSpPr txBox="1"/>
          <p:nvPr/>
        </p:nvSpPr>
        <p:spPr>
          <a:xfrm>
            <a:off x="9436634" y="3749040"/>
            <a:ext cx="1297150" cy="369332"/>
          </a:xfrm>
          <a:prstGeom prst="rect">
            <a:avLst/>
          </a:prstGeom>
          <a:noFill/>
        </p:spPr>
        <p:txBody>
          <a:bodyPr wrap="none" rtlCol="0">
            <a:spAutoFit/>
          </a:bodyPr>
          <a:lstStyle/>
          <a:p>
            <a:r>
              <a:rPr lang="cs-CZ" dirty="0"/>
              <a:t>8 – 10 bodů</a:t>
            </a:r>
          </a:p>
        </p:txBody>
      </p:sp>
    </p:spTree>
    <p:extLst>
      <p:ext uri="{BB962C8B-B14F-4D97-AF65-F5344CB8AC3E}">
        <p14:creationId xmlns:p14="http://schemas.microsoft.com/office/powerpoint/2010/main" val="255305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ENVIRONMENTÁLNÍ VYHODNOCENÍ </a:t>
            </a:r>
            <a:br>
              <a:rPr lang="cs-CZ" dirty="0"/>
            </a:br>
            <a:r>
              <a:rPr lang="cs-CZ" dirty="0"/>
              <a:t>Environmentální kritéria</a:t>
            </a:r>
          </a:p>
        </p:txBody>
      </p:sp>
      <p:pic>
        <p:nvPicPr>
          <p:cNvPr id="7" name="Zástupný symbol pro obsah 6">
            <a:extLst>
              <a:ext uri="{FF2B5EF4-FFF2-40B4-BE49-F238E27FC236}">
                <a16:creationId xmlns:a16="http://schemas.microsoft.com/office/drawing/2014/main" id="{BEB46281-EAA4-420D-A53C-6BFA19696B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0617" y="1790368"/>
            <a:ext cx="7411726" cy="4637711"/>
          </a:xfrm>
        </p:spPr>
      </p:pic>
    </p:spTree>
    <p:extLst>
      <p:ext uri="{BB962C8B-B14F-4D97-AF65-F5344CB8AC3E}">
        <p14:creationId xmlns:p14="http://schemas.microsoft.com/office/powerpoint/2010/main" val="116646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ENVIRONMENTÁLNÍ KRITÉRIA</a:t>
            </a:r>
            <a:br>
              <a:rPr lang="cs-CZ" dirty="0"/>
            </a:br>
            <a:r>
              <a:rPr lang="cs-CZ" dirty="0"/>
              <a:t>Hodnocení</a:t>
            </a:r>
          </a:p>
        </p:txBody>
      </p:sp>
      <p:pic>
        <p:nvPicPr>
          <p:cNvPr id="5" name="Picture 2" descr="https://static.asb-portal.cz/buxus/images/cache/650xXXX/fotogaleria/fotogalerie/tzb/hodnoceni_kvality_budov_metodikou_sbtoolcz_fotoalbum/05-tripes-certifikat-kvalit-big-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25277" t="1" r="48722" b="-3237"/>
          <a:stretch/>
        </p:blipFill>
        <p:spPr bwMode="auto">
          <a:xfrm>
            <a:off x="9509760" y="-5405"/>
            <a:ext cx="1645920" cy="1742765"/>
          </a:xfrm>
          <a:prstGeom prst="rect">
            <a:avLst/>
          </a:prstGeom>
          <a:noFill/>
          <a:extLst>
            <a:ext uri="{909E8E84-426E-40DD-AFC4-6F175D3DCCD1}">
              <a14:hiddenFill xmlns:a14="http://schemas.microsoft.com/office/drawing/2010/main">
                <a:solidFill>
                  <a:srgbClr val="FFFFFF"/>
                </a:solidFill>
              </a14:hiddenFill>
            </a:ext>
          </a:extLst>
        </p:spPr>
      </p:pic>
      <p:pic>
        <p:nvPicPr>
          <p:cNvPr id="8" name="Zástupný symbol pro obsah 7">
            <a:extLst>
              <a:ext uri="{FF2B5EF4-FFF2-40B4-BE49-F238E27FC236}">
                <a16:creationId xmlns:a16="http://schemas.microsoft.com/office/drawing/2014/main" id="{C2B2F5F9-1832-4E3E-BFC3-9952E11966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088" y="1777116"/>
            <a:ext cx="9896783" cy="4664765"/>
          </a:xfrm>
        </p:spPr>
      </p:pic>
    </p:spTree>
    <p:extLst>
      <p:ext uri="{BB962C8B-B14F-4D97-AF65-F5344CB8AC3E}">
        <p14:creationId xmlns:p14="http://schemas.microsoft.com/office/powerpoint/2010/main" val="26638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ENVIRONMENTÁLNÍ VYHODNOCENÍ</a:t>
            </a:r>
          </a:p>
        </p:txBody>
      </p:sp>
      <p:graphicFrame>
        <p:nvGraphicFramePr>
          <p:cNvPr id="9" name="Graf 8">
            <a:extLst>
              <a:ext uri="{FF2B5EF4-FFF2-40B4-BE49-F238E27FC236}">
                <a16:creationId xmlns:a16="http://schemas.microsoft.com/office/drawing/2014/main" id="{15DB603B-A65B-4169-94E7-A220942D68E1}"/>
              </a:ext>
            </a:extLst>
          </p:cNvPr>
          <p:cNvGraphicFramePr/>
          <p:nvPr>
            <p:extLst>
              <p:ext uri="{D42A27DB-BD31-4B8C-83A1-F6EECF244321}">
                <p14:modId xmlns:p14="http://schemas.microsoft.com/office/powerpoint/2010/main" val="3837318870"/>
              </p:ext>
            </p:extLst>
          </p:nvPr>
        </p:nvGraphicFramePr>
        <p:xfrm>
          <a:off x="1097280" y="1750613"/>
          <a:ext cx="11237845" cy="4583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308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 předmět řešení </a:t>
            </a:r>
          </a:p>
        </p:txBody>
      </p:sp>
      <p:sp>
        <p:nvSpPr>
          <p:cNvPr id="3" name="Zástupný symbol pro obsah 2"/>
          <p:cNvSpPr>
            <a:spLocks noGrp="1"/>
          </p:cNvSpPr>
          <p:nvPr>
            <p:ph idx="1"/>
          </p:nvPr>
        </p:nvSpPr>
        <p:spPr>
          <a:xfrm>
            <a:off x="1097280" y="1859587"/>
            <a:ext cx="10058400" cy="4023360"/>
          </a:xfrm>
        </p:spPr>
        <p:txBody>
          <a:bodyPr/>
          <a:lstStyle/>
          <a:p>
            <a:r>
              <a:rPr lang="cs-CZ" dirty="0"/>
              <a:t>Úkolem bakalářské práce bylo energetické a environmentální hodnocení zvoleného objektu.</a:t>
            </a:r>
          </a:p>
          <a:p>
            <a:r>
              <a:rPr lang="cs-CZ" dirty="0"/>
              <a:t>K energetickému hodnocení objektu je potřeba programů Svoboda software Teplo 2014 a Svoboda software Energie 2014.</a:t>
            </a:r>
          </a:p>
          <a:p>
            <a:r>
              <a:rPr lang="cs-CZ" dirty="0"/>
              <a:t>Environmentální vyhodnocení jsem dělala podle metodiky </a:t>
            </a:r>
            <a:r>
              <a:rPr lang="cs-CZ" dirty="0" err="1"/>
              <a:t>SBToolCZ</a:t>
            </a:r>
            <a:r>
              <a:rPr lang="cs-CZ" dirty="0"/>
              <a:t>.</a:t>
            </a:r>
          </a:p>
          <a:p>
            <a:r>
              <a:rPr lang="cs-CZ" dirty="0"/>
              <a:t>Pro posouzení objektu byl vybrán objekt, který jsem navrhla v rámci svých studií v předmětu PRS_I a II.</a:t>
            </a:r>
          </a:p>
        </p:txBody>
      </p:sp>
    </p:spTree>
    <p:extLst>
      <p:ext uri="{BB962C8B-B14F-4D97-AF65-F5344CB8AC3E}">
        <p14:creationId xmlns:p14="http://schemas.microsoft.com/office/powerpoint/2010/main" val="322745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Návrhy a doporučení</a:t>
            </a:r>
          </a:p>
        </p:txBody>
      </p:sp>
      <p:sp>
        <p:nvSpPr>
          <p:cNvPr id="5" name="Zástupný symbol pro obsah 4"/>
          <p:cNvSpPr>
            <a:spLocks noGrp="1"/>
          </p:cNvSpPr>
          <p:nvPr>
            <p:ph idx="1"/>
          </p:nvPr>
        </p:nvSpPr>
        <p:spPr/>
        <p:txBody>
          <a:bodyPr/>
          <a:lstStyle/>
          <a:p>
            <a:r>
              <a:rPr lang="cs-CZ" dirty="0"/>
              <a:t>Po těchto zjištění, bych změnila:</a:t>
            </a:r>
          </a:p>
          <a:p>
            <a:pPr lvl="1"/>
            <a:r>
              <a:rPr lang="cs-CZ" dirty="0"/>
              <a:t>zapřemýšlela bych nad fotovoltaickými panely,</a:t>
            </a:r>
          </a:p>
          <a:p>
            <a:pPr lvl="1"/>
            <a:r>
              <a:rPr lang="cs-CZ" dirty="0"/>
              <a:t>místo plastových oken EURO okna,</a:t>
            </a:r>
          </a:p>
          <a:p>
            <a:pPr lvl="1"/>
            <a:r>
              <a:rPr lang="cs-CZ" dirty="0"/>
              <a:t>místo železobetonového schodiště dřevěné schodiště,</a:t>
            </a:r>
          </a:p>
          <a:p>
            <a:pPr lvl="1"/>
            <a:r>
              <a:rPr lang="cs-CZ" dirty="0"/>
              <a:t>místo polystyrenu minerální vatu,</a:t>
            </a:r>
          </a:p>
          <a:p>
            <a:pPr lvl="1"/>
            <a:r>
              <a:rPr lang="cs-CZ" dirty="0"/>
              <a:t>zřídila bych vsakovací jímku na dešťovou vodu.</a:t>
            </a:r>
          </a:p>
          <a:p>
            <a:pPr lvl="1"/>
            <a:endParaRPr lang="cs-CZ" dirty="0"/>
          </a:p>
        </p:txBody>
      </p:sp>
    </p:spTree>
    <p:extLst>
      <p:ext uri="{BB962C8B-B14F-4D97-AF65-F5344CB8AC3E}">
        <p14:creationId xmlns:p14="http://schemas.microsoft.com/office/powerpoint/2010/main" val="28025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5" name="Zástupný symbol pro obsah 4"/>
          <p:cNvSpPr>
            <a:spLocks noGrp="1"/>
          </p:cNvSpPr>
          <p:nvPr>
            <p:ph idx="1"/>
          </p:nvPr>
        </p:nvSpPr>
        <p:spPr/>
        <p:txBody>
          <a:bodyPr/>
          <a:lstStyle/>
          <a:p>
            <a:pPr marL="0" indent="0">
              <a:buNone/>
            </a:pPr>
            <a:r>
              <a:rPr lang="cs-CZ" dirty="0"/>
              <a:t>Cílem bakalářské práce bylo energetické a environmentální hodnocení navrhovaného objektu. </a:t>
            </a:r>
          </a:p>
          <a:p>
            <a:pPr marL="0" indent="0">
              <a:buNone/>
            </a:pPr>
            <a:r>
              <a:rPr lang="cs-CZ" dirty="0"/>
              <a:t>Tento jsem posoudila v programu Teplo a Energie. Navrhovaný rodinný dům splnil standard pro nízkoenergetické domy. </a:t>
            </a:r>
          </a:p>
          <a:p>
            <a:pPr marL="0" indent="0">
              <a:buNone/>
            </a:pPr>
            <a:r>
              <a:rPr lang="cs-CZ" dirty="0"/>
              <a:t>Dále jsem na objekt vypracovala environmentální hodnocení podle metodiky </a:t>
            </a:r>
            <a:r>
              <a:rPr lang="cs-CZ" dirty="0" err="1"/>
              <a:t>SBToolCZ</a:t>
            </a:r>
            <a:r>
              <a:rPr lang="cs-CZ" dirty="0"/>
              <a:t>. Podle této metodiky jsem k objektu přiřadila bronzový certifikát kvality budovy.</a:t>
            </a:r>
          </a:p>
        </p:txBody>
      </p:sp>
    </p:spTree>
    <p:extLst>
      <p:ext uri="{BB962C8B-B14F-4D97-AF65-F5344CB8AC3E}">
        <p14:creationId xmlns:p14="http://schemas.microsoft.com/office/powerpoint/2010/main" val="173267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vedoucího práce</a:t>
            </a:r>
          </a:p>
        </p:txBody>
      </p:sp>
      <p:sp>
        <p:nvSpPr>
          <p:cNvPr id="3" name="Zástupný symbol pro obsah 2"/>
          <p:cNvSpPr>
            <a:spLocks noGrp="1"/>
          </p:cNvSpPr>
          <p:nvPr>
            <p:ph idx="1"/>
          </p:nvPr>
        </p:nvSpPr>
        <p:spPr>
          <a:xfrm>
            <a:off x="1097280" y="1766221"/>
            <a:ext cx="10058400" cy="4793605"/>
          </a:xfrm>
        </p:spPr>
        <p:txBody>
          <a:bodyPr>
            <a:normAutofit fontScale="92500" lnSpcReduction="10000"/>
          </a:bodyPr>
          <a:lstStyle/>
          <a:p>
            <a:pPr marL="0" indent="0">
              <a:buNone/>
            </a:pPr>
            <a:r>
              <a:rPr lang="cs-CZ" b="1" dirty="0"/>
              <a:t>Z výsledků vyhodnocení energetické náročnosti budovy splňuje navržený objekt požadavky na nízkoenergetický standard. Jaké opatření by bylo potřeba přijmout, aby objekt splňoval požadavky pro pasivní standard?</a:t>
            </a:r>
          </a:p>
          <a:p>
            <a:pPr marL="0" indent="0">
              <a:buNone/>
            </a:pPr>
            <a:r>
              <a:rPr lang="cs-CZ" dirty="0"/>
              <a:t>Dům by vyhověl na pasivní standard, kdyby se použila okna s nižším součinitelem prostupu tepla (okna pro pasivní dům mají U = 0,6 – 0,8), zesílení tepelné izolace na stěnách a střeše a zřízení rekuperace v objektu.</a:t>
            </a:r>
          </a:p>
          <a:p>
            <a:pPr marL="0" indent="0">
              <a:buNone/>
            </a:pPr>
            <a:r>
              <a:rPr lang="cs-CZ" b="1" dirty="0"/>
              <a:t>Jak by se změnily výsledky environmentálních parametrů, pokud by místo fasádního polystyrenu byla použita minerální vlna?</a:t>
            </a:r>
          </a:p>
          <a:p>
            <a:pPr marL="0" indent="0">
              <a:buNone/>
            </a:pPr>
            <a:r>
              <a:rPr lang="cs-CZ" dirty="0"/>
              <a:t>Minerální vlna, by změnila závěr enviromentálního hodnocení, na stříbrný certifikát. V celkovém součtu bodů mi vyšlo 6,013 bodů.</a:t>
            </a:r>
          </a:p>
          <a:p>
            <a:pPr marL="0" indent="0">
              <a:buNone/>
            </a:pPr>
            <a:r>
              <a:rPr lang="cs-CZ" b="1" dirty="0"/>
              <a:t>Jaké opatření autorka navrhuje v souvislosti s nakládáním s dešťovou vodou? Bylo by možné využít některý z aktuálních dotační programů týkající se úspory energie a šetření vodou?</a:t>
            </a:r>
          </a:p>
          <a:p>
            <a:pPr marL="0" indent="0">
              <a:buNone/>
            </a:pPr>
            <a:r>
              <a:rPr lang="cs-CZ" dirty="0"/>
              <a:t>V bakalářské práci jsem žádné opatření na dešťovou vodu nenavrhla, ale určitě by bylo dobré zřídit v rodinnému domu akumulační nádrž na dešťovou vodu. Tyto dotace jsou určené pro domy, které jsou již postavené. Pokud by dům stál, nebyl by problém využít programu „Dešťovka“ a „Zelená úsporám“.</a:t>
            </a:r>
          </a:p>
          <a:p>
            <a:pPr marL="457200" indent="-457200">
              <a:buFont typeface="+mj-lt"/>
              <a:buAutoNum type="arabicPeriod"/>
            </a:pPr>
            <a:endParaRPr lang="cs-CZ" dirty="0"/>
          </a:p>
          <a:p>
            <a:pPr marL="457200" indent="-457200">
              <a:buFont typeface="+mj-lt"/>
              <a:buAutoNum type="arabicPeriod"/>
            </a:pPr>
            <a:endParaRPr lang="cs-CZ" dirty="0"/>
          </a:p>
        </p:txBody>
      </p:sp>
    </p:spTree>
    <p:extLst>
      <p:ext uri="{BB962C8B-B14F-4D97-AF65-F5344CB8AC3E}">
        <p14:creationId xmlns:p14="http://schemas.microsoft.com/office/powerpoint/2010/main" val="366609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oponenta práce</a:t>
            </a:r>
          </a:p>
        </p:txBody>
      </p:sp>
      <p:sp>
        <p:nvSpPr>
          <p:cNvPr id="3" name="Zástupný symbol pro obsah 2"/>
          <p:cNvSpPr>
            <a:spLocks noGrp="1"/>
          </p:cNvSpPr>
          <p:nvPr>
            <p:ph idx="1"/>
          </p:nvPr>
        </p:nvSpPr>
        <p:spPr>
          <a:xfrm>
            <a:off x="1097280" y="1845734"/>
            <a:ext cx="10058400" cy="4023360"/>
          </a:xfrm>
        </p:spPr>
        <p:txBody>
          <a:bodyPr>
            <a:normAutofit/>
          </a:bodyPr>
          <a:lstStyle/>
          <a:p>
            <a:pPr marL="0" indent="0">
              <a:buNone/>
            </a:pPr>
            <a:r>
              <a:rPr lang="cs-CZ" b="1" dirty="0"/>
              <a:t>Co nejvíce ovlivňuje váhu enviromentálních kritérií v podmínkách globálního oteplování a spotřeby primárních energií z neobnovitelných zdrojů v navrženém projektu a proč / materiály, technologie../?</a:t>
            </a:r>
          </a:p>
          <a:p>
            <a:pPr marL="0" indent="0">
              <a:buNone/>
            </a:pPr>
            <a:r>
              <a:rPr lang="cs-CZ" dirty="0"/>
              <a:t>Váhu nejvíce ovlivňují materiály, využité na výstavbu budovy. Tyto materiály vyprodukují během své výstavby ekvivalentní emise CO</a:t>
            </a:r>
            <a:r>
              <a:rPr lang="cs-CZ" baseline="-25000" dirty="0"/>
              <a:t>2</a:t>
            </a:r>
            <a:r>
              <a:rPr lang="cs-CZ" dirty="0"/>
              <a:t>. Poměr mezi svázaným množstvím emisí a provozními emisemi se u budov postupně výrazně mění. Zatímco pro starší budovy můžeme za typický považovat poměr svázané produkce emisí CO</a:t>
            </a:r>
            <a:r>
              <a:rPr lang="cs-CZ" baseline="-25000" dirty="0"/>
              <a:t>2</a:t>
            </a:r>
            <a:r>
              <a:rPr lang="cs-CZ" dirty="0"/>
              <a:t> a provozních emisí CO</a:t>
            </a:r>
            <a:r>
              <a:rPr lang="cs-CZ" baseline="-25000" dirty="0"/>
              <a:t>2</a:t>
            </a:r>
            <a:r>
              <a:rPr lang="cs-CZ" dirty="0"/>
              <a:t> asi 1:10 až 1:40, u nových budov, nízkoenergetických (až pasivních budov) je tento poměr menší – cca 1:8 a méně. Proto se v hodnocení zohledňují i emise vzniklé v důsledku výstavby budovy.</a:t>
            </a:r>
          </a:p>
          <a:p>
            <a:pPr marL="0" indent="0">
              <a:buNone/>
            </a:pPr>
            <a:r>
              <a:rPr lang="cs-CZ" dirty="0"/>
              <a:t>Při výrobě materiálů se spotřebují primární energie z neobnovitelných zdrojů. Každý má tyto hodnoty jiné, protože každý se vyrábí jiným způsobem a jinou technologií, které spotřebovávají primární energii. </a:t>
            </a:r>
            <a:endParaRPr lang="cs-CZ" baseline="-25000" dirty="0"/>
          </a:p>
          <a:p>
            <a:endParaRPr lang="cs-CZ" dirty="0"/>
          </a:p>
        </p:txBody>
      </p:sp>
    </p:spTree>
    <p:extLst>
      <p:ext uri="{BB962C8B-B14F-4D97-AF65-F5344CB8AC3E}">
        <p14:creationId xmlns:p14="http://schemas.microsoft.com/office/powerpoint/2010/main" val="5257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oponenta práce</a:t>
            </a:r>
          </a:p>
        </p:txBody>
      </p:sp>
      <p:sp>
        <p:nvSpPr>
          <p:cNvPr id="3" name="Zástupný symbol pro obsah 2"/>
          <p:cNvSpPr>
            <a:spLocks noGrp="1"/>
          </p:cNvSpPr>
          <p:nvPr>
            <p:ph idx="1"/>
          </p:nvPr>
        </p:nvSpPr>
        <p:spPr>
          <a:xfrm>
            <a:off x="1097280" y="1845734"/>
            <a:ext cx="10058400" cy="4625404"/>
          </a:xfrm>
        </p:spPr>
        <p:txBody>
          <a:bodyPr>
            <a:normAutofit fontScale="92500" lnSpcReduction="20000"/>
          </a:bodyPr>
          <a:lstStyle/>
          <a:p>
            <a:pPr marL="0" indent="0">
              <a:buNone/>
            </a:pPr>
            <a:r>
              <a:rPr lang="cs-CZ" b="1" dirty="0"/>
              <a:t>Je ve výpočtech potřeby energie na vytápění brán pouze požadavek na dodanou / vyprodukovanou / energii tepelným čerpadlem nebo pouze energie, tepelným čerpadlem pro vytápění spotřebována?</a:t>
            </a:r>
          </a:p>
          <a:p>
            <a:pPr marL="0" indent="0">
              <a:buNone/>
            </a:pPr>
            <a:r>
              <a:rPr lang="cs-CZ" dirty="0"/>
              <a:t>Ve výpočtu potřeby energie na vytápění je zahrnuta dodaná energie za rok. Toto jsou předpokládané hodnoty spotřeby energie objektu. Kolik jich objekt ve skutečnosti vyprodukuje, ukáže čas. Energonositelem TČ je elektrická energie (energie na provoz). Výkonost TČ je dán topným faktorem COP. Jedná se o teoretický poměr mezi vyrobeným teplem a spotřebovanou elektrickou energií. Čím je vyšší topný faktor, tím lepší je tepelné čerpadlo, protože je jeho provoz levnější.</a:t>
            </a:r>
          </a:p>
          <a:p>
            <a:pPr marL="0" indent="0">
              <a:buNone/>
            </a:pPr>
            <a:r>
              <a:rPr lang="cs-CZ" b="1" dirty="0"/>
              <a:t>Změnilo by se ohodnocení stavby návrhem domu se sedlovou střechou při možné zastavěné ploše? Jestliže ano, proč?</a:t>
            </a:r>
          </a:p>
          <a:p>
            <a:pPr marL="0" indent="0">
              <a:buNone/>
            </a:pPr>
            <a:r>
              <a:rPr lang="cs-CZ" dirty="0"/>
              <a:t>Ano. Vznikla by tak větší ochlazovaná plocha domu. Dále záleží na tom, jestli by byl půdní prostor vytápěný, na skladbě střechy (</a:t>
            </a:r>
            <a:r>
              <a:rPr lang="cs-CZ" dirty="0" err="1"/>
              <a:t>jednoplášť</a:t>
            </a:r>
            <a:r>
              <a:rPr lang="cs-CZ" dirty="0"/>
              <a:t>, dvouplášť, </a:t>
            </a:r>
            <a:r>
              <a:rPr lang="cs-CZ" dirty="0" err="1"/>
              <a:t>tříplášť</a:t>
            </a:r>
            <a:r>
              <a:rPr lang="cs-CZ" dirty="0"/>
              <a:t>) a v neposlední řadě na materiálovém složení.</a:t>
            </a:r>
          </a:p>
          <a:p>
            <a:pPr marL="0" indent="0">
              <a:buNone/>
            </a:pPr>
            <a:r>
              <a:rPr lang="cs-CZ" b="1" dirty="0"/>
              <a:t>V návrhu chybí alternativní zdroj tepelné energie, co by bylo vhodným řešením?</a:t>
            </a:r>
          </a:p>
          <a:p>
            <a:pPr marL="0" indent="0">
              <a:buNone/>
            </a:pPr>
            <a:r>
              <a:rPr lang="cs-CZ" dirty="0"/>
              <a:t>Jako alternativní zdroj tepelné energie by byly dobré solární kolektory, nebo popř. plynový kotel nebo Krb</a:t>
            </a:r>
          </a:p>
        </p:txBody>
      </p:sp>
    </p:spTree>
    <p:extLst>
      <p:ext uri="{BB962C8B-B14F-4D97-AF65-F5344CB8AC3E}">
        <p14:creationId xmlns:p14="http://schemas.microsoft.com/office/powerpoint/2010/main" val="276936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vert="horz" lIns="91440" tIns="45720" rIns="91440" bIns="45720" rtlCol="0" anchor="b">
            <a:normAutofit/>
          </a:bodyPr>
          <a:lstStyle/>
          <a:p>
            <a:r>
              <a:rPr lang="cs-CZ" sz="8000" dirty="0">
                <a:solidFill>
                  <a:schemeClr val="tx1">
                    <a:lumMod val="85000"/>
                    <a:lumOff val="15000"/>
                  </a:schemeClr>
                </a:solidFill>
              </a:rPr>
              <a:t>Prostor na Vaše dotazy</a:t>
            </a:r>
          </a:p>
        </p:txBody>
      </p:sp>
    </p:spTree>
    <p:extLst>
      <p:ext uri="{BB962C8B-B14F-4D97-AF65-F5344CB8AC3E}">
        <p14:creationId xmlns:p14="http://schemas.microsoft.com/office/powerpoint/2010/main" val="344517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r>
              <a:rPr lang="cs-CZ" dirty="0"/>
              <a:t>Děkuji za pozornost</a:t>
            </a:r>
          </a:p>
        </p:txBody>
      </p:sp>
      <p:sp>
        <p:nvSpPr>
          <p:cNvPr id="4" name="Podnadpis 3"/>
          <p:cNvSpPr>
            <a:spLocks noGrp="1"/>
          </p:cNvSpPr>
          <p:nvPr>
            <p:ph type="subTitle" idx="1"/>
          </p:nvPr>
        </p:nvSpPr>
        <p:spPr/>
        <p:txBody>
          <a:bodyPr/>
          <a:lstStyle/>
          <a:p>
            <a:r>
              <a:rPr lang="cs-CZ" dirty="0"/>
              <a:t>Eliška Korešová</a:t>
            </a:r>
          </a:p>
        </p:txBody>
      </p:sp>
    </p:spTree>
    <p:extLst>
      <p:ext uri="{BB962C8B-B14F-4D97-AF65-F5344CB8AC3E}">
        <p14:creationId xmlns:p14="http://schemas.microsoft.com/office/powerpoint/2010/main" val="304271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RODINNÝ DŮM - SITUACE</a:t>
            </a:r>
          </a:p>
        </p:txBody>
      </p:sp>
      <p:pic>
        <p:nvPicPr>
          <p:cNvPr id="9" name="Zástupný symbol pro obsah 8"/>
          <p:cNvPicPr>
            <a:picLocks noGrp="1" noChangeAspect="1"/>
          </p:cNvPicPr>
          <p:nvPr>
            <p:ph sz="half" idx="1"/>
          </p:nvPr>
        </p:nvPicPr>
        <p:blipFill rotWithShape="1">
          <a:blip r:embed="rId2"/>
          <a:srcRect l="28234" t="16863" r="21558" b="5332"/>
          <a:stretch/>
        </p:blipFill>
        <p:spPr>
          <a:xfrm>
            <a:off x="1069140" y="1842864"/>
            <a:ext cx="5092507" cy="4436819"/>
          </a:xfrm>
          <a:prstGeom prst="rect">
            <a:avLst/>
          </a:prstGeom>
        </p:spPr>
      </p:pic>
      <p:sp>
        <p:nvSpPr>
          <p:cNvPr id="3" name="Zástupný symbol pro obsah 2"/>
          <p:cNvSpPr>
            <a:spLocks noGrp="1"/>
          </p:cNvSpPr>
          <p:nvPr>
            <p:ph sz="half" idx="2"/>
          </p:nvPr>
        </p:nvSpPr>
        <p:spPr/>
        <p:txBody>
          <a:bodyPr/>
          <a:lstStyle/>
          <a:p>
            <a:r>
              <a:rPr lang="cs-CZ" dirty="0"/>
              <a:t>Novostavba rodinného domu </a:t>
            </a:r>
            <a:r>
              <a:rPr lang="cs-CZ" dirty="0" err="1"/>
              <a:t>p.č</a:t>
            </a:r>
            <a:r>
              <a:rPr lang="cs-CZ" dirty="0"/>
              <a:t>. 417/22,     </a:t>
            </a:r>
            <a:r>
              <a:rPr lang="cs-CZ" dirty="0" err="1"/>
              <a:t>k.ú</a:t>
            </a:r>
            <a:r>
              <a:rPr lang="cs-CZ" dirty="0"/>
              <a:t>. Hluboká nad Vltavou</a:t>
            </a:r>
          </a:p>
          <a:p>
            <a:r>
              <a:rPr lang="cs-CZ" dirty="0"/>
              <a:t>Obec Hosín</a:t>
            </a:r>
          </a:p>
          <a:p>
            <a:r>
              <a:rPr lang="cs-CZ" dirty="0"/>
              <a:t>Zastavěná plocha rodinného domu: 262,20 m</a:t>
            </a:r>
            <a:r>
              <a:rPr lang="cs-CZ" baseline="30000" dirty="0"/>
              <a:t>2</a:t>
            </a:r>
          </a:p>
          <a:p>
            <a:r>
              <a:rPr lang="cs-CZ" dirty="0"/>
              <a:t>Zpevněné plochy: 338,03 m</a:t>
            </a:r>
            <a:r>
              <a:rPr lang="cs-CZ" baseline="30000" dirty="0"/>
              <a:t>2</a:t>
            </a:r>
          </a:p>
          <a:p>
            <a:r>
              <a:rPr lang="cs-CZ" dirty="0"/>
              <a:t>Plocha zeleně: 1476,25 m</a:t>
            </a:r>
            <a:r>
              <a:rPr lang="cs-CZ" baseline="30000" dirty="0"/>
              <a:t>2</a:t>
            </a:r>
          </a:p>
          <a:p>
            <a:r>
              <a:rPr lang="cs-CZ" dirty="0"/>
              <a:t>Plochy celkem: 2076,48 m</a:t>
            </a:r>
            <a:r>
              <a:rPr lang="cs-CZ" baseline="30000" dirty="0"/>
              <a:t>2</a:t>
            </a:r>
            <a:r>
              <a:rPr lang="cs-CZ" dirty="0"/>
              <a:t> </a:t>
            </a:r>
          </a:p>
          <a:p>
            <a:r>
              <a:rPr lang="cs-CZ" dirty="0"/>
              <a:t>Počet uživatelů: 4 osoby</a:t>
            </a:r>
          </a:p>
          <a:p>
            <a:endParaRPr lang="cs-CZ" dirty="0"/>
          </a:p>
        </p:txBody>
      </p:sp>
    </p:spTree>
    <p:extLst>
      <p:ext uri="{BB962C8B-B14F-4D97-AF65-F5344CB8AC3E}">
        <p14:creationId xmlns:p14="http://schemas.microsoft.com/office/powerpoint/2010/main" val="38917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RODINNÝ DŮM – PŮDORYS 1PP</a:t>
            </a:r>
          </a:p>
        </p:txBody>
      </p:sp>
      <p:pic>
        <p:nvPicPr>
          <p:cNvPr id="4" name="Zástupný symbol pro obsah 3"/>
          <p:cNvPicPr>
            <a:picLocks noGrp="1" noChangeAspect="1"/>
          </p:cNvPicPr>
          <p:nvPr>
            <p:ph idx="1"/>
          </p:nvPr>
        </p:nvPicPr>
        <p:blipFill rotWithShape="1">
          <a:blip r:embed="rId2"/>
          <a:srcRect l="4571" t="17026" r="44494" b="6875"/>
          <a:stretch/>
        </p:blipFill>
        <p:spPr>
          <a:xfrm>
            <a:off x="3403158" y="1763864"/>
            <a:ext cx="5446643" cy="4575180"/>
          </a:xfrm>
          <a:prstGeom prst="rect">
            <a:avLst/>
          </a:prstGeom>
        </p:spPr>
      </p:pic>
    </p:spTree>
    <p:extLst>
      <p:ext uri="{BB962C8B-B14F-4D97-AF65-F5344CB8AC3E}">
        <p14:creationId xmlns:p14="http://schemas.microsoft.com/office/powerpoint/2010/main" val="254932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RODINNÝ DŮM – PŮDORYS 1NP, 2NP</a:t>
            </a:r>
          </a:p>
        </p:txBody>
      </p:sp>
      <p:pic>
        <p:nvPicPr>
          <p:cNvPr id="4" name="Zástupný symbol pro obsah 3"/>
          <p:cNvPicPr>
            <a:picLocks noGrp="1" noChangeAspect="1"/>
          </p:cNvPicPr>
          <p:nvPr>
            <p:ph idx="1"/>
          </p:nvPr>
        </p:nvPicPr>
        <p:blipFill rotWithShape="1">
          <a:blip r:embed="rId2"/>
          <a:srcRect l="6609" t="16696" r="43013" b="5887"/>
          <a:stretch/>
        </p:blipFill>
        <p:spPr>
          <a:xfrm>
            <a:off x="1097280" y="1779564"/>
            <a:ext cx="5208104" cy="4499648"/>
          </a:xfrm>
          <a:prstGeom prst="rect">
            <a:avLst/>
          </a:prstGeom>
        </p:spPr>
      </p:pic>
      <p:pic>
        <p:nvPicPr>
          <p:cNvPr id="5" name="Zástupný symbol pro obsah 3"/>
          <p:cNvPicPr>
            <a:picLocks noChangeAspect="1"/>
          </p:cNvPicPr>
          <p:nvPr/>
        </p:nvPicPr>
        <p:blipFill rotWithShape="1">
          <a:blip r:embed="rId3"/>
          <a:srcRect l="6608" t="16367" r="43013" b="5888"/>
          <a:stretch/>
        </p:blipFill>
        <p:spPr>
          <a:xfrm>
            <a:off x="6305384" y="1751428"/>
            <a:ext cx="5251837" cy="4556740"/>
          </a:xfrm>
          <a:prstGeom prst="rect">
            <a:avLst/>
          </a:prstGeom>
        </p:spPr>
      </p:pic>
    </p:spTree>
    <p:extLst>
      <p:ext uri="{BB962C8B-B14F-4D97-AF65-F5344CB8AC3E}">
        <p14:creationId xmlns:p14="http://schemas.microsoft.com/office/powerpoint/2010/main" val="34102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RODINNÝ DŮM - POHLEDY</a:t>
            </a:r>
          </a:p>
        </p:txBody>
      </p:sp>
      <p:pic>
        <p:nvPicPr>
          <p:cNvPr id="11" name="Zástupný symbol pro obsah 10"/>
          <p:cNvPicPr>
            <a:picLocks noGrp="1" noChangeAspect="1"/>
          </p:cNvPicPr>
          <p:nvPr>
            <p:ph idx="1"/>
          </p:nvPr>
        </p:nvPicPr>
        <p:blipFill rotWithShape="1">
          <a:blip r:embed="rId2"/>
          <a:srcRect l="6608" t="16696" r="7452" b="5558"/>
          <a:stretch/>
        </p:blipFill>
        <p:spPr>
          <a:xfrm>
            <a:off x="1645920" y="1763864"/>
            <a:ext cx="8961120" cy="4557812"/>
          </a:xfrm>
          <a:prstGeom prst="rect">
            <a:avLst/>
          </a:prstGeom>
        </p:spPr>
      </p:pic>
    </p:spTree>
    <p:extLst>
      <p:ext uri="{BB962C8B-B14F-4D97-AF65-F5344CB8AC3E}">
        <p14:creationId xmlns:p14="http://schemas.microsoft.com/office/powerpoint/2010/main" val="8121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SVOBODA SOFTWARE TEPLO 2014</a:t>
            </a:r>
            <a:br>
              <a:rPr lang="cs-CZ" dirty="0"/>
            </a:br>
            <a:r>
              <a:rPr lang="cs-CZ" dirty="0"/>
              <a:t>Posouzené skladby a systémová hranice</a:t>
            </a:r>
          </a:p>
        </p:txBody>
      </p:sp>
      <p:pic>
        <p:nvPicPr>
          <p:cNvPr id="4" name="Zástupný symbol pro obsah 3"/>
          <p:cNvPicPr>
            <a:picLocks noGrp="1" noChangeAspect="1"/>
          </p:cNvPicPr>
          <p:nvPr>
            <p:ph idx="1"/>
          </p:nvPr>
        </p:nvPicPr>
        <p:blipFill rotWithShape="1">
          <a:blip r:embed="rId2"/>
          <a:srcRect l="5007" t="18565" r="26896" b="13242"/>
          <a:stretch/>
        </p:blipFill>
        <p:spPr>
          <a:xfrm>
            <a:off x="2164535" y="1778304"/>
            <a:ext cx="7923890" cy="4461349"/>
          </a:xfrm>
          <a:prstGeom prst="rect">
            <a:avLst/>
          </a:prstGeom>
        </p:spPr>
      </p:pic>
      <p:sp>
        <p:nvSpPr>
          <p:cNvPr id="6" name="Ovál 5"/>
          <p:cNvSpPr/>
          <p:nvPr/>
        </p:nvSpPr>
        <p:spPr>
          <a:xfrm>
            <a:off x="2593075" y="3788583"/>
            <a:ext cx="641445" cy="58685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Ovál 6"/>
          <p:cNvSpPr/>
          <p:nvPr/>
        </p:nvSpPr>
        <p:spPr>
          <a:xfrm>
            <a:off x="4205785" y="4874525"/>
            <a:ext cx="641445" cy="58685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8" name="Ovál 7"/>
          <p:cNvSpPr/>
          <p:nvPr/>
        </p:nvSpPr>
        <p:spPr>
          <a:xfrm>
            <a:off x="6469039" y="2006221"/>
            <a:ext cx="641445" cy="58685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9" name="Ovál 8"/>
          <p:cNvSpPr/>
          <p:nvPr/>
        </p:nvSpPr>
        <p:spPr>
          <a:xfrm>
            <a:off x="5827594" y="5497773"/>
            <a:ext cx="641445" cy="58685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0" name="Ovál 9"/>
          <p:cNvSpPr/>
          <p:nvPr/>
        </p:nvSpPr>
        <p:spPr>
          <a:xfrm>
            <a:off x="7743740" y="4383590"/>
            <a:ext cx="641445" cy="58685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1" name="TextovéPole 10"/>
          <p:cNvSpPr txBox="1"/>
          <p:nvPr/>
        </p:nvSpPr>
        <p:spPr>
          <a:xfrm>
            <a:off x="7110484" y="1780611"/>
            <a:ext cx="675185" cy="369332"/>
          </a:xfrm>
          <a:prstGeom prst="rect">
            <a:avLst/>
          </a:prstGeom>
          <a:noFill/>
        </p:spPr>
        <p:txBody>
          <a:bodyPr wrap="none" rtlCol="0">
            <a:spAutoFit/>
          </a:bodyPr>
          <a:lstStyle/>
          <a:p>
            <a:r>
              <a:rPr lang="cs-CZ" dirty="0"/>
              <a:t>SCH1</a:t>
            </a:r>
          </a:p>
        </p:txBody>
      </p:sp>
      <p:sp>
        <p:nvSpPr>
          <p:cNvPr id="12" name="TextovéPole 11"/>
          <p:cNvSpPr txBox="1"/>
          <p:nvPr/>
        </p:nvSpPr>
        <p:spPr>
          <a:xfrm>
            <a:off x="8371538" y="4157980"/>
            <a:ext cx="660758" cy="369332"/>
          </a:xfrm>
          <a:prstGeom prst="rect">
            <a:avLst/>
          </a:prstGeom>
          <a:noFill/>
        </p:spPr>
        <p:txBody>
          <a:bodyPr wrap="none" rtlCol="0">
            <a:spAutoFit/>
          </a:bodyPr>
          <a:lstStyle/>
          <a:p>
            <a:r>
              <a:rPr lang="cs-CZ" dirty="0"/>
              <a:t>PDL1</a:t>
            </a:r>
          </a:p>
        </p:txBody>
      </p:sp>
      <p:sp>
        <p:nvSpPr>
          <p:cNvPr id="13" name="TextovéPole 12"/>
          <p:cNvSpPr txBox="1"/>
          <p:nvPr/>
        </p:nvSpPr>
        <p:spPr>
          <a:xfrm>
            <a:off x="1834156" y="3873128"/>
            <a:ext cx="684162" cy="369332"/>
          </a:xfrm>
          <a:prstGeom prst="rect">
            <a:avLst/>
          </a:prstGeom>
          <a:noFill/>
        </p:spPr>
        <p:txBody>
          <a:bodyPr wrap="none" rtlCol="0">
            <a:spAutoFit/>
          </a:bodyPr>
          <a:lstStyle/>
          <a:p>
            <a:r>
              <a:rPr lang="cs-CZ" dirty="0"/>
              <a:t>OBZ2</a:t>
            </a:r>
          </a:p>
        </p:txBody>
      </p:sp>
      <p:sp>
        <p:nvSpPr>
          <p:cNvPr id="14" name="TextovéPole 13"/>
          <p:cNvSpPr txBox="1"/>
          <p:nvPr/>
        </p:nvSpPr>
        <p:spPr>
          <a:xfrm>
            <a:off x="5332026" y="6015721"/>
            <a:ext cx="660758" cy="369332"/>
          </a:xfrm>
          <a:prstGeom prst="rect">
            <a:avLst/>
          </a:prstGeom>
          <a:noFill/>
        </p:spPr>
        <p:txBody>
          <a:bodyPr wrap="none" rtlCol="0">
            <a:spAutoFit/>
          </a:bodyPr>
          <a:lstStyle/>
          <a:p>
            <a:r>
              <a:rPr lang="cs-CZ" dirty="0"/>
              <a:t>PDL2</a:t>
            </a:r>
          </a:p>
        </p:txBody>
      </p:sp>
      <p:sp>
        <p:nvSpPr>
          <p:cNvPr id="15" name="TextovéPole 14"/>
          <p:cNvSpPr txBox="1"/>
          <p:nvPr/>
        </p:nvSpPr>
        <p:spPr>
          <a:xfrm>
            <a:off x="4847230" y="4831588"/>
            <a:ext cx="684162" cy="369332"/>
          </a:xfrm>
          <a:prstGeom prst="rect">
            <a:avLst/>
          </a:prstGeom>
          <a:noFill/>
        </p:spPr>
        <p:txBody>
          <a:bodyPr wrap="none" rtlCol="0">
            <a:spAutoFit/>
          </a:bodyPr>
          <a:lstStyle/>
          <a:p>
            <a:r>
              <a:rPr lang="cs-CZ" dirty="0"/>
              <a:t>OBZ1</a:t>
            </a:r>
          </a:p>
        </p:txBody>
      </p:sp>
      <p:cxnSp>
        <p:nvCxnSpPr>
          <p:cNvPr id="17" name="Přímá spojnice 16"/>
          <p:cNvCxnSpPr>
            <a:cxnSpLocks/>
          </p:cNvCxnSpPr>
          <p:nvPr/>
        </p:nvCxnSpPr>
        <p:spPr>
          <a:xfrm flipV="1">
            <a:off x="6769100" y="2063750"/>
            <a:ext cx="2634456" cy="86194"/>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0" name="Přímá spojnice 19"/>
          <p:cNvCxnSpPr>
            <a:cxnSpLocks/>
          </p:cNvCxnSpPr>
          <p:nvPr/>
        </p:nvCxnSpPr>
        <p:spPr>
          <a:xfrm>
            <a:off x="2844800" y="2020499"/>
            <a:ext cx="3924300" cy="127292"/>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3" name="Přímá spojnice 22"/>
          <p:cNvCxnSpPr>
            <a:cxnSpLocks/>
          </p:cNvCxnSpPr>
          <p:nvPr/>
        </p:nvCxnSpPr>
        <p:spPr>
          <a:xfrm>
            <a:off x="2859089" y="2006221"/>
            <a:ext cx="0" cy="2732467"/>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7" name="Přímá spojnice 26"/>
          <p:cNvCxnSpPr>
            <a:cxnSpLocks/>
          </p:cNvCxnSpPr>
          <p:nvPr/>
        </p:nvCxnSpPr>
        <p:spPr>
          <a:xfrm>
            <a:off x="2859089" y="4712214"/>
            <a:ext cx="6523036" cy="16911"/>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1" name="Přímá spojnice 30"/>
          <p:cNvCxnSpPr>
            <a:cxnSpLocks/>
          </p:cNvCxnSpPr>
          <p:nvPr/>
        </p:nvCxnSpPr>
        <p:spPr>
          <a:xfrm>
            <a:off x="9371014" y="2063750"/>
            <a:ext cx="0" cy="2696369"/>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7490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TEPLO 2014</a:t>
            </a:r>
            <a:br>
              <a:rPr lang="cs-CZ" dirty="0"/>
            </a:br>
            <a:r>
              <a:rPr lang="cs-CZ" dirty="0"/>
              <a:t>Skladba podlahy v 1NP – PDL1</a:t>
            </a:r>
          </a:p>
        </p:txBody>
      </p:sp>
      <p:sp>
        <p:nvSpPr>
          <p:cNvPr id="7" name="Zástupný symbol pro obsah 6"/>
          <p:cNvSpPr>
            <a:spLocks noGrp="1"/>
          </p:cNvSpPr>
          <p:nvPr>
            <p:ph sz="half" idx="1"/>
          </p:nvPr>
        </p:nvSpPr>
        <p:spPr/>
        <p:txBody>
          <a:bodyPr/>
          <a:lstStyle/>
          <a:p>
            <a:r>
              <a:rPr lang="cs-CZ" dirty="0"/>
              <a:t>Povolené hodnoty</a:t>
            </a:r>
          </a:p>
          <a:p>
            <a:pPr lvl="1"/>
            <a:r>
              <a:rPr lang="cs-CZ" dirty="0"/>
              <a:t>součinitel prostupu tepla U</a:t>
            </a:r>
            <a:r>
              <a:rPr lang="cs-CZ" baseline="-25000" dirty="0"/>
              <a:t>N</a:t>
            </a:r>
            <a:r>
              <a:rPr lang="cs-CZ" dirty="0"/>
              <a:t> = 0,45 W/(m</a:t>
            </a:r>
            <a:r>
              <a:rPr lang="cs-CZ" baseline="30000" dirty="0"/>
              <a:t>2</a:t>
            </a:r>
            <a:r>
              <a:rPr lang="cs-CZ" dirty="0"/>
              <a:t>.K),</a:t>
            </a:r>
          </a:p>
          <a:p>
            <a:pPr lvl="1"/>
            <a:r>
              <a:rPr lang="cs-CZ" dirty="0"/>
              <a:t>pokles dotykové teploty Δθ</a:t>
            </a:r>
            <a:r>
              <a:rPr lang="cs-CZ" baseline="-25000" dirty="0"/>
              <a:t>10N</a:t>
            </a:r>
            <a:r>
              <a:rPr lang="cs-CZ" dirty="0"/>
              <a:t> = 5,5 °C.</a:t>
            </a:r>
          </a:p>
          <a:p>
            <a:r>
              <a:rPr lang="cs-CZ" dirty="0"/>
              <a:t>Vypočtené hodnoty programu Tepla skladby konstrukce PDL1:</a:t>
            </a:r>
          </a:p>
          <a:p>
            <a:pPr lvl="1"/>
            <a:r>
              <a:rPr lang="cs-CZ" dirty="0"/>
              <a:t>součinitel prostupu tepla U = 0,265 W/(m</a:t>
            </a:r>
            <a:r>
              <a:rPr lang="cs-CZ" baseline="30000" dirty="0"/>
              <a:t>2</a:t>
            </a:r>
            <a:r>
              <a:rPr lang="cs-CZ" dirty="0"/>
              <a:t>.K),</a:t>
            </a:r>
          </a:p>
          <a:p>
            <a:pPr lvl="1"/>
            <a:r>
              <a:rPr lang="cs-CZ" dirty="0"/>
              <a:t>pokles dotykové teploty Δθ</a:t>
            </a:r>
            <a:r>
              <a:rPr lang="cs-CZ" baseline="-25000" dirty="0"/>
              <a:t>10</a:t>
            </a:r>
            <a:r>
              <a:rPr lang="cs-CZ" dirty="0"/>
              <a:t> = 3,34 °C.</a:t>
            </a:r>
          </a:p>
          <a:p>
            <a:pPr marL="91440" lvl="1" indent="-91440">
              <a:lnSpc>
                <a:spcPct val="100000"/>
              </a:lnSpc>
              <a:spcBef>
                <a:spcPts val="1200"/>
              </a:spcBef>
              <a:spcAft>
                <a:spcPts val="200"/>
              </a:spcAft>
              <a:buClr>
                <a:srgbClr val="E48312"/>
              </a:buClr>
              <a:buSzPct val="100000"/>
              <a:buFont typeface="Calibri" panose="020F0502020204030204" pitchFamily="34" charset="0"/>
              <a:buChar char=" "/>
            </a:pPr>
            <a:r>
              <a:rPr lang="cs-CZ" sz="2000" dirty="0">
                <a:solidFill>
                  <a:srgbClr val="000000">
                    <a:lumMod val="75000"/>
                    <a:lumOff val="25000"/>
                  </a:srgbClr>
                </a:solidFill>
              </a:rPr>
              <a:t>Konstrukce vyhověla</a:t>
            </a:r>
          </a:p>
          <a:p>
            <a:pPr marL="201168" lvl="1" indent="0">
              <a:buNone/>
            </a:pPr>
            <a:endParaRPr lang="cs-CZ" dirty="0"/>
          </a:p>
          <a:p>
            <a:endParaRPr lang="cs-CZ" dirty="0"/>
          </a:p>
        </p:txBody>
      </p:sp>
      <p:graphicFrame>
        <p:nvGraphicFramePr>
          <p:cNvPr id="9" name="Zástupný symbol pro obsah 8"/>
          <p:cNvGraphicFramePr>
            <a:graphicFrameLocks noGrp="1"/>
          </p:cNvGraphicFramePr>
          <p:nvPr>
            <p:ph sz="half" idx="2"/>
            <p:extLst>
              <p:ext uri="{D42A27DB-BD31-4B8C-83A1-F6EECF244321}">
                <p14:modId xmlns:p14="http://schemas.microsoft.com/office/powerpoint/2010/main" val="2066099920"/>
              </p:ext>
            </p:extLst>
          </p:nvPr>
        </p:nvGraphicFramePr>
        <p:xfrm>
          <a:off x="6358724" y="2388850"/>
          <a:ext cx="5394960" cy="2974292"/>
        </p:xfrm>
        <a:graphic>
          <a:graphicData uri="http://schemas.openxmlformats.org/drawingml/2006/table">
            <a:tbl>
              <a:tblPr firstRow="1" firstCol="1" bandRow="1">
                <a:tableStyleId>{5C22544A-7EE6-4342-B048-85BDC9FD1C3A}</a:tableStyleId>
              </a:tblPr>
              <a:tblGrid>
                <a:gridCol w="3252567">
                  <a:extLst>
                    <a:ext uri="{9D8B030D-6E8A-4147-A177-3AD203B41FA5}">
                      <a16:colId xmlns:a16="http://schemas.microsoft.com/office/drawing/2014/main" val="2837466429"/>
                    </a:ext>
                  </a:extLst>
                </a:gridCol>
                <a:gridCol w="1025644">
                  <a:extLst>
                    <a:ext uri="{9D8B030D-6E8A-4147-A177-3AD203B41FA5}">
                      <a16:colId xmlns:a16="http://schemas.microsoft.com/office/drawing/2014/main" val="1065036015"/>
                    </a:ext>
                  </a:extLst>
                </a:gridCol>
                <a:gridCol w="1116749">
                  <a:extLst>
                    <a:ext uri="{9D8B030D-6E8A-4147-A177-3AD203B41FA5}">
                      <a16:colId xmlns:a16="http://schemas.microsoft.com/office/drawing/2014/main" val="822337676"/>
                    </a:ext>
                  </a:extLst>
                </a:gridCol>
              </a:tblGrid>
              <a:tr h="755626">
                <a:tc>
                  <a:txBody>
                    <a:bodyPr/>
                    <a:lstStyle/>
                    <a:p>
                      <a:pPr algn="l">
                        <a:lnSpc>
                          <a:spcPct val="150000"/>
                        </a:lnSpc>
                        <a:spcAft>
                          <a:spcPts val="0"/>
                        </a:spcAft>
                      </a:pPr>
                      <a:r>
                        <a:rPr lang="cs-CZ" sz="1600" dirty="0">
                          <a:effectLst/>
                        </a:rPr>
                        <a:t>Název</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Tloušťka [m]</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150000"/>
                        </a:lnSpc>
                        <a:spcAft>
                          <a:spcPts val="0"/>
                        </a:spcAft>
                      </a:pPr>
                      <a:r>
                        <a:rPr lang="cs-CZ" sz="1600">
                          <a:effectLst/>
                        </a:rPr>
                        <a:t>Lambda</a:t>
                      </a:r>
                    </a:p>
                    <a:p>
                      <a:pPr algn="l">
                        <a:lnSpc>
                          <a:spcPct val="150000"/>
                        </a:lnSpc>
                        <a:spcAft>
                          <a:spcPts val="0"/>
                        </a:spcAft>
                      </a:pPr>
                      <a:r>
                        <a:rPr lang="cs-CZ" sz="1600">
                          <a:effectLst/>
                        </a:rPr>
                        <a:t>[W/(mK)]</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14355786"/>
                  </a:ext>
                </a:extLst>
              </a:tr>
              <a:tr h="755626">
                <a:tc>
                  <a:txBody>
                    <a:bodyPr/>
                    <a:lstStyle/>
                    <a:p>
                      <a:pPr algn="l">
                        <a:lnSpc>
                          <a:spcPct val="150000"/>
                        </a:lnSpc>
                        <a:spcAft>
                          <a:spcPts val="0"/>
                        </a:spcAft>
                      </a:pPr>
                      <a:r>
                        <a:rPr lang="cs-CZ" sz="1600">
                          <a:effectLst/>
                        </a:rPr>
                        <a:t>Dřevovláknité desky lisované (dřevěné parkety – dubové</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0,0180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0,1300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788416920"/>
                  </a:ext>
                </a:extLst>
              </a:tr>
              <a:tr h="356469">
                <a:tc>
                  <a:txBody>
                    <a:bodyPr/>
                    <a:lstStyle/>
                    <a:p>
                      <a:pPr algn="l">
                        <a:lnSpc>
                          <a:spcPct val="150000"/>
                        </a:lnSpc>
                        <a:spcAft>
                          <a:spcPts val="0"/>
                        </a:spcAft>
                      </a:pPr>
                      <a:r>
                        <a:rPr lang="cs-CZ" sz="1600">
                          <a:effectLst/>
                        </a:rPr>
                        <a:t>Železobeton 3</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dirty="0">
                          <a:effectLst/>
                        </a:rPr>
                        <a:t>0,0500</a:t>
                      </a:r>
                      <a:endParaRPr lang="cs-CZ"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1,7400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26449752"/>
                  </a:ext>
                </a:extLst>
              </a:tr>
              <a:tr h="356469">
                <a:tc>
                  <a:txBody>
                    <a:bodyPr/>
                    <a:lstStyle/>
                    <a:p>
                      <a:pPr algn="l">
                        <a:lnSpc>
                          <a:spcPct val="150000"/>
                        </a:lnSpc>
                        <a:spcAft>
                          <a:spcPts val="0"/>
                        </a:spcAft>
                      </a:pPr>
                      <a:r>
                        <a:rPr lang="cs-CZ" sz="1600">
                          <a:effectLst/>
                        </a:rPr>
                        <a:t>PE folie</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0,0001</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0,3500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99711221"/>
                  </a:ext>
                </a:extLst>
              </a:tr>
              <a:tr h="356469">
                <a:tc>
                  <a:txBody>
                    <a:bodyPr/>
                    <a:lstStyle/>
                    <a:p>
                      <a:pPr algn="l">
                        <a:lnSpc>
                          <a:spcPct val="150000"/>
                        </a:lnSpc>
                        <a:spcAft>
                          <a:spcPts val="0"/>
                        </a:spcAft>
                      </a:pPr>
                      <a:r>
                        <a:rPr lang="cs-CZ" sz="1600">
                          <a:effectLst/>
                        </a:rPr>
                        <a:t>Rigips EPS 150 S Stabil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0,1500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0,0350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5053852"/>
                  </a:ext>
                </a:extLst>
              </a:tr>
              <a:tr h="356469">
                <a:tc>
                  <a:txBody>
                    <a:bodyPr/>
                    <a:lstStyle/>
                    <a:p>
                      <a:pPr algn="l">
                        <a:lnSpc>
                          <a:spcPct val="150000"/>
                        </a:lnSpc>
                        <a:spcAft>
                          <a:spcPts val="0"/>
                        </a:spcAft>
                      </a:pPr>
                      <a:r>
                        <a:rPr lang="cs-CZ" sz="1600">
                          <a:effectLst/>
                        </a:rPr>
                        <a:t>Elastodek 40 Special Mineral</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a:effectLst/>
                        </a:rPr>
                        <a:t>0,0040</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0"/>
                        </a:spcAft>
                      </a:pPr>
                      <a:r>
                        <a:rPr lang="cs-CZ" sz="1600" dirty="0">
                          <a:effectLst/>
                        </a:rPr>
                        <a:t>0,2100</a:t>
                      </a:r>
                      <a:endParaRPr lang="cs-CZ"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7260539"/>
                  </a:ext>
                </a:extLst>
              </a:tr>
            </a:tbl>
          </a:graphicData>
        </a:graphic>
      </p:graphicFrame>
    </p:spTree>
    <p:extLst>
      <p:ext uri="{BB962C8B-B14F-4D97-AF65-F5344CB8AC3E}">
        <p14:creationId xmlns:p14="http://schemas.microsoft.com/office/powerpoint/2010/main" val="245447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TEPLO 2014</a:t>
            </a:r>
            <a:br>
              <a:rPr lang="cs-CZ" dirty="0"/>
            </a:br>
            <a:r>
              <a:rPr lang="cs-CZ" dirty="0"/>
              <a:t>Skladba podlahy v 1PP – PDL2</a:t>
            </a:r>
          </a:p>
        </p:txBody>
      </p:sp>
      <p:sp>
        <p:nvSpPr>
          <p:cNvPr id="3" name="Zástupný symbol pro obsah 2"/>
          <p:cNvSpPr>
            <a:spLocks noGrp="1"/>
          </p:cNvSpPr>
          <p:nvPr>
            <p:ph sz="half" idx="1"/>
          </p:nvPr>
        </p:nvSpPr>
        <p:spPr/>
        <p:txBody>
          <a:bodyPr/>
          <a:lstStyle/>
          <a:p>
            <a:r>
              <a:rPr lang="cs-CZ" dirty="0"/>
              <a:t>Povolené hodnoty</a:t>
            </a:r>
          </a:p>
          <a:p>
            <a:pPr lvl="1"/>
            <a:r>
              <a:rPr lang="cs-CZ" dirty="0"/>
              <a:t>součinitel prostupu tepla U</a:t>
            </a:r>
            <a:r>
              <a:rPr lang="cs-CZ" baseline="-25000" dirty="0"/>
              <a:t>N</a:t>
            </a:r>
            <a:r>
              <a:rPr lang="cs-CZ" dirty="0"/>
              <a:t> = 1,20 W/(m</a:t>
            </a:r>
            <a:r>
              <a:rPr lang="cs-CZ" baseline="30000" dirty="0"/>
              <a:t>2</a:t>
            </a:r>
            <a:r>
              <a:rPr lang="cs-CZ" dirty="0"/>
              <a:t>.K),</a:t>
            </a:r>
          </a:p>
          <a:p>
            <a:pPr lvl="1"/>
            <a:r>
              <a:rPr lang="cs-CZ" dirty="0"/>
              <a:t>pokles dotykové teploty Δθ</a:t>
            </a:r>
            <a:r>
              <a:rPr lang="cs-CZ" baseline="-25000" dirty="0"/>
              <a:t>10N</a:t>
            </a:r>
            <a:r>
              <a:rPr lang="cs-CZ" dirty="0"/>
              <a:t> není určen, protože se nejedná o vytápěný prostor.</a:t>
            </a:r>
          </a:p>
          <a:p>
            <a:r>
              <a:rPr lang="cs-CZ" dirty="0"/>
              <a:t>Vypočtené hodnoty programu Tepla skladby konstrukce PDL2:</a:t>
            </a:r>
          </a:p>
          <a:p>
            <a:pPr lvl="1"/>
            <a:r>
              <a:rPr lang="cs-CZ" dirty="0"/>
              <a:t>součinitel prostupu tepla U = 0,759 W/(m</a:t>
            </a:r>
            <a:r>
              <a:rPr lang="cs-CZ" baseline="30000" dirty="0"/>
              <a:t>2</a:t>
            </a:r>
            <a:r>
              <a:rPr lang="cs-CZ" dirty="0"/>
              <a:t>.K),</a:t>
            </a:r>
          </a:p>
          <a:p>
            <a:pPr marL="91440" lvl="1" indent="-91440">
              <a:lnSpc>
                <a:spcPct val="100000"/>
              </a:lnSpc>
              <a:spcBef>
                <a:spcPts val="1200"/>
              </a:spcBef>
              <a:spcAft>
                <a:spcPts val="200"/>
              </a:spcAft>
              <a:buClr>
                <a:srgbClr val="E48312"/>
              </a:buClr>
              <a:buSzPct val="100000"/>
              <a:buFont typeface="Calibri" panose="020F0502020204030204" pitchFamily="34" charset="0"/>
              <a:buChar char=" "/>
            </a:pPr>
            <a:endParaRPr lang="cs-CZ" sz="2000" dirty="0">
              <a:solidFill>
                <a:srgbClr val="000000">
                  <a:lumMod val="75000"/>
                  <a:lumOff val="25000"/>
                </a:srgbClr>
              </a:solidFill>
            </a:endParaRPr>
          </a:p>
          <a:p>
            <a:pPr marL="91440" lvl="1" indent="-91440">
              <a:lnSpc>
                <a:spcPct val="100000"/>
              </a:lnSpc>
              <a:spcBef>
                <a:spcPts val="1200"/>
              </a:spcBef>
              <a:spcAft>
                <a:spcPts val="200"/>
              </a:spcAft>
              <a:buClr>
                <a:srgbClr val="E48312"/>
              </a:buClr>
              <a:buSzPct val="100000"/>
              <a:buFont typeface="Calibri" panose="020F0502020204030204" pitchFamily="34" charset="0"/>
              <a:buChar char=" "/>
            </a:pPr>
            <a:r>
              <a:rPr lang="cs-CZ" sz="2000" dirty="0">
                <a:solidFill>
                  <a:srgbClr val="000000">
                    <a:lumMod val="75000"/>
                    <a:lumOff val="25000"/>
                  </a:srgbClr>
                </a:solidFill>
              </a:rPr>
              <a:t>Konstrukce vyhověla</a:t>
            </a:r>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3076514073"/>
              </p:ext>
            </p:extLst>
          </p:nvPr>
        </p:nvGraphicFramePr>
        <p:xfrm>
          <a:off x="6374298" y="2388614"/>
          <a:ext cx="5396400" cy="2937600"/>
        </p:xfrm>
        <a:graphic>
          <a:graphicData uri="http://schemas.openxmlformats.org/drawingml/2006/table">
            <a:tbl>
              <a:tblPr firstRow="1" firstCol="1" bandRow="1">
                <a:tableStyleId>{5C22544A-7EE6-4342-B048-85BDC9FD1C3A}</a:tableStyleId>
              </a:tblPr>
              <a:tblGrid>
                <a:gridCol w="3253435">
                  <a:extLst>
                    <a:ext uri="{9D8B030D-6E8A-4147-A177-3AD203B41FA5}">
                      <a16:colId xmlns:a16="http://schemas.microsoft.com/office/drawing/2014/main" val="1647313896"/>
                    </a:ext>
                  </a:extLst>
                </a:gridCol>
                <a:gridCol w="1025917">
                  <a:extLst>
                    <a:ext uri="{9D8B030D-6E8A-4147-A177-3AD203B41FA5}">
                      <a16:colId xmlns:a16="http://schemas.microsoft.com/office/drawing/2014/main" val="997907690"/>
                    </a:ext>
                  </a:extLst>
                </a:gridCol>
                <a:gridCol w="1117048">
                  <a:extLst>
                    <a:ext uri="{9D8B030D-6E8A-4147-A177-3AD203B41FA5}">
                      <a16:colId xmlns:a16="http://schemas.microsoft.com/office/drawing/2014/main" val="84614890"/>
                    </a:ext>
                  </a:extLst>
                </a:gridCol>
              </a:tblGrid>
              <a:tr h="997468">
                <a:tc>
                  <a:txBody>
                    <a:bodyPr/>
                    <a:lstStyle/>
                    <a:p>
                      <a:pPr algn="l">
                        <a:lnSpc>
                          <a:spcPct val="150000"/>
                        </a:lnSpc>
                        <a:spcAft>
                          <a:spcPts val="0"/>
                        </a:spcAft>
                      </a:pPr>
                      <a:r>
                        <a:rPr lang="cs-CZ" sz="1600" dirty="0">
                          <a:effectLst/>
                        </a:rPr>
                        <a:t>Název</a:t>
                      </a:r>
                      <a:endParaRPr lang="cs-CZ" sz="1600" dirty="0">
                        <a:effectLst/>
                        <a:latin typeface="Times New Roman" panose="02020603050405020304" pitchFamily="18" charset="0"/>
                        <a:ea typeface="+mn-ea"/>
                      </a:endParaRPr>
                    </a:p>
                  </a:txBody>
                  <a:tcPr marL="68580" marR="68580" marT="0" marB="0"/>
                </a:tc>
                <a:tc>
                  <a:txBody>
                    <a:bodyPr/>
                    <a:lstStyle/>
                    <a:p>
                      <a:pPr algn="l">
                        <a:lnSpc>
                          <a:spcPct val="150000"/>
                        </a:lnSpc>
                        <a:spcAft>
                          <a:spcPts val="0"/>
                        </a:spcAft>
                      </a:pPr>
                      <a:r>
                        <a:rPr lang="cs-CZ" sz="1600" dirty="0">
                          <a:effectLst/>
                        </a:rPr>
                        <a:t>Tloušťka [m]</a:t>
                      </a:r>
                      <a:endParaRPr lang="cs-CZ" sz="1600" dirty="0">
                        <a:effectLst/>
                        <a:latin typeface="Times New Roman" panose="02020603050405020304" pitchFamily="18" charset="0"/>
                        <a:ea typeface="+mn-ea"/>
                      </a:endParaRPr>
                    </a:p>
                  </a:txBody>
                  <a:tcPr marL="68580" marR="68580" marT="0" marB="0"/>
                </a:tc>
                <a:tc>
                  <a:txBody>
                    <a:bodyPr/>
                    <a:lstStyle/>
                    <a:p>
                      <a:pPr algn="l">
                        <a:lnSpc>
                          <a:spcPct val="150000"/>
                        </a:lnSpc>
                        <a:spcAft>
                          <a:spcPts val="0"/>
                        </a:spcAft>
                      </a:pPr>
                      <a:r>
                        <a:rPr lang="cs-CZ" sz="1600">
                          <a:effectLst/>
                        </a:rPr>
                        <a:t>Lambda</a:t>
                      </a:r>
                    </a:p>
                    <a:p>
                      <a:pPr algn="l">
                        <a:lnSpc>
                          <a:spcPct val="150000"/>
                        </a:lnSpc>
                        <a:spcAft>
                          <a:spcPts val="0"/>
                        </a:spcAft>
                      </a:pPr>
                      <a:r>
                        <a:rPr lang="cs-CZ" sz="1600">
                          <a:effectLst/>
                        </a:rPr>
                        <a:t>[W/(mK)]</a:t>
                      </a:r>
                      <a:endParaRPr lang="cs-CZ" sz="160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1143092144"/>
                  </a:ext>
                </a:extLst>
              </a:tr>
              <a:tr h="485033">
                <a:tc>
                  <a:txBody>
                    <a:bodyPr/>
                    <a:lstStyle/>
                    <a:p>
                      <a:pPr algn="l">
                        <a:lnSpc>
                          <a:spcPct val="150000"/>
                        </a:lnSpc>
                        <a:spcAft>
                          <a:spcPts val="0"/>
                        </a:spcAft>
                      </a:pPr>
                      <a:r>
                        <a:rPr lang="cs-CZ" sz="1600" dirty="0">
                          <a:effectLst/>
                        </a:rPr>
                        <a:t>Betonová mazanina</a:t>
                      </a:r>
                      <a:endParaRPr lang="cs-CZ" sz="1600" dirty="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0,0050</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1,5800</a:t>
                      </a:r>
                      <a:endParaRPr lang="cs-CZ" sz="160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2483552430"/>
                  </a:ext>
                </a:extLst>
              </a:tr>
              <a:tr h="485033">
                <a:tc>
                  <a:txBody>
                    <a:bodyPr/>
                    <a:lstStyle/>
                    <a:p>
                      <a:pPr algn="l">
                        <a:lnSpc>
                          <a:spcPct val="150000"/>
                        </a:lnSpc>
                        <a:spcAft>
                          <a:spcPts val="0"/>
                        </a:spcAft>
                      </a:pPr>
                      <a:r>
                        <a:rPr lang="cs-CZ" sz="1600">
                          <a:effectLst/>
                        </a:rPr>
                        <a:t>Rigips EPS 150 S Stabil</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0,0400</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0,0350</a:t>
                      </a:r>
                      <a:endParaRPr lang="cs-CZ" sz="160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1831781762"/>
                  </a:ext>
                </a:extLst>
              </a:tr>
              <a:tr h="485033">
                <a:tc>
                  <a:txBody>
                    <a:bodyPr/>
                    <a:lstStyle/>
                    <a:p>
                      <a:pPr algn="l">
                        <a:lnSpc>
                          <a:spcPct val="150000"/>
                        </a:lnSpc>
                        <a:spcAft>
                          <a:spcPts val="0"/>
                        </a:spcAft>
                      </a:pPr>
                      <a:r>
                        <a:rPr lang="cs-CZ" sz="1600">
                          <a:effectLst/>
                        </a:rPr>
                        <a:t>Jemný křemičitý písek</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0,0100</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1,5000</a:t>
                      </a:r>
                      <a:endParaRPr lang="cs-CZ" sz="160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1479957376"/>
                  </a:ext>
                </a:extLst>
              </a:tr>
              <a:tr h="485033">
                <a:tc>
                  <a:txBody>
                    <a:bodyPr/>
                    <a:lstStyle/>
                    <a:p>
                      <a:pPr algn="l">
                        <a:lnSpc>
                          <a:spcPct val="150000"/>
                        </a:lnSpc>
                        <a:spcAft>
                          <a:spcPts val="0"/>
                        </a:spcAft>
                      </a:pPr>
                      <a:r>
                        <a:rPr lang="cs-CZ" sz="1600" dirty="0" err="1">
                          <a:effectLst/>
                        </a:rPr>
                        <a:t>Elastodek</a:t>
                      </a:r>
                      <a:r>
                        <a:rPr lang="cs-CZ" sz="1600" dirty="0">
                          <a:effectLst/>
                        </a:rPr>
                        <a:t> 40 </a:t>
                      </a:r>
                      <a:r>
                        <a:rPr lang="cs-CZ" sz="1600" dirty="0" err="1">
                          <a:effectLst/>
                        </a:rPr>
                        <a:t>Special</a:t>
                      </a:r>
                      <a:r>
                        <a:rPr lang="cs-CZ" sz="1600" dirty="0">
                          <a:effectLst/>
                        </a:rPr>
                        <a:t> </a:t>
                      </a:r>
                      <a:r>
                        <a:rPr lang="cs-CZ" sz="1600" dirty="0" err="1">
                          <a:effectLst/>
                        </a:rPr>
                        <a:t>Mineral</a:t>
                      </a:r>
                      <a:endParaRPr lang="cs-CZ" sz="1600" dirty="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a:effectLst/>
                        </a:rPr>
                        <a:t>0,0040</a:t>
                      </a:r>
                      <a:endParaRPr lang="cs-CZ" sz="1600">
                        <a:effectLst/>
                        <a:latin typeface="Times New Roman" panose="02020603050405020304" pitchFamily="18" charset="0"/>
                        <a:ea typeface="+mn-ea"/>
                      </a:endParaRPr>
                    </a:p>
                  </a:txBody>
                  <a:tcPr marL="68580" marR="68580" marT="0" marB="0"/>
                </a:tc>
                <a:tc>
                  <a:txBody>
                    <a:bodyPr/>
                    <a:lstStyle/>
                    <a:p>
                      <a:pPr algn="r">
                        <a:lnSpc>
                          <a:spcPct val="150000"/>
                        </a:lnSpc>
                        <a:spcAft>
                          <a:spcPts val="0"/>
                        </a:spcAft>
                      </a:pPr>
                      <a:r>
                        <a:rPr lang="cs-CZ" sz="1600" dirty="0">
                          <a:effectLst/>
                        </a:rPr>
                        <a:t>0,2100</a:t>
                      </a:r>
                      <a:endParaRPr lang="cs-CZ" sz="1600" dirty="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722082398"/>
                  </a:ext>
                </a:extLst>
              </a:tr>
            </a:tbl>
          </a:graphicData>
        </a:graphic>
      </p:graphicFrame>
    </p:spTree>
    <p:extLst>
      <p:ext uri="{BB962C8B-B14F-4D97-AF65-F5344CB8AC3E}">
        <p14:creationId xmlns:p14="http://schemas.microsoft.com/office/powerpoint/2010/main" val="1547713727"/>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1005</TotalTime>
  <Words>1670</Words>
  <Application>Microsoft Office PowerPoint</Application>
  <PresentationFormat>Širokoúhlá obrazovka</PresentationFormat>
  <Paragraphs>243</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Calibri</vt:lpstr>
      <vt:lpstr>Calibri Light</vt:lpstr>
      <vt:lpstr>Times New Roman</vt:lpstr>
      <vt:lpstr>Trebuchet MS</vt:lpstr>
      <vt:lpstr>Retrospektiva</vt:lpstr>
      <vt:lpstr>Energetické a environmentální hodnocení objektu</vt:lpstr>
      <vt:lpstr>Úkol a předmět řešení </vt:lpstr>
      <vt:lpstr>RODINNÝ DŮM - SITUACE</vt:lpstr>
      <vt:lpstr>RODINNÝ DŮM – PŮDORYS 1PP</vt:lpstr>
      <vt:lpstr>RODINNÝ DŮM – PŮDORYS 1NP, 2NP</vt:lpstr>
      <vt:lpstr>RODINNÝ DŮM - POHLEDY</vt:lpstr>
      <vt:lpstr>SVOBODA SOFTWARE TEPLO 2014 Posouzené skladby a systémová hranice</vt:lpstr>
      <vt:lpstr>TEPLO 2014 Skladba podlahy v 1NP – PDL1</vt:lpstr>
      <vt:lpstr>TEPLO 2014 Skladba podlahy v 1PP – PDL2</vt:lpstr>
      <vt:lpstr>TEPLO 2014 Skladba stěny v 1PP – OBZ1</vt:lpstr>
      <vt:lpstr>TEPLO 2014 Skladba stěny v 1NP – OBZ2</vt:lpstr>
      <vt:lpstr>TEPLO 2014 Skladba střechy – SCH1</vt:lpstr>
      <vt:lpstr>SVOBODA SOFTWARE ENERGIE 2014</vt:lpstr>
      <vt:lpstr>ENERGIE 2014 Množství dodané energie do objektu</vt:lpstr>
      <vt:lpstr>ENERGIE 2014 Energetický štítek </vt:lpstr>
      <vt:lpstr>ENVIRONMENTÁLNÍ VYHODNOCENÍ </vt:lpstr>
      <vt:lpstr>ENVIRONMENTÁLNÍ VYHODNOCENÍ  Environmentální kritéria</vt:lpstr>
      <vt:lpstr>ENVIRONMENTÁLNÍ KRITÉRIA Hodnocení</vt:lpstr>
      <vt:lpstr>ENVIRONMENTÁLNÍ VYHODNOCENÍ</vt:lpstr>
      <vt:lpstr>Návrhy a doporučení</vt:lpstr>
      <vt:lpstr>Závěr</vt:lpstr>
      <vt:lpstr>Otázky vedoucího práce</vt:lpstr>
      <vt:lpstr>Otázky oponenta práce</vt:lpstr>
      <vt:lpstr>Otázky oponenta práce</vt:lpstr>
      <vt:lpstr>Prostor na Vaše dotazy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Energetické a environmentální hodnocení objektu</dc:title>
  <dc:creator>Eliška Korešová</dc:creator>
  <cp:lastModifiedBy>Eliška Korešová</cp:lastModifiedBy>
  <cp:revision>72</cp:revision>
  <dcterms:created xsi:type="dcterms:W3CDTF">2017-05-08T14:00:37Z</dcterms:created>
  <dcterms:modified xsi:type="dcterms:W3CDTF">2017-06-18T20:29:32Z</dcterms:modified>
  <cp:contentStatus/>
</cp:coreProperties>
</file>