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57" r:id="rId3"/>
    <p:sldId id="258" r:id="rId4"/>
    <p:sldId id="263" r:id="rId5"/>
    <p:sldId id="261" r:id="rId6"/>
    <p:sldId id="260" r:id="rId7"/>
    <p:sldId id="264" r:id="rId8"/>
    <p:sldId id="271" r:id="rId9"/>
    <p:sldId id="268" r:id="rId10"/>
    <p:sldId id="270" r:id="rId11"/>
    <p:sldId id="269" r:id="rId12"/>
    <p:sldId id="272" r:id="rId13"/>
    <p:sldId id="273" r:id="rId14"/>
    <p:sldId id="274" r:id="rId15"/>
    <p:sldId id="275" r:id="rId16"/>
    <p:sldId id="276" r:id="rId17"/>
    <p:sldId id="277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140" d="100"/>
          <a:sy n="140" d="100"/>
        </p:scale>
        <p:origin x="102" y="-10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391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494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39656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1522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07180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480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8348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661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116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171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6/20/2017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450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981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416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914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7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216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942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sgi.nahlizenidokn.cuzk.cz/marushka/default.aspx?themeid=3&amp;&amp;MarQueryId=2EDA9E08&amp;MarQParam0=36389772010&amp;MarQParamCount=1&amp;MarWindowName=Marushk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50518E9-8CBC-401F-9A99-133DEAE5AD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cap="all" dirty="0"/>
              <a:t>Novostavba objektu s nízkou spotřebou energie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0C93177B-8635-477F-B29D-E8D7AD0B8E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3481431"/>
            <a:ext cx="7766936" cy="2701255"/>
          </a:xfrm>
        </p:spPr>
        <p:txBody>
          <a:bodyPr>
            <a:normAutofit/>
          </a:bodyPr>
          <a:lstStyle/>
          <a:p>
            <a:r>
              <a:rPr lang="cs-CZ" sz="2400" dirty="0"/>
              <a:t>Autor bakalářské práce: Lukáš Linh Hoang</a:t>
            </a:r>
          </a:p>
          <a:p>
            <a:r>
              <a:rPr lang="cs-CZ" sz="2400" dirty="0"/>
              <a:t>Vedoucí bakalářské práce: Ing. Michal Kraus, Ph.D.</a:t>
            </a:r>
          </a:p>
          <a:p>
            <a:r>
              <a:rPr lang="cs-CZ" sz="2400" dirty="0"/>
              <a:t>Oponent bakalářské práce: Ing. Jana </a:t>
            </a:r>
            <a:r>
              <a:rPr lang="cs-CZ" sz="2400" dirty="0" err="1"/>
              <a:t>Hubálovská</a:t>
            </a:r>
            <a:endParaRPr lang="cs-CZ" sz="2400" dirty="0"/>
          </a:p>
          <a:p>
            <a:r>
              <a:rPr lang="cs-CZ" sz="2400" dirty="0"/>
              <a:t>V Českých Budějovicích, červen 2017</a:t>
            </a:r>
          </a:p>
        </p:txBody>
      </p:sp>
    </p:spTree>
    <p:extLst>
      <p:ext uri="{BB962C8B-B14F-4D97-AF65-F5344CB8AC3E}">
        <p14:creationId xmlns:p14="http://schemas.microsoft.com/office/powerpoint/2010/main" val="239390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dirty="0" smtClean="0"/>
              <a:t>DISPOZIČNÍ ŘEŠENÍ</a:t>
            </a:r>
            <a:endParaRPr lang="cs-CZ" sz="48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616" y="-1001228"/>
            <a:ext cx="10466125" cy="8519168"/>
          </a:xfrm>
        </p:spPr>
      </p:pic>
      <p:pic>
        <p:nvPicPr>
          <p:cNvPr id="5" name="Zástupný symbol pro obsah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54" t="50811" r="170" b="45326"/>
          <a:stretch/>
        </p:blipFill>
        <p:spPr>
          <a:xfrm>
            <a:off x="861343" y="3258356"/>
            <a:ext cx="154546" cy="347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800" b="1" dirty="0" smtClean="0"/>
              <a:t>KONSTRUKČNÍ ŘEŠENÍ</a:t>
            </a:r>
            <a:endParaRPr lang="cs-CZ" sz="4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Zakládání</a:t>
            </a:r>
          </a:p>
          <a:p>
            <a:r>
              <a:rPr lang="cs-CZ" sz="2400" dirty="0" smtClean="0"/>
              <a:t>Svislé konstrukce</a:t>
            </a:r>
          </a:p>
          <a:p>
            <a:r>
              <a:rPr lang="cs-CZ" sz="2400" dirty="0" smtClean="0"/>
              <a:t>Vodorovné konstrukce</a:t>
            </a:r>
          </a:p>
          <a:p>
            <a:r>
              <a:rPr lang="cs-CZ" sz="2400" dirty="0" smtClean="0"/>
              <a:t>Konstrukce střechy</a:t>
            </a:r>
          </a:p>
          <a:p>
            <a:r>
              <a:rPr lang="cs-CZ" sz="2400" dirty="0" smtClean="0"/>
              <a:t>Výplně otvorů</a:t>
            </a:r>
          </a:p>
          <a:p>
            <a:r>
              <a:rPr lang="cs-CZ" sz="2400" dirty="0" smtClean="0"/>
              <a:t>Terasy</a:t>
            </a:r>
          </a:p>
        </p:txBody>
      </p:sp>
    </p:spTree>
    <p:extLst>
      <p:ext uri="{BB962C8B-B14F-4D97-AF65-F5344CB8AC3E}">
        <p14:creationId xmlns:p14="http://schemas.microsoft.com/office/powerpoint/2010/main" val="159501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800" b="1" dirty="0" smtClean="0"/>
              <a:t>VYTÁPĚNÍ, OHŘEV TEPLÉ VODY A VĚTRÁNÍ</a:t>
            </a:r>
            <a:endParaRPr lang="cs-CZ" sz="4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Jednotka Duplex Kappa s rekuperací (</a:t>
            </a:r>
            <a:r>
              <a:rPr lang="cs-CZ" sz="2400" dirty="0" err="1" smtClean="0"/>
              <a:t>Atrea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Integrovaný zásobník tepla IZT-TS</a:t>
            </a:r>
          </a:p>
          <a:p>
            <a:r>
              <a:rPr lang="cs-CZ" sz="2400" dirty="0" smtClean="0"/>
              <a:t>Otopné žebříky v koupelnách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5239" y="883656"/>
            <a:ext cx="3057525" cy="5238750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6791822" y="6122406"/>
            <a:ext cx="58548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http://www.atrea.cz/img/_/d3_rodinne-domy/duplex-alfa-2011_03_big.gif</a:t>
            </a:r>
          </a:p>
        </p:txBody>
      </p:sp>
    </p:spTree>
    <p:extLst>
      <p:ext uri="{BB962C8B-B14F-4D97-AF65-F5344CB8AC3E}">
        <p14:creationId xmlns:p14="http://schemas.microsoft.com/office/powerpoint/2010/main" val="359936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800" b="1" dirty="0" smtClean="0"/>
              <a:t>TEPELNĚ TECHNICKÉ POSOUZENÍ</a:t>
            </a:r>
            <a:endParaRPr lang="cs-CZ" sz="48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1983300"/>
              </p:ext>
            </p:extLst>
          </p:nvPr>
        </p:nvGraphicFramePr>
        <p:xfrm>
          <a:off x="677334" y="2183641"/>
          <a:ext cx="9089410" cy="33236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3384"/>
                <a:gridCol w="1463802"/>
                <a:gridCol w="1632961"/>
                <a:gridCol w="1562798"/>
                <a:gridCol w="2436465"/>
              </a:tblGrid>
              <a:tr h="127509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Konstrukce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Požadovaná hodnota </a:t>
                      </a:r>
                      <a:r>
                        <a:rPr lang="en-US" sz="1800" dirty="0">
                          <a:effectLst/>
                        </a:rPr>
                        <a:t>[</a:t>
                      </a:r>
                      <a:r>
                        <a:rPr lang="cs-CZ" sz="1800" dirty="0">
                          <a:effectLst/>
                        </a:rPr>
                        <a:t>W/m</a:t>
                      </a:r>
                      <a:r>
                        <a:rPr lang="cs-CZ" sz="1800" baseline="30000" dirty="0">
                          <a:effectLst/>
                        </a:rPr>
                        <a:t>2</a:t>
                      </a:r>
                      <a:r>
                        <a:rPr lang="cs-CZ" sz="1800" dirty="0">
                          <a:effectLst/>
                        </a:rPr>
                        <a:t>K</a:t>
                      </a:r>
                      <a:r>
                        <a:rPr lang="en-US" sz="1800" dirty="0">
                          <a:effectLst/>
                        </a:rPr>
                        <a:t>]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Doporučená hodnota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[</a:t>
                      </a:r>
                      <a:r>
                        <a:rPr lang="cs-CZ" sz="1800" dirty="0">
                          <a:effectLst/>
                        </a:rPr>
                        <a:t>W/m</a:t>
                      </a:r>
                      <a:r>
                        <a:rPr lang="cs-CZ" sz="1800" baseline="30000" dirty="0">
                          <a:effectLst/>
                        </a:rPr>
                        <a:t>2</a:t>
                      </a:r>
                      <a:r>
                        <a:rPr lang="cs-CZ" sz="1800" dirty="0">
                          <a:effectLst/>
                        </a:rPr>
                        <a:t>K</a:t>
                      </a:r>
                      <a:r>
                        <a:rPr lang="en-US" sz="1800" dirty="0">
                          <a:effectLst/>
                        </a:rPr>
                        <a:t>]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Dosažená hodnota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[</a:t>
                      </a:r>
                      <a:r>
                        <a:rPr lang="cs-CZ" sz="1800" dirty="0">
                          <a:effectLst/>
                        </a:rPr>
                        <a:t>W/m</a:t>
                      </a:r>
                      <a:r>
                        <a:rPr lang="cs-CZ" sz="1800" baseline="30000" dirty="0">
                          <a:effectLst/>
                        </a:rPr>
                        <a:t>2</a:t>
                      </a:r>
                      <a:r>
                        <a:rPr lang="cs-CZ" sz="1800" dirty="0">
                          <a:effectLst/>
                        </a:rPr>
                        <a:t>K</a:t>
                      </a:r>
                      <a:r>
                        <a:rPr lang="en-US" sz="1800" dirty="0">
                          <a:effectLst/>
                        </a:rPr>
                        <a:t>]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Splněn požadavek/doporučené?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2503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Stěna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0,20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0,17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0,098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Ano/Ano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2503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Podlaha</a:t>
                      </a:r>
                      <a:endParaRPr lang="cs-CZ" sz="1800" baseline="0" dirty="0" smtClean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na </a:t>
                      </a:r>
                      <a:r>
                        <a:rPr lang="cs-CZ" sz="1800" dirty="0">
                          <a:effectLst/>
                        </a:rPr>
                        <a:t>zemině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0,30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0,20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0,129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Ano/Ano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2503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Plochá střecha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0,16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0,11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0,108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Ano/Ano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2503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Pultová střecha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0,16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0,11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0,078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Ano/Ano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677334" y="5625357"/>
            <a:ext cx="5854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Vlastní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470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800" b="1" cap="all" dirty="0"/>
              <a:t>Posouzení energetické bilance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930400"/>
            <a:ext cx="5300385" cy="4872465"/>
          </a:xfrm>
        </p:spPr>
      </p:pic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4"/>
          <a:stretch/>
        </p:blipFill>
        <p:spPr>
          <a:xfrm>
            <a:off x="5977719" y="1978167"/>
            <a:ext cx="5841242" cy="1153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52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 smtClean="0"/>
              <a:t>ZÁVĚR</a:t>
            </a:r>
            <a:endParaRPr lang="cs-CZ" sz="4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Výstupem práce je DSP</a:t>
            </a:r>
          </a:p>
          <a:p>
            <a:r>
              <a:rPr lang="cs-CZ" sz="2400" dirty="0" smtClean="0"/>
              <a:t>Nové poznatky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147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800" b="1" dirty="0" smtClean="0"/>
              <a:t>DOPLŇUJÍCÍ OTÁZKY VEDOUCÍHO PRÁCE</a:t>
            </a:r>
            <a:endParaRPr lang="cs-CZ" sz="4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/>
          </a:p>
          <a:p>
            <a:r>
              <a:rPr lang="cs-CZ" sz="2400" dirty="0" smtClean="0"/>
              <a:t>V </a:t>
            </a:r>
            <a:r>
              <a:rPr lang="cs-CZ" sz="2400" dirty="0"/>
              <a:t>úvodu literární rešerše (str. 3) je zmíněn rozpor autorů ohledně používaných technologií. V rámci diskuze může autor práce toto tvrzení rozvést a zaujmout k němu vlastní </a:t>
            </a:r>
            <a:r>
              <a:rPr lang="cs-CZ" sz="2400" dirty="0" smtClean="0"/>
              <a:t>postoj.</a:t>
            </a:r>
          </a:p>
          <a:p>
            <a:r>
              <a:rPr lang="cs-CZ" sz="2400" dirty="0" smtClean="0"/>
              <a:t>Z </a:t>
            </a:r>
            <a:r>
              <a:rPr lang="cs-CZ" sz="2400" dirty="0"/>
              <a:t>výsledků vyhodnocení energetické náročnosti budovy splňuje navržený objekt požadavky na nízkoenergetický standard. Jaké opatření by bylo potřeba přijmout, aby objekt splňoval požadavky pro pasivní </a:t>
            </a:r>
            <a:r>
              <a:rPr lang="cs-CZ" sz="2400" dirty="0" smtClean="0"/>
              <a:t>standard?</a:t>
            </a:r>
          </a:p>
          <a:p>
            <a:r>
              <a:rPr lang="cs-CZ" sz="2400" dirty="0" smtClean="0"/>
              <a:t>Jaká </a:t>
            </a:r>
            <a:r>
              <a:rPr lang="cs-CZ" sz="2400" dirty="0"/>
              <a:t>je současná situace v oblasti dotací či finančních příspěvků na výstavbu energeticky úsporných budov? Bylo by možné využít některou z forem dotací na navrhovaný objekt? </a:t>
            </a:r>
          </a:p>
        </p:txBody>
      </p:sp>
    </p:spTree>
    <p:extLst>
      <p:ext uri="{BB962C8B-B14F-4D97-AF65-F5344CB8AC3E}">
        <p14:creationId xmlns:p14="http://schemas.microsoft.com/office/powerpoint/2010/main" val="338443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DĚKUJI ZA POZORNOST</a:t>
            </a:r>
            <a:endParaRPr lang="cs-CZ" b="1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761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ABC2789-6585-4D71-BE5D-E9163A229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/>
              <a:t>OBSAH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071CB815-94BB-4E27-9581-D567D4A6C4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697411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Motivace a cíl práce</a:t>
            </a:r>
          </a:p>
          <a:p>
            <a:r>
              <a:rPr lang="cs-CZ" sz="2400" dirty="0" smtClean="0"/>
              <a:t>Územní informace</a:t>
            </a:r>
          </a:p>
          <a:p>
            <a:r>
              <a:rPr lang="cs-CZ" sz="2400" dirty="0" smtClean="0"/>
              <a:t>Architektonické řešení</a:t>
            </a:r>
          </a:p>
          <a:p>
            <a:r>
              <a:rPr lang="cs-CZ" sz="2400" dirty="0" smtClean="0"/>
              <a:t>Dispoziční řešení</a:t>
            </a:r>
          </a:p>
          <a:p>
            <a:r>
              <a:rPr lang="cs-CZ" sz="2400" dirty="0" smtClean="0"/>
              <a:t>Konstrukční řešení</a:t>
            </a:r>
          </a:p>
          <a:p>
            <a:r>
              <a:rPr lang="cs-CZ" sz="2400" dirty="0" smtClean="0"/>
              <a:t>Technologické zařízení</a:t>
            </a:r>
          </a:p>
          <a:p>
            <a:r>
              <a:rPr lang="cs-CZ" sz="2400" dirty="0" smtClean="0"/>
              <a:t>Tepelně technické posouzení</a:t>
            </a:r>
          </a:p>
          <a:p>
            <a:r>
              <a:rPr lang="cs-CZ" sz="2400" dirty="0" smtClean="0"/>
              <a:t>Posouzení energetické bilance</a:t>
            </a:r>
          </a:p>
          <a:p>
            <a:r>
              <a:rPr lang="cs-CZ" sz="2400" dirty="0" smtClean="0"/>
              <a:t>Závěr</a:t>
            </a:r>
          </a:p>
          <a:p>
            <a:r>
              <a:rPr lang="cs-CZ" sz="2400" dirty="0" smtClean="0"/>
              <a:t>Doplňující otázky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685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1C42820-B434-4A43-B6AB-A299D7B26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/>
              <a:t>MOTIVACE A </a:t>
            </a:r>
            <a:r>
              <a:rPr lang="cs-CZ" sz="4800" b="1" dirty="0" smtClean="0"/>
              <a:t>CÍL PRÁCE</a:t>
            </a:r>
            <a:endParaRPr lang="cs-CZ" sz="4800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6127553A-145F-4BC5-B329-80731AFB4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První zkušenost s projekcí nízkoenergetické stavby i dřevostavby</a:t>
            </a:r>
            <a:endParaRPr lang="cs-CZ" sz="2400" dirty="0" smtClean="0"/>
          </a:p>
          <a:p>
            <a:r>
              <a:rPr lang="cs-CZ" sz="2400" dirty="0" smtClean="0"/>
              <a:t>Návrh </a:t>
            </a:r>
            <a:r>
              <a:rPr lang="cs-CZ" sz="2400" dirty="0"/>
              <a:t>konkrétního architektonického a stavebně – konstrukčního řešení objektu s nízkou spotřebou energie</a:t>
            </a:r>
          </a:p>
          <a:p>
            <a:r>
              <a:rPr lang="cs-CZ" sz="2400" dirty="0"/>
              <a:t>Rozsah dokumentace ve stupni „projekt pro stavební povolení“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027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206FD2D-86B1-4077-8370-0E6E9BF87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800" b="1" dirty="0"/>
              <a:t>ÚZEMNÍ</a:t>
            </a:r>
            <a:r>
              <a:rPr lang="cs-CZ" b="1" dirty="0"/>
              <a:t> </a:t>
            </a:r>
            <a:r>
              <a:rPr lang="cs-CZ" sz="4800" b="1" dirty="0"/>
              <a:t>INFORMACE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52A86520-F9A5-4432-998B-D0917667C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Obec: Branišov u Dubného</a:t>
            </a:r>
          </a:p>
          <a:p>
            <a:r>
              <a:rPr lang="cs-CZ" sz="2400" dirty="0"/>
              <a:t>Parcelní číslo: 637/35</a:t>
            </a:r>
          </a:p>
          <a:p>
            <a:r>
              <a:rPr lang="cs-CZ" sz="2400" dirty="0"/>
              <a:t>Výměra parcely: 874 </a:t>
            </a:r>
            <a:r>
              <a:rPr lang="cs-CZ" sz="2400" dirty="0" smtClean="0"/>
              <a:t>m</a:t>
            </a:r>
            <a:r>
              <a:rPr lang="cs-CZ" sz="2400" baseline="30000" dirty="0" smtClean="0"/>
              <a:t>2</a:t>
            </a:r>
            <a:endParaRPr lang="cs-CZ" sz="2400" baseline="30000" dirty="0"/>
          </a:p>
          <a:p>
            <a:r>
              <a:rPr lang="cs-CZ" sz="2400" dirty="0" smtClean="0"/>
              <a:t>Pozemek rovinatý</a:t>
            </a:r>
          </a:p>
          <a:p>
            <a:r>
              <a:rPr lang="cs-CZ" sz="2400" dirty="0" smtClean="0"/>
              <a:t>Přístup na pozemek ze severní strany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45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xmlns="" id="{4D54B3A8-3943-4FA3-BF33-4E5E71BCAF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8"/>
            <a:ext cx="8596668" cy="4510667"/>
          </a:xfrm>
        </p:spPr>
        <p:txBody>
          <a:bodyPr>
            <a:normAutofit/>
          </a:bodyPr>
          <a:lstStyle/>
          <a:p>
            <a:endParaRPr lang="cs-CZ" baseline="30000" dirty="0"/>
          </a:p>
          <a:p>
            <a:endParaRPr lang="cs-CZ" baseline="30000" dirty="0"/>
          </a:p>
          <a:p>
            <a:endParaRPr lang="cs-CZ" baseline="30000" dirty="0"/>
          </a:p>
          <a:p>
            <a:endParaRPr lang="cs-CZ" baseline="30000" dirty="0"/>
          </a:p>
          <a:p>
            <a:endParaRPr lang="cs-CZ" baseline="30000" dirty="0"/>
          </a:p>
          <a:p>
            <a:endParaRPr lang="cs-CZ" baseline="30000" dirty="0"/>
          </a:p>
          <a:p>
            <a:endParaRPr lang="cs-CZ" baseline="30000" dirty="0"/>
          </a:p>
          <a:p>
            <a:endParaRPr lang="cs-CZ" baseline="30000" dirty="0"/>
          </a:p>
          <a:p>
            <a:endParaRPr lang="cs-CZ" baseline="30000" dirty="0"/>
          </a:p>
          <a:p>
            <a:endParaRPr lang="cs-CZ" baseline="30000" dirty="0"/>
          </a:p>
          <a:p>
            <a:endParaRPr lang="cs-CZ" baseline="30000" dirty="0"/>
          </a:p>
          <a:p>
            <a:endParaRPr lang="cs-CZ" baseline="30000" dirty="0"/>
          </a:p>
          <a:p>
            <a:endParaRPr lang="cs-CZ" baseline="30000" dirty="0"/>
          </a:p>
          <a:p>
            <a:pPr marL="0" indent="0" algn="ctr">
              <a:buNone/>
            </a:pPr>
            <a:r>
              <a:rPr lang="cs-CZ" sz="2400" baseline="30000" dirty="0" smtClean="0"/>
              <a:t>Zdroj</a:t>
            </a:r>
            <a:r>
              <a:rPr lang="cs-CZ" sz="2400" baseline="30000" dirty="0"/>
              <a:t>: </a:t>
            </a:r>
            <a:r>
              <a:rPr lang="cs-CZ" sz="2400" baseline="30000" dirty="0">
                <a:hlinkClick r:id="rId2"/>
              </a:rPr>
              <a:t>http://sgi.nahlizenidokn.cuzk.cz/marushka/default.aspx</a:t>
            </a:r>
            <a:endParaRPr lang="cs-CZ" sz="2400" baseline="30000" dirty="0"/>
          </a:p>
          <a:p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6AFF5483-D892-4661-8731-91D99EC00C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2745" y="75741"/>
            <a:ext cx="6585896" cy="6058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89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BC8C313-1DA1-4E5E-9A03-51F0D7D56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800" b="1" dirty="0" smtClean="0"/>
              <a:t>ARCHITEKTONICKÉ ŘEŠENÍ</a:t>
            </a:r>
            <a:endParaRPr lang="cs-CZ" sz="4800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ED675DA3-39D4-4E2E-8A26-B04FFA79B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Dvoupodlažní RD</a:t>
            </a:r>
          </a:p>
          <a:p>
            <a:r>
              <a:rPr lang="cs-CZ" sz="2400" dirty="0"/>
              <a:t>Dvě pultové </a:t>
            </a:r>
            <a:r>
              <a:rPr lang="cs-CZ" sz="2400" dirty="0" smtClean="0"/>
              <a:t>střechy</a:t>
            </a:r>
          </a:p>
          <a:p>
            <a:r>
              <a:rPr lang="cs-CZ" sz="2400" dirty="0" smtClean="0"/>
              <a:t>Jedna plochá </a:t>
            </a:r>
            <a:r>
              <a:rPr lang="cs-CZ" sz="2400" dirty="0" err="1" smtClean="0"/>
              <a:t>pochůzná</a:t>
            </a:r>
            <a:r>
              <a:rPr lang="cs-CZ" sz="2400" dirty="0" smtClean="0"/>
              <a:t> střecha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0806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74"/>
          <a:stretch/>
        </p:blipFill>
        <p:spPr>
          <a:xfrm>
            <a:off x="1924038" y="4039737"/>
            <a:ext cx="8221642" cy="2818263"/>
          </a:xfrm>
        </p:spPr>
      </p:pic>
      <p:pic>
        <p:nvPicPr>
          <p:cNvPr id="6" name="Zástupný symbol pro obsah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10" b="5523"/>
          <a:stretch/>
        </p:blipFill>
        <p:spPr>
          <a:xfrm>
            <a:off x="1876191" y="1119875"/>
            <a:ext cx="7850556" cy="291986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800" b="1" dirty="0" smtClean="0"/>
              <a:t>SEVERNÍ A JÍŽNÍ POHLED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6761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5306" y="4039737"/>
            <a:ext cx="6262806" cy="2818263"/>
          </a:xfrm>
        </p:spPr>
      </p:pic>
      <p:pic>
        <p:nvPicPr>
          <p:cNvPr id="6" name="Zástupný symbol pro obsah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5466" y="1119875"/>
            <a:ext cx="6472005" cy="291986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800" b="1" dirty="0" smtClean="0"/>
              <a:t>VÝCHODNÍ A ZÁPADNÍ POHLED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22841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dirty="0" smtClean="0"/>
              <a:t>DISPOZIČNÍ ŘEŠENÍ</a:t>
            </a:r>
            <a:endParaRPr lang="cs-CZ" sz="48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616" y="-1316657"/>
            <a:ext cx="10466125" cy="9002333"/>
          </a:xfrm>
        </p:spPr>
      </p:pic>
      <p:pic>
        <p:nvPicPr>
          <p:cNvPr id="5" name="Zástupný symbol pro obsah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54" t="50811" r="170" b="45326"/>
          <a:stretch/>
        </p:blipFill>
        <p:spPr>
          <a:xfrm>
            <a:off x="861343" y="3258356"/>
            <a:ext cx="154546" cy="347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2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219</TotalTime>
  <Words>344</Words>
  <Application>Microsoft Office PowerPoint</Application>
  <PresentationFormat>Širokoúhlá obrazovka</PresentationFormat>
  <Paragraphs>100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Times New Roman</vt:lpstr>
      <vt:lpstr>Trebuchet MS</vt:lpstr>
      <vt:lpstr>Wingdings 3</vt:lpstr>
      <vt:lpstr>Fazeta</vt:lpstr>
      <vt:lpstr>Novostavba objektu s nízkou spotřebou energie </vt:lpstr>
      <vt:lpstr>OBSAH</vt:lpstr>
      <vt:lpstr>MOTIVACE A CÍL PRÁCE</vt:lpstr>
      <vt:lpstr>ÚZEMNÍ INFORMACE</vt:lpstr>
      <vt:lpstr>Prezentace aplikace PowerPoint</vt:lpstr>
      <vt:lpstr>ARCHITEKTONICKÉ ŘEŠENÍ</vt:lpstr>
      <vt:lpstr>SEVERNÍ A JÍŽNÍ POHLED</vt:lpstr>
      <vt:lpstr>VÝCHODNÍ A ZÁPADNÍ POHLED</vt:lpstr>
      <vt:lpstr>DISPOZIČNÍ ŘEŠENÍ</vt:lpstr>
      <vt:lpstr>DISPOZIČNÍ ŘEŠENÍ</vt:lpstr>
      <vt:lpstr>KONSTRUKČNÍ ŘEŠENÍ</vt:lpstr>
      <vt:lpstr>VYTÁPĚNÍ, OHŘEV TEPLÉ VODY A VĚTRÁNÍ</vt:lpstr>
      <vt:lpstr>TEPELNĚ TECHNICKÉ POSOUZENÍ</vt:lpstr>
      <vt:lpstr>Posouzení energetické bilance </vt:lpstr>
      <vt:lpstr>ZÁVĚR</vt:lpstr>
      <vt:lpstr>DOPLŇUJÍCÍ OTÁZKY VEDOUCÍHO PRÁCE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Iselor</dc:creator>
  <cp:lastModifiedBy>Noe</cp:lastModifiedBy>
  <cp:revision>22</cp:revision>
  <dcterms:created xsi:type="dcterms:W3CDTF">2017-06-19T22:06:15Z</dcterms:created>
  <dcterms:modified xsi:type="dcterms:W3CDTF">2017-06-20T18:36:51Z</dcterms:modified>
</cp:coreProperties>
</file>