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85" r:id="rId1"/>
  </p:sldMasterIdLst>
  <p:notesMasterIdLst>
    <p:notesMasterId r:id="rId17"/>
  </p:notesMasterIdLst>
  <p:sldIdLst>
    <p:sldId id="256" r:id="rId2"/>
    <p:sldId id="257" r:id="rId3"/>
    <p:sldId id="259" r:id="rId4"/>
    <p:sldId id="262" r:id="rId5"/>
    <p:sldId id="270" r:id="rId6"/>
    <p:sldId id="267" r:id="rId7"/>
    <p:sldId id="274" r:id="rId8"/>
    <p:sldId id="275" r:id="rId9"/>
    <p:sldId id="276" r:id="rId10"/>
    <p:sldId id="271" r:id="rId11"/>
    <p:sldId id="273" r:id="rId12"/>
    <p:sldId id="272" r:id="rId13"/>
    <p:sldId id="261" r:id="rId14"/>
    <p:sldId id="266" r:id="rId15"/>
    <p:sldId id="264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35294"/>
  </p:normalViewPr>
  <p:slideViewPr>
    <p:cSldViewPr snapToGrid="0" snapToObjects="1">
      <p:cViewPr varScale="1">
        <p:scale>
          <a:sx n="76" d="100"/>
          <a:sy n="76" d="100"/>
        </p:scale>
        <p:origin x="216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BCEA0-7D14-2449-9B41-ED49B84F8C58}" type="datetimeFigureOut">
              <a:rPr lang="cs-CZ" smtClean="0"/>
              <a:t>19.06.17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C744C-4F34-BA46-B0C0-97304BF20E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0330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C744C-4F34-BA46-B0C0-97304BF20E6B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8581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C744C-4F34-BA46-B0C0-97304BF20E6B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1009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2BCA-749D-2241-A4C9-8AF78DDC5C90}" type="datetimeFigureOut">
              <a:rPr lang="cs-CZ" smtClean="0"/>
              <a:t>19.06.17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7FB6705C-1310-644C-BD7B-8DD42C84D35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2BCA-749D-2241-A4C9-8AF78DDC5C90}" type="datetimeFigureOut">
              <a:rPr lang="cs-CZ" smtClean="0"/>
              <a:t>19.06.17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05C-1310-644C-BD7B-8DD42C84D35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2BCA-749D-2241-A4C9-8AF78DDC5C90}" type="datetimeFigureOut">
              <a:rPr lang="cs-CZ" smtClean="0"/>
              <a:t>19.06.17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05C-1310-644C-BD7B-8DD42C84D35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2BCA-749D-2241-A4C9-8AF78DDC5C90}" type="datetimeFigureOut">
              <a:rPr lang="cs-CZ" smtClean="0"/>
              <a:t>19.06.17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05C-1310-644C-BD7B-8DD42C84D35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2BCA-749D-2241-A4C9-8AF78DDC5C90}" type="datetimeFigureOut">
              <a:rPr lang="cs-CZ" smtClean="0"/>
              <a:t>19.06.17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05C-1310-644C-BD7B-8DD42C84D35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2BCA-749D-2241-A4C9-8AF78DDC5C90}" type="datetimeFigureOut">
              <a:rPr lang="cs-CZ" smtClean="0"/>
              <a:t>19.06.17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05C-1310-644C-BD7B-8DD42C84D35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2BCA-749D-2241-A4C9-8AF78DDC5C90}" type="datetimeFigureOut">
              <a:rPr lang="cs-CZ" smtClean="0"/>
              <a:t>19.06.17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05C-1310-644C-BD7B-8DD42C84D35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2BCA-749D-2241-A4C9-8AF78DDC5C90}" type="datetimeFigureOut">
              <a:rPr lang="cs-CZ" smtClean="0"/>
              <a:t>19.06.17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05C-1310-644C-BD7B-8DD42C84D35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2BCA-749D-2241-A4C9-8AF78DDC5C90}" type="datetimeFigureOut">
              <a:rPr lang="cs-CZ" smtClean="0"/>
              <a:t>19.06.17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05C-1310-644C-BD7B-8DD42C84D35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2BCA-749D-2241-A4C9-8AF78DDC5C90}" type="datetimeFigureOut">
              <a:rPr lang="cs-CZ" smtClean="0"/>
              <a:t>19.06.17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05C-1310-644C-BD7B-8DD42C84D35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cs-CZ" smtClean="0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77742BCA-749D-2241-A4C9-8AF78DDC5C90}" type="datetimeFigureOut">
              <a:rPr lang="cs-CZ" smtClean="0"/>
              <a:t>19.06.17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05C-1310-644C-BD7B-8DD42C84D35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42BCA-749D-2241-A4C9-8AF78DDC5C90}" type="datetimeFigureOut">
              <a:rPr lang="cs-CZ" smtClean="0"/>
              <a:t>19.06.17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7FB6705C-1310-644C-BD7B-8DD42C84D35E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06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43681" y="1777285"/>
            <a:ext cx="10758638" cy="1746749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Brownfields</a:t>
            </a:r>
            <a:r>
              <a:rPr lang="cs-CZ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jeho přestavba a financování</a:t>
            </a:r>
            <a:endParaRPr lang="cs-CZ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43681" y="3930449"/>
            <a:ext cx="8637072" cy="1684740"/>
          </a:xfrm>
        </p:spPr>
        <p:txBody>
          <a:bodyPr>
            <a:noAutofit/>
          </a:bodyPr>
          <a:lstStyle/>
          <a:p>
            <a:pPr algn="l"/>
            <a:r>
              <a:rPr lang="cs-CZ" sz="2400" dirty="0" smtClean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cs-CZ" sz="2400" cap="none" dirty="0" smtClean="0">
                <a:latin typeface="Arial" charset="0"/>
                <a:ea typeface="Arial" charset="0"/>
                <a:cs typeface="Arial" charset="0"/>
              </a:rPr>
              <a:t>utor bakalářské práce: Jakub Frais</a:t>
            </a:r>
          </a:p>
          <a:p>
            <a:pPr algn="l"/>
            <a:r>
              <a:rPr lang="cs-CZ" sz="2400" cap="none" dirty="0" smtClean="0">
                <a:latin typeface="Arial" charset="0"/>
                <a:ea typeface="Arial" charset="0"/>
                <a:cs typeface="Arial" charset="0"/>
              </a:rPr>
              <a:t>Vedoucí bakalářské práce: Ing. Zuzana Kramářová, Ph.D.</a:t>
            </a:r>
            <a:endParaRPr lang="cs-CZ" sz="2400" dirty="0" smtClean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cs-CZ" sz="2400" cap="none" dirty="0" smtClean="0">
                <a:latin typeface="Arial" charset="0"/>
                <a:ea typeface="Arial" charset="0"/>
                <a:cs typeface="Arial" charset="0"/>
              </a:rPr>
              <a:t>Oponent bakalářské práce: Ing. arch. Jan Pala</a:t>
            </a:r>
          </a:p>
        </p:txBody>
      </p:sp>
      <p:pic>
        <p:nvPicPr>
          <p:cNvPr id="7" name="Picture 2" descr="Vysoká škola technická a ekonomická v Českých Budějovicí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8593" y="162381"/>
            <a:ext cx="6336704" cy="696340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8087932" y="5621494"/>
            <a:ext cx="3760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charset="0"/>
                <a:ea typeface="Arial" charset="0"/>
                <a:cs typeface="Arial" charset="0"/>
              </a:rPr>
              <a:t>České Budějovice, červen 2017</a:t>
            </a:r>
            <a:endParaRPr lang="cs-CZ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32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9733" y="309093"/>
            <a:ext cx="10888133" cy="723840"/>
          </a:xfrm>
        </p:spPr>
        <p:txBody>
          <a:bodyPr>
            <a:noAutofit/>
          </a:bodyPr>
          <a:lstStyle/>
          <a:p>
            <a:pPr algn="l"/>
            <a:r>
              <a:rPr lang="cs-CZ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NÁVRH NOVÉHO VYUŽITÍ </a:t>
            </a:r>
            <a:r>
              <a:rPr lang="mr-IN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cs-CZ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budova II</a:t>
            </a:r>
            <a:endParaRPr lang="cs-CZ" sz="4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2933"/>
            <a:ext cx="4229598" cy="582506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731" y="1032933"/>
            <a:ext cx="4248428" cy="58250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417" y="1032932"/>
            <a:ext cx="4254583" cy="58250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1838916" y="1096313"/>
            <a:ext cx="1093632" cy="6604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smtClean="0">
                <a:latin typeface="Arial" charset="0"/>
                <a:ea typeface="Arial" charset="0"/>
                <a:cs typeface="Arial" charset="0"/>
              </a:rPr>
              <a:t>1PP</a:t>
            </a:r>
            <a:endParaRPr lang="cs-CZ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0243650" y="1096313"/>
            <a:ext cx="1093632" cy="6604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dirty="0" smtClean="0">
                <a:latin typeface="Arial" charset="0"/>
                <a:ea typeface="Arial" charset="0"/>
                <a:cs typeface="Arial" charset="0"/>
              </a:rPr>
              <a:t>2N</a:t>
            </a:r>
            <a:r>
              <a:rPr lang="cs-CZ" sz="3200" dirty="0" smtClean="0">
                <a:latin typeface="Arial" charset="0"/>
                <a:ea typeface="Arial" charset="0"/>
                <a:cs typeface="Arial" charset="0"/>
              </a:rPr>
              <a:t>P</a:t>
            </a:r>
            <a:endParaRPr lang="cs-CZ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093551" y="1100456"/>
            <a:ext cx="1093632" cy="6604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dirty="0" smtClean="0">
                <a:latin typeface="Arial" charset="0"/>
                <a:ea typeface="Arial" charset="0"/>
                <a:cs typeface="Arial" charset="0"/>
              </a:rPr>
              <a:t>1NP</a:t>
            </a:r>
            <a:endParaRPr lang="cs-CZ" sz="3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24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9733" y="309093"/>
            <a:ext cx="10888133" cy="723840"/>
          </a:xfrm>
        </p:spPr>
        <p:txBody>
          <a:bodyPr>
            <a:noAutofit/>
          </a:bodyPr>
          <a:lstStyle/>
          <a:p>
            <a:pPr algn="l"/>
            <a:r>
              <a:rPr lang="cs-CZ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NÁVRH NOVÉHO VYUŽITÍ </a:t>
            </a:r>
            <a:r>
              <a:rPr lang="mr-IN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cs-CZ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budova II</a:t>
            </a:r>
            <a:endParaRPr lang="cs-CZ" sz="4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93" y="1032933"/>
            <a:ext cx="4250212" cy="582506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0" y="1032806"/>
            <a:ext cx="5113866" cy="5825194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2499316" y="1032806"/>
            <a:ext cx="1093632" cy="6604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dirty="0" smtClean="0">
                <a:latin typeface="Arial" charset="0"/>
                <a:ea typeface="Arial" charset="0"/>
                <a:cs typeface="Arial" charset="0"/>
              </a:rPr>
              <a:t>3N</a:t>
            </a:r>
            <a:r>
              <a:rPr lang="cs-CZ" sz="3200" dirty="0" smtClean="0">
                <a:latin typeface="Arial" charset="0"/>
                <a:ea typeface="Arial" charset="0"/>
                <a:cs typeface="Arial" charset="0"/>
              </a:rPr>
              <a:t>P</a:t>
            </a:r>
            <a:endParaRPr lang="cs-CZ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8614117" y="1032806"/>
            <a:ext cx="1093632" cy="6604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dirty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cs-CZ" sz="3200" dirty="0" smtClean="0">
                <a:latin typeface="Arial" charset="0"/>
                <a:ea typeface="Arial" charset="0"/>
                <a:cs typeface="Arial" charset="0"/>
              </a:rPr>
              <a:t>N</a:t>
            </a:r>
            <a:r>
              <a:rPr lang="cs-CZ" sz="3200" dirty="0" smtClean="0">
                <a:latin typeface="Arial" charset="0"/>
                <a:ea typeface="Arial" charset="0"/>
                <a:cs typeface="Arial" charset="0"/>
              </a:rPr>
              <a:t>P</a:t>
            </a:r>
            <a:endParaRPr lang="cs-CZ" sz="3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24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9733" y="309093"/>
            <a:ext cx="11224892" cy="734096"/>
          </a:xfrm>
        </p:spPr>
        <p:txBody>
          <a:bodyPr>
            <a:noAutofit/>
          </a:bodyPr>
          <a:lstStyle/>
          <a:p>
            <a:pPr algn="l"/>
            <a:r>
              <a:rPr lang="cs-CZ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NÁVRH NOVÉHO VYUŽITÍ </a:t>
            </a:r>
            <a:r>
              <a:rPr lang="mr-IN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cs-CZ" sz="4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cs-CZ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park</a:t>
            </a:r>
            <a:endParaRPr lang="cs-CZ" sz="4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1236950"/>
            <a:ext cx="7950915" cy="56210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5048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1579" y="309093"/>
            <a:ext cx="9603275" cy="774640"/>
          </a:xfrm>
        </p:spPr>
        <p:txBody>
          <a:bodyPr>
            <a:normAutofit/>
          </a:bodyPr>
          <a:lstStyle/>
          <a:p>
            <a:pPr algn="l"/>
            <a:r>
              <a:rPr lang="cs-CZ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závěrečné shrnutí</a:t>
            </a:r>
            <a:endParaRPr lang="cs-CZ" sz="36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9178" y="1083733"/>
            <a:ext cx="9291215" cy="4470400"/>
          </a:xfrm>
        </p:spPr>
        <p:txBody>
          <a:bodyPr>
            <a:noAutofit/>
          </a:bodyPr>
          <a:lstStyle/>
          <a:p>
            <a:r>
              <a:rPr lang="cs-CZ" sz="2800" dirty="0" smtClean="0">
                <a:latin typeface="Arial" charset="0"/>
                <a:ea typeface="Arial" charset="0"/>
                <a:cs typeface="Arial" charset="0"/>
              </a:rPr>
              <a:t>Lokalizovat </a:t>
            </a:r>
            <a:r>
              <a:rPr lang="cs-CZ" sz="2800" dirty="0" err="1" smtClean="0">
                <a:latin typeface="Arial" charset="0"/>
                <a:ea typeface="Arial" charset="0"/>
                <a:cs typeface="Arial" charset="0"/>
              </a:rPr>
              <a:t>brownfieldy</a:t>
            </a:r>
            <a:r>
              <a:rPr lang="cs-CZ" sz="2800" dirty="0" smtClean="0">
                <a:latin typeface="Arial" charset="0"/>
                <a:ea typeface="Arial" charset="0"/>
                <a:cs typeface="Arial" charset="0"/>
              </a:rPr>
              <a:t> ve zkoumané oblasti</a:t>
            </a:r>
          </a:p>
          <a:p>
            <a:r>
              <a:rPr lang="cs-CZ" sz="2800" dirty="0" smtClean="0">
                <a:latin typeface="Arial" charset="0"/>
                <a:ea typeface="Arial" charset="0"/>
                <a:cs typeface="Arial" charset="0"/>
              </a:rPr>
              <a:t>Provést průzkum stávající dokumentace</a:t>
            </a:r>
          </a:p>
          <a:p>
            <a:r>
              <a:rPr lang="cs-CZ" sz="2800" dirty="0" smtClean="0">
                <a:latin typeface="Arial" charset="0"/>
                <a:ea typeface="Arial" charset="0"/>
                <a:cs typeface="Arial" charset="0"/>
              </a:rPr>
              <a:t>Navrhnout nové využití</a:t>
            </a:r>
          </a:p>
          <a:p>
            <a:r>
              <a:rPr lang="cs-CZ" sz="2800" dirty="0" smtClean="0">
                <a:latin typeface="Arial" charset="0"/>
                <a:ea typeface="Arial" charset="0"/>
                <a:cs typeface="Arial" charset="0"/>
              </a:rPr>
              <a:t>Cíl práce byl splněn</a:t>
            </a:r>
            <a:endParaRPr lang="cs-CZ" sz="2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5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8853" y="2066648"/>
            <a:ext cx="9291215" cy="1049235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děkuji za pozornost</a:t>
            </a:r>
            <a:endParaRPr lang="cs-CZ" sz="40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28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1579" y="309093"/>
            <a:ext cx="9603275" cy="774640"/>
          </a:xfrm>
        </p:spPr>
        <p:txBody>
          <a:bodyPr>
            <a:normAutofit/>
          </a:bodyPr>
          <a:lstStyle/>
          <a:p>
            <a:pPr algn="l"/>
            <a:r>
              <a:rPr lang="cs-CZ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doplňující otázky</a:t>
            </a:r>
            <a:endParaRPr lang="cs-CZ" sz="36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79" y="1703826"/>
            <a:ext cx="9291215" cy="1116647"/>
          </a:xfrm>
        </p:spPr>
        <p:txBody>
          <a:bodyPr>
            <a:noAutofit/>
          </a:bodyPr>
          <a:lstStyle/>
          <a:p>
            <a:r>
              <a:rPr lang="cs-CZ" sz="2400" dirty="0" smtClean="0">
                <a:latin typeface="Arial" charset="0"/>
                <a:ea typeface="Arial" charset="0"/>
                <a:cs typeface="Arial" charset="0"/>
              </a:rPr>
              <a:t>Popište podrobněji důvody demolice budovy III.</a:t>
            </a:r>
          </a:p>
          <a:p>
            <a:r>
              <a:rPr lang="cs-CZ" sz="2400" dirty="0" smtClean="0">
                <a:latin typeface="Arial" charset="0"/>
                <a:ea typeface="Arial" charset="0"/>
                <a:cs typeface="Arial" charset="0"/>
              </a:rPr>
              <a:t>Popište podrobněji hlavní koncepci řešení parku.</a:t>
            </a:r>
            <a:endParaRPr lang="cs-CZ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451579" y="1083733"/>
            <a:ext cx="1974201" cy="6200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u="sng" dirty="0" smtClean="0">
                <a:latin typeface="Arial" charset="0"/>
                <a:ea typeface="Arial" charset="0"/>
                <a:cs typeface="Arial" charset="0"/>
              </a:rPr>
              <a:t>VEDOUCÍ:</a:t>
            </a:r>
            <a:endParaRPr lang="cs-CZ" sz="28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451579" y="3470139"/>
            <a:ext cx="9291215" cy="26859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>
                <a:latin typeface="Arial" charset="0"/>
                <a:ea typeface="Arial" charset="0"/>
                <a:cs typeface="Arial" charset="0"/>
              </a:rPr>
              <a:t>Jaké byly požadavky na dopravu v klidu pro navržený stav objektu?</a:t>
            </a:r>
          </a:p>
          <a:p>
            <a:r>
              <a:rPr lang="cs-CZ" sz="2400" dirty="0" smtClean="0">
                <a:latin typeface="Arial" charset="0"/>
                <a:ea typeface="Arial" charset="0"/>
                <a:cs typeface="Arial" charset="0"/>
              </a:rPr>
              <a:t>Jakou skladbu </a:t>
            </a:r>
            <a:r>
              <a:rPr lang="cs-CZ" sz="2400" dirty="0" err="1" smtClean="0">
                <a:latin typeface="Arial" charset="0"/>
                <a:ea typeface="Arial" charset="0"/>
                <a:cs typeface="Arial" charset="0"/>
              </a:rPr>
              <a:t>mezibytové</a:t>
            </a:r>
            <a:r>
              <a:rPr lang="cs-CZ" sz="2400" dirty="0" smtClean="0">
                <a:latin typeface="Arial" charset="0"/>
                <a:ea typeface="Arial" charset="0"/>
                <a:cs typeface="Arial" charset="0"/>
              </a:rPr>
              <a:t> dělící konstrukce a příčkové dělící konstrukce uvnitř bytu navrhnete při nutnosti respektovat akustické požadavky?</a:t>
            </a:r>
            <a:endParaRPr lang="cs-CZ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451579" y="2835259"/>
            <a:ext cx="2077232" cy="6200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u="sng" smtClean="0">
                <a:latin typeface="Arial" charset="0"/>
                <a:ea typeface="Arial" charset="0"/>
                <a:cs typeface="Arial" charset="0"/>
              </a:rPr>
              <a:t>OPONENT:</a:t>
            </a:r>
            <a:endParaRPr lang="cs-CZ" sz="2800" u="sng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1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1579" y="309093"/>
            <a:ext cx="9603275" cy="774640"/>
          </a:xfrm>
        </p:spPr>
        <p:txBody>
          <a:bodyPr>
            <a:normAutofit/>
          </a:bodyPr>
          <a:lstStyle/>
          <a:p>
            <a:pPr algn="l"/>
            <a:r>
              <a:rPr lang="cs-CZ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OBSAH</a:t>
            </a:r>
            <a:endParaRPr lang="cs-CZ" sz="36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9178" y="1083733"/>
            <a:ext cx="9291215" cy="4470400"/>
          </a:xfrm>
        </p:spPr>
        <p:txBody>
          <a:bodyPr>
            <a:noAutofit/>
          </a:bodyPr>
          <a:lstStyle/>
          <a:p>
            <a:r>
              <a:rPr lang="cs-CZ" sz="2800" dirty="0" smtClean="0">
                <a:latin typeface="Arial" charset="0"/>
                <a:ea typeface="Arial" charset="0"/>
                <a:cs typeface="Arial" charset="0"/>
              </a:rPr>
              <a:t>Cíl práce a motivace a důvody k řešení daného problému</a:t>
            </a:r>
          </a:p>
          <a:p>
            <a:r>
              <a:rPr lang="cs-CZ" sz="2800" dirty="0" smtClean="0">
                <a:latin typeface="Arial" charset="0"/>
                <a:ea typeface="Arial" charset="0"/>
                <a:cs typeface="Arial" charset="0"/>
              </a:rPr>
              <a:t>Stávající stav </a:t>
            </a:r>
            <a:r>
              <a:rPr lang="cs-CZ" sz="2800" dirty="0" err="1" smtClean="0">
                <a:latin typeface="Arial" charset="0"/>
                <a:ea typeface="Arial" charset="0"/>
                <a:cs typeface="Arial" charset="0"/>
              </a:rPr>
              <a:t>brownfieldu</a:t>
            </a:r>
            <a:endParaRPr lang="cs-CZ" sz="28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cs-CZ" sz="2800" dirty="0" smtClean="0">
                <a:latin typeface="Arial" charset="0"/>
                <a:ea typeface="Arial" charset="0"/>
                <a:cs typeface="Arial" charset="0"/>
              </a:rPr>
              <a:t>Umístění </a:t>
            </a:r>
            <a:r>
              <a:rPr lang="cs-CZ" sz="2800" dirty="0" err="1" smtClean="0">
                <a:latin typeface="Arial" charset="0"/>
                <a:ea typeface="Arial" charset="0"/>
                <a:cs typeface="Arial" charset="0"/>
              </a:rPr>
              <a:t>brownfieldu</a:t>
            </a:r>
            <a:r>
              <a:rPr lang="cs-CZ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cs-CZ" sz="2800" smtClean="0">
                <a:latin typeface="Arial" charset="0"/>
                <a:ea typeface="Arial" charset="0"/>
                <a:cs typeface="Arial" charset="0"/>
              </a:rPr>
              <a:t>v rámci města</a:t>
            </a:r>
            <a:endParaRPr lang="cs-CZ" sz="28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cs-CZ" sz="2800" dirty="0" smtClean="0">
                <a:latin typeface="Arial" charset="0"/>
                <a:ea typeface="Arial" charset="0"/>
                <a:cs typeface="Arial" charset="0"/>
              </a:rPr>
              <a:t>Návrh nového využití</a:t>
            </a:r>
          </a:p>
          <a:p>
            <a:r>
              <a:rPr lang="cs-CZ" sz="2800" dirty="0" smtClean="0">
                <a:latin typeface="Arial" charset="0"/>
                <a:ea typeface="Arial" charset="0"/>
                <a:cs typeface="Arial" charset="0"/>
              </a:rPr>
              <a:t>Závěrečné shrnutí</a:t>
            </a:r>
          </a:p>
          <a:p>
            <a:r>
              <a:rPr lang="cs-CZ" sz="2800" dirty="0" smtClean="0">
                <a:latin typeface="Arial" charset="0"/>
                <a:ea typeface="Arial" charset="0"/>
                <a:cs typeface="Arial" charset="0"/>
              </a:rPr>
              <a:t>Doplňující otázky</a:t>
            </a:r>
            <a:endParaRPr lang="cs-CZ" sz="2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76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9178" y="309093"/>
            <a:ext cx="9603275" cy="774640"/>
          </a:xfrm>
        </p:spPr>
        <p:txBody>
          <a:bodyPr>
            <a:normAutofit/>
          </a:bodyPr>
          <a:lstStyle/>
          <a:p>
            <a:pPr algn="l"/>
            <a:r>
              <a:rPr lang="cs-CZ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cíl práce</a:t>
            </a:r>
            <a:endParaRPr lang="cs-CZ" sz="36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9178" y="1083733"/>
            <a:ext cx="9400667" cy="19324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 smtClean="0">
                <a:latin typeface="Arial" charset="0"/>
                <a:ea typeface="Arial" charset="0"/>
                <a:cs typeface="Arial" charset="0"/>
              </a:rPr>
              <a:t>Cílem práce </a:t>
            </a:r>
            <a:r>
              <a:rPr lang="cs-CZ" sz="2400" dirty="0">
                <a:latin typeface="Arial" charset="0"/>
                <a:ea typeface="Arial" charset="0"/>
                <a:cs typeface="Arial" charset="0"/>
              </a:rPr>
              <a:t>je vytipovat lokalitu typu </a:t>
            </a:r>
            <a:r>
              <a:rPr lang="cs-CZ" sz="2400" dirty="0" smtClean="0">
                <a:latin typeface="Arial" charset="0"/>
                <a:ea typeface="Arial" charset="0"/>
                <a:cs typeface="Arial" charset="0"/>
              </a:rPr>
              <a:t>"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brownfield</a:t>
            </a:r>
            <a:r>
              <a:rPr lang="cs-CZ" sz="2400" dirty="0" smtClean="0">
                <a:latin typeface="Arial" charset="0"/>
                <a:ea typeface="Arial" charset="0"/>
                <a:cs typeface="Arial" charset="0"/>
              </a:rPr>
              <a:t>", </a:t>
            </a:r>
            <a:r>
              <a:rPr lang="cs-CZ" sz="2400" dirty="0">
                <a:latin typeface="Arial" charset="0"/>
                <a:ea typeface="Arial" charset="0"/>
                <a:cs typeface="Arial" charset="0"/>
              </a:rPr>
              <a:t>zpracovat studii </a:t>
            </a:r>
            <a:r>
              <a:rPr lang="cs-CZ" sz="2400" dirty="0" smtClean="0">
                <a:latin typeface="Arial" charset="0"/>
                <a:ea typeface="Arial" charset="0"/>
                <a:cs typeface="Arial" charset="0"/>
              </a:rPr>
              <a:t>jejího současného </a:t>
            </a:r>
            <a:r>
              <a:rPr lang="cs-CZ" sz="2400" dirty="0">
                <a:latin typeface="Arial" charset="0"/>
                <a:ea typeface="Arial" charset="0"/>
                <a:cs typeface="Arial" charset="0"/>
              </a:rPr>
              <a:t>stavu, </a:t>
            </a:r>
            <a:r>
              <a:rPr lang="cs-CZ" sz="2400" dirty="0" smtClean="0">
                <a:latin typeface="Arial" charset="0"/>
                <a:ea typeface="Arial" charset="0"/>
                <a:cs typeface="Arial" charset="0"/>
              </a:rPr>
              <a:t>provést průzkum existujících </a:t>
            </a:r>
            <a:r>
              <a:rPr lang="cs-CZ" sz="2400" dirty="0">
                <a:latin typeface="Arial" charset="0"/>
                <a:ea typeface="Arial" charset="0"/>
                <a:cs typeface="Arial" charset="0"/>
              </a:rPr>
              <a:t>dokumentací a navrhnout </a:t>
            </a:r>
            <a:r>
              <a:rPr lang="cs-CZ" sz="2400" dirty="0" smtClean="0">
                <a:latin typeface="Arial" charset="0"/>
                <a:ea typeface="Arial" charset="0"/>
                <a:cs typeface="Arial" charset="0"/>
              </a:rPr>
              <a:t>její </a:t>
            </a:r>
            <a:r>
              <a:rPr lang="cs-CZ" sz="2400" dirty="0">
                <a:latin typeface="Arial" charset="0"/>
                <a:ea typeface="Arial" charset="0"/>
                <a:cs typeface="Arial" charset="0"/>
              </a:rPr>
              <a:t>vhodnou revitalizaci na </a:t>
            </a:r>
            <a:r>
              <a:rPr lang="cs-CZ" sz="2400" dirty="0" smtClean="0">
                <a:latin typeface="Arial" charset="0"/>
                <a:ea typeface="Arial" charset="0"/>
                <a:cs typeface="Arial" charset="0"/>
              </a:rPr>
              <a:t>úrovni </a:t>
            </a:r>
            <a:r>
              <a:rPr lang="cs-CZ" sz="2400" dirty="0">
                <a:latin typeface="Arial" charset="0"/>
                <a:ea typeface="Arial" charset="0"/>
                <a:cs typeface="Arial" charset="0"/>
              </a:rPr>
              <a:t>studie </a:t>
            </a:r>
            <a:r>
              <a:rPr lang="cs-CZ" sz="2400" dirty="0" smtClean="0">
                <a:latin typeface="Arial" charset="0"/>
                <a:ea typeface="Arial" charset="0"/>
                <a:cs typeface="Arial" charset="0"/>
              </a:rPr>
              <a:t>jednotlivých objektů. </a:t>
            </a:r>
            <a:endParaRPr lang="cs-CZ" sz="24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cs-CZ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299178" y="3238500"/>
            <a:ext cx="9603275" cy="1265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MOTIVACE A DŮVODY K ŘEŠENÍ DANÉHO PROBLÉMU</a:t>
            </a:r>
            <a:endParaRPr lang="cs-CZ" sz="36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299178" y="4504207"/>
            <a:ext cx="9291215" cy="16372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smtClean="0">
                <a:latin typeface="Arial" charset="0"/>
                <a:ea typeface="Arial" charset="0"/>
                <a:cs typeface="Arial" charset="0"/>
              </a:rPr>
              <a:t>Snaha o zlepšení kvality života ve městě Přerov</a:t>
            </a:r>
          </a:p>
          <a:p>
            <a:r>
              <a:rPr lang="cs-CZ" sz="2400" dirty="0" smtClean="0">
                <a:latin typeface="Arial" charset="0"/>
                <a:ea typeface="Arial" charset="0"/>
                <a:cs typeface="Arial" charset="0"/>
              </a:rPr>
              <a:t>Vyzkoušet si zpracování návrhu revitalizace skutečného </a:t>
            </a:r>
            <a:r>
              <a:rPr lang="cs-CZ" sz="2400" dirty="0" err="1" smtClean="0">
                <a:latin typeface="Arial" charset="0"/>
                <a:ea typeface="Arial" charset="0"/>
                <a:cs typeface="Arial" charset="0"/>
              </a:rPr>
              <a:t>brownfieldu</a:t>
            </a:r>
            <a:endParaRPr lang="cs-CZ" sz="2400" dirty="0" smtClean="0">
              <a:latin typeface="Arial" charset="0"/>
              <a:ea typeface="Arial" charset="0"/>
              <a:cs typeface="Arial" charset="0"/>
            </a:endParaRPr>
          </a:p>
          <a:p>
            <a:endParaRPr lang="cs-CZ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0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1579" y="309093"/>
            <a:ext cx="10113649" cy="774640"/>
          </a:xfrm>
        </p:spPr>
        <p:txBody>
          <a:bodyPr>
            <a:noAutofit/>
          </a:bodyPr>
          <a:lstStyle/>
          <a:p>
            <a:pPr algn="l"/>
            <a:r>
              <a:rPr lang="cs-CZ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stávající stav </a:t>
            </a:r>
            <a:r>
              <a:rPr lang="cs-CZ" sz="4400" b="1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brownfieldu</a:t>
            </a:r>
            <a:endParaRPr lang="cs-CZ" sz="4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9178" y="1083733"/>
            <a:ext cx="9291215" cy="4470400"/>
          </a:xfrm>
        </p:spPr>
        <p:txBody>
          <a:bodyPr>
            <a:noAutofit/>
          </a:bodyPr>
          <a:lstStyle/>
          <a:p>
            <a:r>
              <a:rPr lang="cs-CZ" sz="2800" dirty="0" smtClean="0">
                <a:latin typeface="Arial" charset="0"/>
                <a:ea typeface="Arial" charset="0"/>
                <a:cs typeface="Arial" charset="0"/>
              </a:rPr>
              <a:t>Lokalita 			Přerov</a:t>
            </a:r>
          </a:p>
          <a:p>
            <a:r>
              <a:rPr lang="cs-CZ" sz="2800" dirty="0" smtClean="0">
                <a:latin typeface="Arial" charset="0"/>
                <a:ea typeface="Arial" charset="0"/>
                <a:cs typeface="Arial" charset="0"/>
              </a:rPr>
              <a:t>Počet objektů		3 + parkoviště</a:t>
            </a:r>
          </a:p>
          <a:p>
            <a:r>
              <a:rPr lang="cs-CZ" sz="2800" dirty="0" smtClean="0">
                <a:latin typeface="Arial" charset="0"/>
                <a:ea typeface="Arial" charset="0"/>
                <a:cs typeface="Arial" charset="0"/>
              </a:rPr>
              <a:t>Výměra pozemků	6 254 m</a:t>
            </a:r>
            <a:r>
              <a:rPr lang="cs-CZ" sz="2800" baseline="30000" dirty="0" smtClean="0">
                <a:latin typeface="Arial" charset="0"/>
                <a:ea typeface="Arial" charset="0"/>
                <a:cs typeface="Arial" charset="0"/>
              </a:rPr>
              <a:t>2</a:t>
            </a:r>
            <a:endParaRPr lang="cs-CZ" sz="28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cs-CZ" sz="2800" dirty="0" smtClean="0">
                <a:latin typeface="Arial" charset="0"/>
                <a:ea typeface="Arial" charset="0"/>
                <a:cs typeface="Arial" charset="0"/>
              </a:rPr>
              <a:t>Zastavěná plocha	1 207 m</a:t>
            </a:r>
            <a:r>
              <a:rPr lang="cs-CZ" sz="2800" baseline="30000" dirty="0" smtClean="0">
                <a:latin typeface="Arial" charset="0"/>
                <a:ea typeface="Arial" charset="0"/>
                <a:cs typeface="Arial" charset="0"/>
              </a:rPr>
              <a:t>2</a:t>
            </a:r>
            <a:endParaRPr lang="cs-CZ" sz="28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cs-CZ" sz="2800" dirty="0" smtClean="0">
                <a:latin typeface="Arial" charset="0"/>
                <a:ea typeface="Arial" charset="0"/>
                <a:cs typeface="Arial" charset="0"/>
              </a:rPr>
              <a:t>Původní účel		kancelářské prostory</a:t>
            </a:r>
          </a:p>
          <a:p>
            <a:r>
              <a:rPr lang="cs-CZ" sz="2800" dirty="0" smtClean="0">
                <a:latin typeface="Arial" charset="0"/>
                <a:ea typeface="Arial" charset="0"/>
                <a:cs typeface="Arial" charset="0"/>
              </a:rPr>
              <a:t>Územní plán		plochy smíšené obytné</a:t>
            </a:r>
          </a:p>
          <a:p>
            <a:r>
              <a:rPr lang="cs-CZ" sz="2800" dirty="0" smtClean="0">
                <a:latin typeface="Arial" charset="0"/>
                <a:ea typeface="Arial" charset="0"/>
                <a:cs typeface="Arial" charset="0"/>
              </a:rPr>
              <a:t>Infrastruktura		parovod, voda, elektřina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684" y="1083733"/>
            <a:ext cx="4642316" cy="258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333" y="309093"/>
            <a:ext cx="11853334" cy="774640"/>
          </a:xfrm>
        </p:spPr>
        <p:txBody>
          <a:bodyPr>
            <a:noAutofit/>
          </a:bodyPr>
          <a:lstStyle/>
          <a:p>
            <a:pPr algn="l"/>
            <a:r>
              <a:rPr lang="cs-CZ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umístění </a:t>
            </a:r>
            <a:r>
              <a:rPr lang="cs-CZ" sz="4400" b="1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brownfieldu</a:t>
            </a:r>
            <a:r>
              <a:rPr lang="cs-CZ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v rámci města</a:t>
            </a:r>
            <a:endParaRPr lang="cs-CZ" sz="4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554" y="1199650"/>
            <a:ext cx="4025446" cy="5658349"/>
          </a:xfrm>
          <a:prstGeom prst="rect">
            <a:avLst/>
          </a:prstGeom>
        </p:spPr>
      </p:pic>
      <p:pic>
        <p:nvPicPr>
          <p:cNvPr id="7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2248"/>
            <a:ext cx="8166554" cy="5775752"/>
          </a:xfrm>
          <a:solidFill>
            <a:schemeClr val="bg1"/>
          </a:solidFill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253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9733" y="309093"/>
            <a:ext cx="10888133" cy="723840"/>
          </a:xfrm>
        </p:spPr>
        <p:txBody>
          <a:bodyPr>
            <a:noAutofit/>
          </a:bodyPr>
          <a:lstStyle/>
          <a:p>
            <a:pPr algn="l"/>
            <a:r>
              <a:rPr lang="cs-CZ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NÁVRH NOVÉHO VYUŽITÍ </a:t>
            </a:r>
            <a:r>
              <a:rPr lang="mr-IN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cs-CZ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budova I</a:t>
            </a:r>
            <a:endParaRPr lang="cs-CZ" sz="4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2933"/>
            <a:ext cx="12192000" cy="471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0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9733" y="309093"/>
            <a:ext cx="10888133" cy="723840"/>
          </a:xfrm>
        </p:spPr>
        <p:txBody>
          <a:bodyPr>
            <a:noAutofit/>
          </a:bodyPr>
          <a:lstStyle/>
          <a:p>
            <a:pPr algn="l"/>
            <a:r>
              <a:rPr lang="cs-CZ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NÁVRH NOVÉHO VYUŽITÍ </a:t>
            </a:r>
            <a:r>
              <a:rPr lang="mr-IN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cs-CZ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budova I</a:t>
            </a:r>
            <a:endParaRPr lang="cs-CZ" sz="4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5" y="1053660"/>
            <a:ext cx="11599333" cy="580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5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9733" y="309093"/>
            <a:ext cx="10888133" cy="723840"/>
          </a:xfrm>
        </p:spPr>
        <p:txBody>
          <a:bodyPr>
            <a:noAutofit/>
          </a:bodyPr>
          <a:lstStyle/>
          <a:p>
            <a:pPr algn="l"/>
            <a:r>
              <a:rPr lang="cs-CZ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NÁVRH NOVÉHO VYUŽITÍ </a:t>
            </a:r>
            <a:r>
              <a:rPr lang="mr-IN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cs-CZ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budova I</a:t>
            </a:r>
            <a:endParaRPr lang="cs-CZ" sz="4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2933"/>
            <a:ext cx="12192000" cy="498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9733" y="309093"/>
            <a:ext cx="10888133" cy="723840"/>
          </a:xfrm>
        </p:spPr>
        <p:txBody>
          <a:bodyPr>
            <a:noAutofit/>
          </a:bodyPr>
          <a:lstStyle/>
          <a:p>
            <a:pPr algn="l"/>
            <a:r>
              <a:rPr lang="cs-CZ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NÁVRH NOVÉHO VYUŽITÍ </a:t>
            </a:r>
            <a:r>
              <a:rPr lang="mr-IN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cs-CZ" sz="4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budova I</a:t>
            </a:r>
            <a:endParaRPr lang="cs-CZ" sz="4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2933"/>
            <a:ext cx="12192000" cy="500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erie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2454</TotalTime>
  <Words>246</Words>
  <Application>Microsoft Macintosh PowerPoint</Application>
  <PresentationFormat>Širokoúhlá obrazovka</PresentationFormat>
  <Paragraphs>53</Paragraphs>
  <Slides>15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Calibri</vt:lpstr>
      <vt:lpstr>Rockwell</vt:lpstr>
      <vt:lpstr>Arial</vt:lpstr>
      <vt:lpstr>Galerie</vt:lpstr>
      <vt:lpstr>Brownfields, jeho přestavba a financování</vt:lpstr>
      <vt:lpstr>OBSAH</vt:lpstr>
      <vt:lpstr>cíl práce</vt:lpstr>
      <vt:lpstr>stávající stav brownfieldu</vt:lpstr>
      <vt:lpstr>umístění brownfieldu v rámci města</vt:lpstr>
      <vt:lpstr>NÁVRH NOVÉHO VYUŽITÍ – budova I</vt:lpstr>
      <vt:lpstr>NÁVRH NOVÉHO VYUŽITÍ – budova I</vt:lpstr>
      <vt:lpstr>NÁVRH NOVÉHO VYUŽITÍ – budova I</vt:lpstr>
      <vt:lpstr>NÁVRH NOVÉHO VYUŽITÍ – budova I</vt:lpstr>
      <vt:lpstr>NÁVRH NOVÉHO VYUŽITÍ – budova II</vt:lpstr>
      <vt:lpstr>NÁVRH NOVÉHO VYUŽITÍ – budova II</vt:lpstr>
      <vt:lpstr>NÁVRH NOVÉHO VYUŽITÍ – park</vt:lpstr>
      <vt:lpstr>závěrečné shrnutí</vt:lpstr>
      <vt:lpstr>děkuji za pozornost</vt:lpstr>
      <vt:lpstr>doplňující otázky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Brownfields, jeho přestavba a financování</dc:title>
  <dc:creator>Jakub Frais</dc:creator>
  <cp:lastModifiedBy>Jakub Frais</cp:lastModifiedBy>
  <cp:revision>64</cp:revision>
  <dcterms:created xsi:type="dcterms:W3CDTF">2017-06-09T08:29:34Z</dcterms:created>
  <dcterms:modified xsi:type="dcterms:W3CDTF">2017-06-20T07:19:39Z</dcterms:modified>
</cp:coreProperties>
</file>