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0" d="100"/>
          <a:sy n="80" d="100"/>
        </p:scale>
        <p:origin x="96" y="8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DC5033C9-D413-498D-B4A5-F54D1F77189A}" type="datetimeFigureOut">
              <a:rPr lang="cs-CZ" smtClean="0"/>
              <a:t>19.06.2017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886982D-2998-4715-8C66-278B722CD0E8}" type="slidenum">
              <a:rPr lang="cs-CZ" smtClean="0"/>
              <a:t>‹#›</a:t>
            </a:fld>
            <a:endParaRPr lang="cs-CZ"/>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8986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C5033C9-D413-498D-B4A5-F54D1F77189A}" type="datetimeFigureOut">
              <a:rPr lang="cs-CZ" smtClean="0"/>
              <a:t>19.06.2017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886982D-2998-4715-8C66-278B722CD0E8}" type="slidenum">
              <a:rPr lang="cs-CZ" smtClean="0"/>
              <a:t>‹#›</a:t>
            </a:fld>
            <a:endParaRPr lang="cs-CZ"/>
          </a:p>
        </p:txBody>
      </p:sp>
    </p:spTree>
    <p:extLst>
      <p:ext uri="{BB962C8B-B14F-4D97-AF65-F5344CB8AC3E}">
        <p14:creationId xmlns:p14="http://schemas.microsoft.com/office/powerpoint/2010/main" val="2843117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C5033C9-D413-498D-B4A5-F54D1F77189A}" type="datetimeFigureOut">
              <a:rPr lang="cs-CZ" smtClean="0"/>
              <a:t>19.06.2017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886982D-2998-4715-8C66-278B722CD0E8}" type="slidenum">
              <a:rPr lang="cs-CZ" smtClean="0"/>
              <a:t>‹#›</a:t>
            </a:fld>
            <a:endParaRPr lang="cs-CZ"/>
          </a:p>
        </p:txBody>
      </p:sp>
    </p:spTree>
    <p:extLst>
      <p:ext uri="{BB962C8B-B14F-4D97-AF65-F5344CB8AC3E}">
        <p14:creationId xmlns:p14="http://schemas.microsoft.com/office/powerpoint/2010/main" val="4239660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C5033C9-D413-498D-B4A5-F54D1F77189A}" type="datetimeFigureOut">
              <a:rPr lang="cs-CZ" smtClean="0"/>
              <a:t>19.06.2017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886982D-2998-4715-8C66-278B722CD0E8}" type="slidenum">
              <a:rPr lang="cs-CZ" smtClean="0"/>
              <a:t>‹#›</a:t>
            </a:fld>
            <a:endParaRPr lang="cs-CZ"/>
          </a:p>
        </p:txBody>
      </p:sp>
    </p:spTree>
    <p:extLst>
      <p:ext uri="{BB962C8B-B14F-4D97-AF65-F5344CB8AC3E}">
        <p14:creationId xmlns:p14="http://schemas.microsoft.com/office/powerpoint/2010/main" val="2158306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DC5033C9-D413-498D-B4A5-F54D1F77189A}" type="datetimeFigureOut">
              <a:rPr lang="cs-CZ" smtClean="0"/>
              <a:t>19.06.2017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886982D-2998-4715-8C66-278B722CD0E8}" type="slidenum">
              <a:rPr lang="cs-CZ" smtClean="0"/>
              <a:t>‹#›</a:t>
            </a:fld>
            <a:endParaRPr lang="cs-CZ"/>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461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DC5033C9-D413-498D-B4A5-F54D1F77189A}" type="datetimeFigureOut">
              <a:rPr lang="cs-CZ" smtClean="0"/>
              <a:t>19.06.2017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886982D-2998-4715-8C66-278B722CD0E8}" type="slidenum">
              <a:rPr lang="cs-CZ" smtClean="0"/>
              <a:t>‹#›</a:t>
            </a:fld>
            <a:endParaRPr lang="cs-CZ"/>
          </a:p>
        </p:txBody>
      </p:sp>
    </p:spTree>
    <p:extLst>
      <p:ext uri="{BB962C8B-B14F-4D97-AF65-F5344CB8AC3E}">
        <p14:creationId xmlns:p14="http://schemas.microsoft.com/office/powerpoint/2010/main" val="2314169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cs-CZ"/>
              <a:t>Kliknutím lze upravit styl.</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822960" y="2582335"/>
            <a:ext cx="3703320" cy="32867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4663440" y="2582334"/>
            <a:ext cx="3703320" cy="32867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DC5033C9-D413-498D-B4A5-F54D1F77189A}" type="datetimeFigureOut">
              <a:rPr lang="cs-CZ" smtClean="0"/>
              <a:t>19.06.2017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886982D-2998-4715-8C66-278B722CD0E8}" type="slidenum">
              <a:rPr lang="cs-CZ" smtClean="0"/>
              <a:t>‹#›</a:t>
            </a:fld>
            <a:endParaRPr lang="cs-CZ"/>
          </a:p>
        </p:txBody>
      </p:sp>
    </p:spTree>
    <p:extLst>
      <p:ext uri="{BB962C8B-B14F-4D97-AF65-F5344CB8AC3E}">
        <p14:creationId xmlns:p14="http://schemas.microsoft.com/office/powerpoint/2010/main" val="41765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DC5033C9-D413-498D-B4A5-F54D1F77189A}" type="datetimeFigureOut">
              <a:rPr lang="cs-CZ" smtClean="0"/>
              <a:t>19.06.2017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E886982D-2998-4715-8C66-278B722CD0E8}" type="slidenum">
              <a:rPr lang="cs-CZ" smtClean="0"/>
              <a:t>‹#›</a:t>
            </a:fld>
            <a:endParaRPr lang="cs-CZ"/>
          </a:p>
        </p:txBody>
      </p:sp>
    </p:spTree>
    <p:extLst>
      <p:ext uri="{BB962C8B-B14F-4D97-AF65-F5344CB8AC3E}">
        <p14:creationId xmlns:p14="http://schemas.microsoft.com/office/powerpoint/2010/main" val="2597034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C5033C9-D413-498D-B4A5-F54D1F77189A}" type="datetimeFigureOut">
              <a:rPr lang="cs-CZ" smtClean="0"/>
              <a:t>19.06.2017</a:t>
            </a:fld>
            <a:endParaRPr lang="cs-CZ"/>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E886982D-2998-4715-8C66-278B722CD0E8}" type="slidenum">
              <a:rPr lang="cs-CZ" smtClean="0"/>
              <a:t>‹#›</a:t>
            </a:fld>
            <a:endParaRPr lang="cs-CZ"/>
          </a:p>
        </p:txBody>
      </p:sp>
    </p:spTree>
    <p:extLst>
      <p:ext uri="{BB962C8B-B14F-4D97-AF65-F5344CB8AC3E}">
        <p14:creationId xmlns:p14="http://schemas.microsoft.com/office/powerpoint/2010/main" val="3044062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DC5033C9-D413-498D-B4A5-F54D1F77189A}" type="datetimeFigureOut">
              <a:rPr lang="cs-CZ" smtClean="0"/>
              <a:t>19.06.2017</a:t>
            </a:fld>
            <a:endParaRPr lang="cs-CZ"/>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886982D-2998-4715-8C66-278B722CD0E8}" type="slidenum">
              <a:rPr lang="cs-CZ" smtClean="0"/>
              <a:t>‹#›</a:t>
            </a:fld>
            <a:endParaRPr lang="cs-CZ"/>
          </a:p>
        </p:txBody>
      </p:sp>
    </p:spTree>
    <p:extLst>
      <p:ext uri="{BB962C8B-B14F-4D97-AF65-F5344CB8AC3E}">
        <p14:creationId xmlns:p14="http://schemas.microsoft.com/office/powerpoint/2010/main" val="3564671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DC5033C9-D413-498D-B4A5-F54D1F77189A}" type="datetimeFigureOut">
              <a:rPr lang="cs-CZ" smtClean="0"/>
              <a:t>19.06.2017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886982D-2998-4715-8C66-278B722CD0E8}" type="slidenum">
              <a:rPr lang="cs-CZ" smtClean="0"/>
              <a:t>‹#›</a:t>
            </a:fld>
            <a:endParaRPr lang="cs-CZ"/>
          </a:p>
        </p:txBody>
      </p:sp>
    </p:spTree>
    <p:extLst>
      <p:ext uri="{BB962C8B-B14F-4D97-AF65-F5344CB8AC3E}">
        <p14:creationId xmlns:p14="http://schemas.microsoft.com/office/powerpoint/2010/main" val="1863988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DC5033C9-D413-498D-B4A5-F54D1F77189A}" type="datetimeFigureOut">
              <a:rPr lang="cs-CZ" smtClean="0"/>
              <a:t>19.06.2017</a:t>
            </a:fld>
            <a:endParaRPr lang="cs-CZ"/>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E886982D-2998-4715-8C66-278B722CD0E8}" type="slidenum">
              <a:rPr lang="cs-CZ" smtClean="0"/>
              <a:t>‹#›</a:t>
            </a:fld>
            <a:endParaRPr lang="cs-CZ"/>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956959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B5C2C8-5677-413B-BA0F-1A63BFD2C111}"/>
              </a:ext>
            </a:extLst>
          </p:cNvPr>
          <p:cNvSpPr>
            <a:spLocks noGrp="1"/>
          </p:cNvSpPr>
          <p:nvPr>
            <p:ph type="ctrTitle"/>
          </p:nvPr>
        </p:nvSpPr>
        <p:spPr>
          <a:xfrm>
            <a:off x="762802" y="1455820"/>
            <a:ext cx="7543800" cy="2291775"/>
          </a:xfrm>
        </p:spPr>
        <p:txBody>
          <a:bodyPr>
            <a:noAutofit/>
          </a:bodyPr>
          <a:lstStyle/>
          <a:p>
            <a:pPr algn="ctr"/>
            <a:r>
              <a:rPr lang="cs-CZ" sz="4800" b="1" dirty="0"/>
              <a:t>VÝBĚR STAVEBNÍCH STROJŮ PRO KONKRÉTNÍ STAVEBNÍ PRÁCE</a:t>
            </a:r>
          </a:p>
        </p:txBody>
      </p:sp>
      <p:sp>
        <p:nvSpPr>
          <p:cNvPr id="3" name="Podnadpis 2">
            <a:extLst>
              <a:ext uri="{FF2B5EF4-FFF2-40B4-BE49-F238E27FC236}">
                <a16:creationId xmlns:a16="http://schemas.microsoft.com/office/drawing/2014/main" id="{FAE6FE4A-B478-4FE0-9E01-F94B60EC6C0C}"/>
              </a:ext>
            </a:extLst>
          </p:cNvPr>
          <p:cNvSpPr>
            <a:spLocks noGrp="1"/>
          </p:cNvSpPr>
          <p:nvPr>
            <p:ph type="subTitle" idx="1"/>
          </p:nvPr>
        </p:nvSpPr>
        <p:spPr>
          <a:xfrm>
            <a:off x="445168" y="4472399"/>
            <a:ext cx="8349916" cy="1500562"/>
          </a:xfrm>
        </p:spPr>
        <p:txBody>
          <a:bodyPr>
            <a:noAutofit/>
          </a:bodyPr>
          <a:lstStyle/>
          <a:p>
            <a:r>
              <a:rPr lang="cs-CZ" sz="2200" b="1" cap="none" dirty="0"/>
              <a:t>Autor práce:			Zdeněk Beran</a:t>
            </a:r>
          </a:p>
          <a:p>
            <a:r>
              <a:rPr lang="cs-CZ" sz="2200" b="1" cap="none" dirty="0"/>
              <a:t>Vedoucí bakalářské práce:	Ing. Terezie Vondráčková, Ph.D.</a:t>
            </a:r>
          </a:p>
          <a:p>
            <a:r>
              <a:rPr lang="cs-CZ" sz="2200" b="1" cap="none" dirty="0"/>
              <a:t>Oponent bakalářské práce:	Ing. Věra Voštová, CSc.</a:t>
            </a:r>
          </a:p>
        </p:txBody>
      </p:sp>
      <p:sp>
        <p:nvSpPr>
          <p:cNvPr id="4" name="TextovéPole 3">
            <a:extLst>
              <a:ext uri="{FF2B5EF4-FFF2-40B4-BE49-F238E27FC236}">
                <a16:creationId xmlns:a16="http://schemas.microsoft.com/office/drawing/2014/main" id="{766FF12D-D8DE-479A-9510-14F59327E71E}"/>
              </a:ext>
            </a:extLst>
          </p:cNvPr>
          <p:cNvSpPr txBox="1"/>
          <p:nvPr/>
        </p:nvSpPr>
        <p:spPr>
          <a:xfrm>
            <a:off x="1398876" y="629704"/>
            <a:ext cx="8771021" cy="400110"/>
          </a:xfrm>
          <a:prstGeom prst="rect">
            <a:avLst/>
          </a:prstGeom>
          <a:noFill/>
        </p:spPr>
        <p:txBody>
          <a:bodyPr wrap="square" rtlCol="0">
            <a:spAutoFit/>
          </a:bodyPr>
          <a:lstStyle/>
          <a:p>
            <a:r>
              <a:rPr lang="cs-CZ" sz="2000" b="1" spc="200" dirty="0">
                <a:solidFill>
                  <a:schemeClr val="tx2"/>
                </a:solidFill>
                <a:latin typeface="+mj-lt"/>
              </a:rPr>
              <a:t>Vysoká škola technická a ekonomická v Českých Budějovicích</a:t>
            </a:r>
          </a:p>
        </p:txBody>
      </p:sp>
      <p:pic>
        <p:nvPicPr>
          <p:cNvPr id="6" name="Obrázek 5">
            <a:extLst>
              <a:ext uri="{FF2B5EF4-FFF2-40B4-BE49-F238E27FC236}">
                <a16:creationId xmlns:a16="http://schemas.microsoft.com/office/drawing/2014/main" id="{88F2C694-A1CE-4983-8FED-BF69C945E4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728" y="145381"/>
            <a:ext cx="1272148" cy="1310440"/>
          </a:xfrm>
          <a:prstGeom prst="rect">
            <a:avLst/>
          </a:prstGeom>
        </p:spPr>
      </p:pic>
      <p:sp>
        <p:nvSpPr>
          <p:cNvPr id="7" name="TextovéPole 6">
            <a:extLst>
              <a:ext uri="{FF2B5EF4-FFF2-40B4-BE49-F238E27FC236}">
                <a16:creationId xmlns:a16="http://schemas.microsoft.com/office/drawing/2014/main" id="{4D8ECE93-42EF-4495-A853-0D5A14CC44C6}"/>
              </a:ext>
            </a:extLst>
          </p:cNvPr>
          <p:cNvSpPr txBox="1"/>
          <p:nvPr/>
        </p:nvSpPr>
        <p:spPr>
          <a:xfrm>
            <a:off x="7255042" y="6427113"/>
            <a:ext cx="3080084" cy="430887"/>
          </a:xfrm>
          <a:prstGeom prst="rect">
            <a:avLst/>
          </a:prstGeom>
          <a:noFill/>
        </p:spPr>
        <p:txBody>
          <a:bodyPr wrap="square" rtlCol="0">
            <a:spAutoFit/>
          </a:bodyPr>
          <a:lstStyle/>
          <a:p>
            <a:r>
              <a:rPr lang="cs-CZ" sz="2200" b="1" spc="200" dirty="0">
                <a:solidFill>
                  <a:schemeClr val="bg1"/>
                </a:solidFill>
                <a:latin typeface="+mj-lt"/>
              </a:rPr>
              <a:t>Červen 2017</a:t>
            </a:r>
          </a:p>
        </p:txBody>
      </p:sp>
    </p:spTree>
    <p:extLst>
      <p:ext uri="{BB962C8B-B14F-4D97-AF65-F5344CB8AC3E}">
        <p14:creationId xmlns:p14="http://schemas.microsoft.com/office/powerpoint/2010/main" val="498851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0507B5D-7282-42D3-9B45-D46C74F27D29}"/>
              </a:ext>
            </a:extLst>
          </p:cNvPr>
          <p:cNvSpPr>
            <a:spLocks noGrp="1"/>
          </p:cNvSpPr>
          <p:nvPr>
            <p:ph type="title"/>
          </p:nvPr>
        </p:nvSpPr>
        <p:spPr/>
        <p:txBody>
          <a:bodyPr/>
          <a:lstStyle/>
          <a:p>
            <a:r>
              <a:rPr lang="cs-CZ" dirty="0"/>
              <a:t>Děkuji za pozornost</a:t>
            </a:r>
          </a:p>
        </p:txBody>
      </p:sp>
      <p:sp>
        <p:nvSpPr>
          <p:cNvPr id="5" name="Zástupný symbol pro text 4">
            <a:extLst>
              <a:ext uri="{FF2B5EF4-FFF2-40B4-BE49-F238E27FC236}">
                <a16:creationId xmlns:a16="http://schemas.microsoft.com/office/drawing/2014/main" id="{72662A3D-6A6A-4955-B54C-035843487DE4}"/>
              </a:ext>
            </a:extLst>
          </p:cNvPr>
          <p:cNvSpPr>
            <a:spLocks noGrp="1"/>
          </p:cNvSpPr>
          <p:nvPr>
            <p:ph type="body" idx="1"/>
          </p:nvPr>
        </p:nvSpPr>
        <p:spPr/>
        <p:txBody>
          <a:bodyPr/>
          <a:lstStyle/>
          <a:p>
            <a:r>
              <a:rPr lang="cs-CZ"/>
              <a:t>Zdeněk Beran</a:t>
            </a:r>
            <a:endParaRPr lang="cs-CZ" dirty="0"/>
          </a:p>
        </p:txBody>
      </p:sp>
    </p:spTree>
    <p:extLst>
      <p:ext uri="{BB962C8B-B14F-4D97-AF65-F5344CB8AC3E}">
        <p14:creationId xmlns:p14="http://schemas.microsoft.com/office/powerpoint/2010/main" val="1988532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59A5BA-8FB7-473F-A507-F1826497E188}"/>
              </a:ext>
            </a:extLst>
          </p:cNvPr>
          <p:cNvSpPr>
            <a:spLocks noGrp="1"/>
          </p:cNvSpPr>
          <p:nvPr>
            <p:ph type="title"/>
          </p:nvPr>
        </p:nvSpPr>
        <p:spPr/>
        <p:txBody>
          <a:bodyPr/>
          <a:lstStyle/>
          <a:p>
            <a:r>
              <a:rPr lang="cs-CZ" dirty="0"/>
              <a:t>OBSAH PREZENTACE</a:t>
            </a:r>
          </a:p>
        </p:txBody>
      </p:sp>
      <p:sp>
        <p:nvSpPr>
          <p:cNvPr id="3" name="Zástupný symbol pro obsah 2">
            <a:extLst>
              <a:ext uri="{FF2B5EF4-FFF2-40B4-BE49-F238E27FC236}">
                <a16:creationId xmlns:a16="http://schemas.microsoft.com/office/drawing/2014/main" id="{C16C47DB-F9EB-4AA5-9169-6E59C3EEB1BD}"/>
              </a:ext>
            </a:extLst>
          </p:cNvPr>
          <p:cNvSpPr>
            <a:spLocks noGrp="1"/>
          </p:cNvSpPr>
          <p:nvPr>
            <p:ph idx="1"/>
          </p:nvPr>
        </p:nvSpPr>
        <p:spPr/>
        <p:txBody>
          <a:bodyPr>
            <a:normAutofit/>
          </a:bodyPr>
          <a:lstStyle/>
          <a:p>
            <a:r>
              <a:rPr lang="cs-CZ" sz="2400" dirty="0"/>
              <a:t>Motivace k řešení daného problému</a:t>
            </a:r>
          </a:p>
          <a:p>
            <a:r>
              <a:rPr lang="cs-CZ" sz="2400" dirty="0"/>
              <a:t>Cíl práce a výzkumné problémy</a:t>
            </a:r>
          </a:p>
          <a:p>
            <a:r>
              <a:rPr lang="cs-CZ" sz="2400" dirty="0"/>
              <a:t>Metodika práce</a:t>
            </a:r>
          </a:p>
          <a:p>
            <a:r>
              <a:rPr lang="cs-CZ" sz="2400" dirty="0"/>
              <a:t>Dosažené výsledky</a:t>
            </a:r>
          </a:p>
          <a:p>
            <a:r>
              <a:rPr lang="cs-CZ" sz="2400" dirty="0"/>
              <a:t>Závěrečné shrnutí</a:t>
            </a:r>
          </a:p>
          <a:p>
            <a:r>
              <a:rPr lang="cs-CZ" sz="2400" dirty="0"/>
              <a:t>Otázky vedoucího a oponenta</a:t>
            </a:r>
          </a:p>
        </p:txBody>
      </p:sp>
    </p:spTree>
    <p:extLst>
      <p:ext uri="{BB962C8B-B14F-4D97-AF65-F5344CB8AC3E}">
        <p14:creationId xmlns:p14="http://schemas.microsoft.com/office/powerpoint/2010/main" val="1804080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7C5616-B42D-44FC-A7B4-2EE2ACD00234}"/>
              </a:ext>
            </a:extLst>
          </p:cNvPr>
          <p:cNvSpPr>
            <a:spLocks noGrp="1"/>
          </p:cNvSpPr>
          <p:nvPr>
            <p:ph type="title"/>
          </p:nvPr>
        </p:nvSpPr>
        <p:spPr/>
        <p:txBody>
          <a:bodyPr/>
          <a:lstStyle/>
          <a:p>
            <a:r>
              <a:rPr lang="cs-CZ" dirty="0"/>
              <a:t>MOTIVACE K ŘEŠENÍ DANÉHO PROBLÉMU</a:t>
            </a:r>
          </a:p>
        </p:txBody>
      </p:sp>
      <p:sp>
        <p:nvSpPr>
          <p:cNvPr id="3" name="Zástupný symbol pro obsah 2">
            <a:extLst>
              <a:ext uri="{FF2B5EF4-FFF2-40B4-BE49-F238E27FC236}">
                <a16:creationId xmlns:a16="http://schemas.microsoft.com/office/drawing/2014/main" id="{BF7402F4-A082-4209-917B-892903EEBD03}"/>
              </a:ext>
            </a:extLst>
          </p:cNvPr>
          <p:cNvSpPr>
            <a:spLocks noGrp="1"/>
          </p:cNvSpPr>
          <p:nvPr>
            <p:ph idx="1"/>
          </p:nvPr>
        </p:nvSpPr>
        <p:spPr/>
        <p:txBody>
          <a:bodyPr>
            <a:normAutofit/>
          </a:bodyPr>
          <a:lstStyle/>
          <a:p>
            <a:r>
              <a:rPr lang="cs-CZ" sz="2400" dirty="0"/>
              <a:t>Zájem o stroje, techniku a technologie</a:t>
            </a:r>
          </a:p>
          <a:p>
            <a:endParaRPr lang="cs-CZ" sz="2400" dirty="0"/>
          </a:p>
          <a:p>
            <a:r>
              <a:rPr lang="cs-CZ" sz="2400" dirty="0"/>
              <a:t>Získání nových a prohloubení současných znalostí</a:t>
            </a:r>
          </a:p>
          <a:p>
            <a:endParaRPr lang="cs-CZ" sz="2400" dirty="0"/>
          </a:p>
          <a:p>
            <a:r>
              <a:rPr lang="cs-CZ" sz="2400" dirty="0"/>
              <a:t>Propojení technických a ekonomických kritérií</a:t>
            </a:r>
          </a:p>
          <a:p>
            <a:endParaRPr lang="cs-CZ" sz="2400" dirty="0"/>
          </a:p>
          <a:p>
            <a:endParaRPr lang="cs-CZ" sz="2400" dirty="0"/>
          </a:p>
        </p:txBody>
      </p:sp>
    </p:spTree>
    <p:extLst>
      <p:ext uri="{BB962C8B-B14F-4D97-AF65-F5344CB8AC3E}">
        <p14:creationId xmlns:p14="http://schemas.microsoft.com/office/powerpoint/2010/main" val="3001543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EC2BD7-B184-4D82-9BF6-F26C6C0A5C7D}"/>
              </a:ext>
            </a:extLst>
          </p:cNvPr>
          <p:cNvSpPr>
            <a:spLocks noGrp="1"/>
          </p:cNvSpPr>
          <p:nvPr>
            <p:ph type="title"/>
          </p:nvPr>
        </p:nvSpPr>
        <p:spPr/>
        <p:txBody>
          <a:bodyPr/>
          <a:lstStyle/>
          <a:p>
            <a:r>
              <a:rPr lang="cs-CZ" dirty="0"/>
              <a:t>CÍL PRÁCE A VÝZKUMNÉ PROBLÉMY</a:t>
            </a:r>
          </a:p>
        </p:txBody>
      </p:sp>
      <p:sp>
        <p:nvSpPr>
          <p:cNvPr id="3" name="Zástupný symbol pro obsah 2">
            <a:extLst>
              <a:ext uri="{FF2B5EF4-FFF2-40B4-BE49-F238E27FC236}">
                <a16:creationId xmlns:a16="http://schemas.microsoft.com/office/drawing/2014/main" id="{3311ACA9-6EC1-4101-B015-C843554AE657}"/>
              </a:ext>
            </a:extLst>
          </p:cNvPr>
          <p:cNvSpPr>
            <a:spLocks noGrp="1"/>
          </p:cNvSpPr>
          <p:nvPr>
            <p:ph idx="1"/>
          </p:nvPr>
        </p:nvSpPr>
        <p:spPr>
          <a:xfrm>
            <a:off x="822959" y="1845734"/>
            <a:ext cx="7543801" cy="4422720"/>
          </a:xfrm>
        </p:spPr>
        <p:txBody>
          <a:bodyPr>
            <a:normAutofit lnSpcReduction="10000"/>
          </a:bodyPr>
          <a:lstStyle/>
          <a:p>
            <a:r>
              <a:rPr lang="cs-CZ" sz="2600" dirty="0"/>
              <a:t>Návrh strojní sestavy pro rekonstrukci krytu asfaltových vozovek</a:t>
            </a:r>
          </a:p>
          <a:p>
            <a:endParaRPr lang="cs-CZ" sz="400" dirty="0"/>
          </a:p>
          <a:p>
            <a:r>
              <a:rPr lang="cs-CZ" sz="2400" dirty="0"/>
              <a:t>„Je zvolená strojní sestava (silniční fréza, finišer, silniční válec, nákladní automobil) vhodná pro plošné opravy a rekonstrukce krytu asfaltových vozovek u silnic 2. a 3. tříd?“</a:t>
            </a:r>
          </a:p>
          <a:p>
            <a:endParaRPr lang="cs-CZ" sz="400" dirty="0"/>
          </a:p>
          <a:p>
            <a:r>
              <a:rPr lang="cs-CZ" sz="2400" dirty="0"/>
              <a:t>„Jaké nejvhodnější modely strojů (od jakých výrobců) budou pro danou strojní sestavu nejvhodnější z technologického a ekonomického hlediska?“</a:t>
            </a:r>
          </a:p>
          <a:p>
            <a:endParaRPr lang="cs-CZ" sz="400" dirty="0"/>
          </a:p>
          <a:p>
            <a:r>
              <a:rPr lang="cs-CZ" sz="2400" dirty="0"/>
              <a:t>„Jaké parametry budou klíčové pro hodnocení jednotlivých vybraných strojů?“</a:t>
            </a:r>
          </a:p>
        </p:txBody>
      </p:sp>
    </p:spTree>
    <p:extLst>
      <p:ext uri="{BB962C8B-B14F-4D97-AF65-F5344CB8AC3E}">
        <p14:creationId xmlns:p14="http://schemas.microsoft.com/office/powerpoint/2010/main" val="2396768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1C6D09-786A-468B-8332-ED9D842BDCF7}"/>
              </a:ext>
            </a:extLst>
          </p:cNvPr>
          <p:cNvSpPr>
            <a:spLocks noGrp="1"/>
          </p:cNvSpPr>
          <p:nvPr>
            <p:ph type="title"/>
          </p:nvPr>
        </p:nvSpPr>
        <p:spPr/>
        <p:txBody>
          <a:bodyPr/>
          <a:lstStyle/>
          <a:p>
            <a:r>
              <a:rPr lang="cs-CZ" dirty="0"/>
              <a:t>METODIKA PRÁCE</a:t>
            </a:r>
          </a:p>
        </p:txBody>
      </p:sp>
      <p:sp>
        <p:nvSpPr>
          <p:cNvPr id="3" name="Zástupný symbol pro obsah 2">
            <a:extLst>
              <a:ext uri="{FF2B5EF4-FFF2-40B4-BE49-F238E27FC236}">
                <a16:creationId xmlns:a16="http://schemas.microsoft.com/office/drawing/2014/main" id="{71F03A53-4F82-43D4-B774-01EACFC8772A}"/>
              </a:ext>
            </a:extLst>
          </p:cNvPr>
          <p:cNvSpPr>
            <a:spLocks noGrp="1"/>
          </p:cNvSpPr>
          <p:nvPr>
            <p:ph idx="1"/>
          </p:nvPr>
        </p:nvSpPr>
        <p:spPr/>
        <p:txBody>
          <a:bodyPr>
            <a:normAutofit/>
          </a:bodyPr>
          <a:lstStyle/>
          <a:p>
            <a:r>
              <a:rPr lang="cs-CZ" sz="2400" dirty="0"/>
              <a:t>Sběr dat – analýza shromážděných dokumentů</a:t>
            </a:r>
          </a:p>
          <a:p>
            <a:endParaRPr lang="cs-CZ" sz="2400" dirty="0"/>
          </a:p>
          <a:p>
            <a:r>
              <a:rPr lang="cs-CZ" sz="2400" dirty="0"/>
              <a:t>Zpracování dat – multikriteriální rozhodování</a:t>
            </a:r>
          </a:p>
          <a:p>
            <a:endParaRPr lang="cs-CZ" sz="2400" dirty="0"/>
          </a:p>
          <a:p>
            <a:r>
              <a:rPr lang="cs-CZ" sz="2400" dirty="0"/>
              <a:t>Vyhodnocení dat – komparativní srovnávání</a:t>
            </a:r>
          </a:p>
        </p:txBody>
      </p:sp>
    </p:spTree>
    <p:extLst>
      <p:ext uri="{BB962C8B-B14F-4D97-AF65-F5344CB8AC3E}">
        <p14:creationId xmlns:p14="http://schemas.microsoft.com/office/powerpoint/2010/main" val="4288225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AA9FF0-EA00-47CD-A5BD-A7582423B4CE}"/>
              </a:ext>
            </a:extLst>
          </p:cNvPr>
          <p:cNvSpPr>
            <a:spLocks noGrp="1"/>
          </p:cNvSpPr>
          <p:nvPr>
            <p:ph type="title"/>
          </p:nvPr>
        </p:nvSpPr>
        <p:spPr/>
        <p:txBody>
          <a:bodyPr/>
          <a:lstStyle/>
          <a:p>
            <a:r>
              <a:rPr lang="cs-CZ" dirty="0"/>
              <a:t>DOSAŽENÉ VÝSLEDKY</a:t>
            </a:r>
          </a:p>
        </p:txBody>
      </p:sp>
      <p:sp>
        <p:nvSpPr>
          <p:cNvPr id="3" name="Zástupný symbol pro obsah 2">
            <a:extLst>
              <a:ext uri="{FF2B5EF4-FFF2-40B4-BE49-F238E27FC236}">
                <a16:creationId xmlns:a16="http://schemas.microsoft.com/office/drawing/2014/main" id="{23A4FD62-795D-41CA-AF4D-37368BADFF65}"/>
              </a:ext>
            </a:extLst>
          </p:cNvPr>
          <p:cNvSpPr>
            <a:spLocks noGrp="1"/>
          </p:cNvSpPr>
          <p:nvPr>
            <p:ph idx="1"/>
          </p:nvPr>
        </p:nvSpPr>
        <p:spPr/>
        <p:txBody>
          <a:bodyPr/>
          <a:lstStyle/>
          <a:p>
            <a:r>
              <a:rPr lang="cs-CZ" sz="2400" dirty="0"/>
              <a:t>„Je zvolená strojní sestava (silniční fréza, finišer, silniční válec, nákladní automobil) vhodná pro plošné opravy a rekonstrukce krytu asfaltových vozovek u silnic 2. a 3. tříd?“</a:t>
            </a:r>
          </a:p>
          <a:p>
            <a:endParaRPr lang="cs-CZ" dirty="0"/>
          </a:p>
          <a:p>
            <a:pPr algn="ctr"/>
            <a:r>
              <a:rPr lang="cs-CZ" sz="2800" b="1" dirty="0"/>
              <a:t>ANO</a:t>
            </a:r>
          </a:p>
          <a:p>
            <a:endParaRPr lang="cs-CZ" dirty="0"/>
          </a:p>
          <a:p>
            <a:r>
              <a:rPr lang="cs-CZ" sz="2400" dirty="0"/>
              <a:t>Potvrzení – odborná literatura, zkušenosti z praxe, odborníci z praxe</a:t>
            </a:r>
          </a:p>
          <a:p>
            <a:endParaRPr lang="cs-CZ" dirty="0"/>
          </a:p>
        </p:txBody>
      </p:sp>
    </p:spTree>
    <p:extLst>
      <p:ext uri="{BB962C8B-B14F-4D97-AF65-F5344CB8AC3E}">
        <p14:creationId xmlns:p14="http://schemas.microsoft.com/office/powerpoint/2010/main" val="1990566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4F3C7A-2E5D-4A08-A487-E98774856CF6}"/>
              </a:ext>
            </a:extLst>
          </p:cNvPr>
          <p:cNvSpPr>
            <a:spLocks noGrp="1"/>
          </p:cNvSpPr>
          <p:nvPr>
            <p:ph type="title"/>
          </p:nvPr>
        </p:nvSpPr>
        <p:spPr/>
        <p:txBody>
          <a:bodyPr/>
          <a:lstStyle/>
          <a:p>
            <a:r>
              <a:rPr lang="cs-CZ" dirty="0"/>
              <a:t>DOSAŽENÉ VÝSLEDKY</a:t>
            </a:r>
          </a:p>
        </p:txBody>
      </p:sp>
      <p:sp>
        <p:nvSpPr>
          <p:cNvPr id="3" name="Zástupný symbol pro obsah 2">
            <a:extLst>
              <a:ext uri="{FF2B5EF4-FFF2-40B4-BE49-F238E27FC236}">
                <a16:creationId xmlns:a16="http://schemas.microsoft.com/office/drawing/2014/main" id="{797E6D9B-BC25-4188-8891-28486E3C2AF1}"/>
              </a:ext>
            </a:extLst>
          </p:cNvPr>
          <p:cNvSpPr>
            <a:spLocks noGrp="1"/>
          </p:cNvSpPr>
          <p:nvPr>
            <p:ph idx="1"/>
          </p:nvPr>
        </p:nvSpPr>
        <p:spPr/>
        <p:txBody>
          <a:bodyPr/>
          <a:lstStyle/>
          <a:p>
            <a:r>
              <a:rPr lang="cs-CZ" sz="2400" dirty="0"/>
              <a:t>„Jaké nejvhodnější modely strojů (od jakých výrobců) budou pro danou strojní sestavu nejvhodnější z technologického a ekonomického hlediska?“</a:t>
            </a:r>
          </a:p>
          <a:p>
            <a:endParaRPr lang="cs-CZ" dirty="0"/>
          </a:p>
          <a:p>
            <a:r>
              <a:rPr lang="cs-CZ" sz="2400" dirty="0"/>
              <a:t>Silniční fréza – BOMAG BM 1000/35 (87,0 bodů ze 100)</a:t>
            </a:r>
          </a:p>
          <a:p>
            <a:r>
              <a:rPr lang="cs-CZ" sz="2400" dirty="0"/>
              <a:t>Finišer – VOLVO ABG2820 (89,6 bodů ze 100)</a:t>
            </a:r>
          </a:p>
          <a:p>
            <a:r>
              <a:rPr lang="cs-CZ" sz="2400" dirty="0"/>
              <a:t>Silniční válec – CATERPILLAR CD8 (91,0 bodů ze 100)</a:t>
            </a:r>
          </a:p>
          <a:p>
            <a:r>
              <a:rPr lang="cs-CZ" sz="2400" dirty="0"/>
              <a:t>Nákladní automobil – VOLVO FMX (88,7 bodů ze 100)</a:t>
            </a:r>
          </a:p>
          <a:p>
            <a:pPr marL="0" indent="0">
              <a:buNone/>
            </a:pPr>
            <a:endParaRPr lang="cs-CZ" dirty="0"/>
          </a:p>
        </p:txBody>
      </p:sp>
    </p:spTree>
    <p:extLst>
      <p:ext uri="{BB962C8B-B14F-4D97-AF65-F5344CB8AC3E}">
        <p14:creationId xmlns:p14="http://schemas.microsoft.com/office/powerpoint/2010/main" val="3651422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D85E12-EB11-4692-A11A-F544BA933802}"/>
              </a:ext>
            </a:extLst>
          </p:cNvPr>
          <p:cNvSpPr>
            <a:spLocks noGrp="1"/>
          </p:cNvSpPr>
          <p:nvPr>
            <p:ph type="title"/>
          </p:nvPr>
        </p:nvSpPr>
        <p:spPr/>
        <p:txBody>
          <a:bodyPr/>
          <a:lstStyle/>
          <a:p>
            <a:r>
              <a:rPr lang="cs-CZ" dirty="0"/>
              <a:t>DOSAŽENÉ VÝSLEDKY</a:t>
            </a:r>
          </a:p>
        </p:txBody>
      </p:sp>
      <p:sp>
        <p:nvSpPr>
          <p:cNvPr id="3" name="Zástupný symbol pro obsah 2">
            <a:extLst>
              <a:ext uri="{FF2B5EF4-FFF2-40B4-BE49-F238E27FC236}">
                <a16:creationId xmlns:a16="http://schemas.microsoft.com/office/drawing/2014/main" id="{65842F2D-1A5E-4398-A719-E2C01B6E880F}"/>
              </a:ext>
            </a:extLst>
          </p:cNvPr>
          <p:cNvSpPr>
            <a:spLocks noGrp="1"/>
          </p:cNvSpPr>
          <p:nvPr>
            <p:ph idx="1"/>
          </p:nvPr>
        </p:nvSpPr>
        <p:spPr/>
        <p:txBody>
          <a:bodyPr/>
          <a:lstStyle/>
          <a:p>
            <a:r>
              <a:rPr lang="cs-CZ" sz="2400" dirty="0"/>
              <a:t>„Jaké parametry budou klíčové pro hodnocení jednotlivých vybraných strojů?“</a:t>
            </a:r>
          </a:p>
          <a:p>
            <a:endParaRPr lang="cs-CZ" sz="2400" dirty="0"/>
          </a:p>
          <a:p>
            <a:endParaRPr lang="cs-CZ" sz="2400" dirty="0"/>
          </a:p>
          <a:p>
            <a:endParaRPr lang="cs-CZ" dirty="0"/>
          </a:p>
        </p:txBody>
      </p:sp>
      <p:graphicFrame>
        <p:nvGraphicFramePr>
          <p:cNvPr id="4" name="Tabulka 3">
            <a:extLst>
              <a:ext uri="{FF2B5EF4-FFF2-40B4-BE49-F238E27FC236}">
                <a16:creationId xmlns:a16="http://schemas.microsoft.com/office/drawing/2014/main" id="{00D35EB6-1BB8-4C36-8754-E82E7EC75911}"/>
              </a:ext>
            </a:extLst>
          </p:cNvPr>
          <p:cNvGraphicFramePr>
            <a:graphicFrameLocks noGrp="1"/>
          </p:cNvGraphicFramePr>
          <p:nvPr>
            <p:extLst>
              <p:ext uri="{D42A27DB-BD31-4B8C-83A1-F6EECF244321}">
                <p14:modId xmlns:p14="http://schemas.microsoft.com/office/powerpoint/2010/main" val="490579737"/>
              </p:ext>
            </p:extLst>
          </p:nvPr>
        </p:nvGraphicFramePr>
        <p:xfrm>
          <a:off x="822959" y="2610853"/>
          <a:ext cx="7948062" cy="3572799"/>
        </p:xfrm>
        <a:graphic>
          <a:graphicData uri="http://schemas.openxmlformats.org/drawingml/2006/table">
            <a:tbl>
              <a:tblPr firstRow="1" bandRow="1">
                <a:tableStyleId>{5C22544A-7EE6-4342-B048-85BDC9FD1C3A}</a:tableStyleId>
              </a:tblPr>
              <a:tblGrid>
                <a:gridCol w="2184936">
                  <a:extLst>
                    <a:ext uri="{9D8B030D-6E8A-4147-A177-3AD203B41FA5}">
                      <a16:colId xmlns:a16="http://schemas.microsoft.com/office/drawing/2014/main" val="4187375031"/>
                    </a:ext>
                  </a:extLst>
                </a:gridCol>
                <a:gridCol w="5763126">
                  <a:extLst>
                    <a:ext uri="{9D8B030D-6E8A-4147-A177-3AD203B41FA5}">
                      <a16:colId xmlns:a16="http://schemas.microsoft.com/office/drawing/2014/main" val="3626321167"/>
                    </a:ext>
                  </a:extLst>
                </a:gridCol>
              </a:tblGrid>
              <a:tr h="371838">
                <a:tc>
                  <a:txBody>
                    <a:bodyPr/>
                    <a:lstStyle/>
                    <a:p>
                      <a:r>
                        <a:rPr lang="cs-CZ" sz="2000" dirty="0"/>
                        <a:t>Stroj</a:t>
                      </a:r>
                    </a:p>
                  </a:txBody>
                  <a:tcPr/>
                </a:tc>
                <a:tc>
                  <a:txBody>
                    <a:bodyPr/>
                    <a:lstStyle/>
                    <a:p>
                      <a:r>
                        <a:rPr lang="cs-CZ" sz="2000" dirty="0"/>
                        <a:t>Klíčové parametry</a:t>
                      </a:r>
                    </a:p>
                  </a:txBody>
                  <a:tcPr/>
                </a:tc>
                <a:extLst>
                  <a:ext uri="{0D108BD9-81ED-4DB2-BD59-A6C34878D82A}">
                    <a16:rowId xmlns:a16="http://schemas.microsoft.com/office/drawing/2014/main" val="114390000"/>
                  </a:ext>
                </a:extLst>
              </a:tr>
              <a:tr h="916859">
                <a:tc>
                  <a:txBody>
                    <a:bodyPr/>
                    <a:lstStyle/>
                    <a:p>
                      <a:r>
                        <a:rPr lang="cs-CZ" sz="2000" b="1" kern="1200" dirty="0">
                          <a:solidFill>
                            <a:schemeClr val="tx1">
                              <a:lumMod val="75000"/>
                              <a:lumOff val="25000"/>
                            </a:schemeClr>
                          </a:solidFill>
                          <a:latin typeface="+mn-lt"/>
                          <a:ea typeface="+mn-ea"/>
                          <a:cs typeface="+mn-cs"/>
                        </a:rPr>
                        <a:t>Silniční fréza</a:t>
                      </a:r>
                    </a:p>
                  </a:txBody>
                  <a:tcPr/>
                </a:tc>
                <a:tc>
                  <a:txBody>
                    <a:bodyPr/>
                    <a:lstStyle/>
                    <a:p>
                      <a:r>
                        <a:rPr lang="cs-CZ" sz="2000" b="1" kern="1200" dirty="0">
                          <a:solidFill>
                            <a:schemeClr val="tx1">
                              <a:lumMod val="75000"/>
                              <a:lumOff val="25000"/>
                            </a:schemeClr>
                          </a:solidFill>
                          <a:latin typeface="+mn-lt"/>
                          <a:ea typeface="+mn-ea"/>
                          <a:cs typeface="+mn-cs"/>
                        </a:rPr>
                        <a:t>Šířka, hloubka a rychlost frézování, průměr frézovacího bubnu</a:t>
                      </a:r>
                    </a:p>
                  </a:txBody>
                  <a:tcPr/>
                </a:tc>
                <a:extLst>
                  <a:ext uri="{0D108BD9-81ED-4DB2-BD59-A6C34878D82A}">
                    <a16:rowId xmlns:a16="http://schemas.microsoft.com/office/drawing/2014/main" val="4244636162"/>
                  </a:ext>
                </a:extLst>
              </a:tr>
              <a:tr h="641801">
                <a:tc>
                  <a:txBody>
                    <a:bodyPr/>
                    <a:lstStyle/>
                    <a:p>
                      <a:r>
                        <a:rPr lang="cs-CZ" sz="2000" b="1" kern="1200" dirty="0">
                          <a:solidFill>
                            <a:schemeClr val="tx1">
                              <a:lumMod val="75000"/>
                              <a:lumOff val="25000"/>
                            </a:schemeClr>
                          </a:solidFill>
                          <a:latin typeface="+mn-lt"/>
                          <a:ea typeface="+mn-ea"/>
                          <a:cs typeface="+mn-cs"/>
                        </a:rPr>
                        <a:t>Finišer</a:t>
                      </a:r>
                    </a:p>
                  </a:txBody>
                  <a:tcPr/>
                </a:tc>
                <a:tc>
                  <a:txBody>
                    <a:bodyPr/>
                    <a:lstStyle/>
                    <a:p>
                      <a:r>
                        <a:rPr lang="cs-CZ" sz="2000" b="1" kern="1200" dirty="0">
                          <a:solidFill>
                            <a:schemeClr val="tx1">
                              <a:lumMod val="75000"/>
                              <a:lumOff val="25000"/>
                            </a:schemeClr>
                          </a:solidFill>
                          <a:latin typeface="+mn-lt"/>
                          <a:ea typeface="+mn-ea"/>
                          <a:cs typeface="+mn-cs"/>
                        </a:rPr>
                        <a:t>Minimální a maximální šířka pokládky</a:t>
                      </a:r>
                    </a:p>
                  </a:txBody>
                  <a:tcPr/>
                </a:tc>
                <a:extLst>
                  <a:ext uri="{0D108BD9-81ED-4DB2-BD59-A6C34878D82A}">
                    <a16:rowId xmlns:a16="http://schemas.microsoft.com/office/drawing/2014/main" val="178855401"/>
                  </a:ext>
                </a:extLst>
              </a:tr>
              <a:tr h="916859">
                <a:tc>
                  <a:txBody>
                    <a:bodyPr/>
                    <a:lstStyle/>
                    <a:p>
                      <a:r>
                        <a:rPr lang="cs-CZ" sz="2000" b="1" kern="1200" dirty="0">
                          <a:solidFill>
                            <a:schemeClr val="tx1">
                              <a:lumMod val="75000"/>
                              <a:lumOff val="25000"/>
                            </a:schemeClr>
                          </a:solidFill>
                          <a:latin typeface="+mn-lt"/>
                          <a:ea typeface="+mn-ea"/>
                          <a:cs typeface="+mn-cs"/>
                        </a:rPr>
                        <a:t>Silniční válec</a:t>
                      </a:r>
                    </a:p>
                  </a:txBody>
                  <a:tcPr/>
                </a:tc>
                <a:tc>
                  <a:txBody>
                    <a:bodyPr/>
                    <a:lstStyle/>
                    <a:p>
                      <a:r>
                        <a:rPr lang="cs-CZ" sz="2000" b="1" kern="1200" dirty="0">
                          <a:solidFill>
                            <a:schemeClr val="tx1">
                              <a:lumMod val="75000"/>
                              <a:lumOff val="25000"/>
                            </a:schemeClr>
                          </a:solidFill>
                          <a:latin typeface="+mn-lt"/>
                          <a:ea typeface="+mn-ea"/>
                          <a:cs typeface="+mn-cs"/>
                        </a:rPr>
                        <a:t>Šířky běhounů, statické zatížení, frekvence vibrací, odstředivá síla</a:t>
                      </a:r>
                    </a:p>
                  </a:txBody>
                  <a:tcPr/>
                </a:tc>
                <a:extLst>
                  <a:ext uri="{0D108BD9-81ED-4DB2-BD59-A6C34878D82A}">
                    <a16:rowId xmlns:a16="http://schemas.microsoft.com/office/drawing/2014/main" val="1104785702"/>
                  </a:ext>
                </a:extLst>
              </a:tr>
              <a:tr h="641801">
                <a:tc>
                  <a:txBody>
                    <a:bodyPr/>
                    <a:lstStyle/>
                    <a:p>
                      <a:r>
                        <a:rPr lang="cs-CZ" sz="2000" b="1" kern="1200" dirty="0">
                          <a:solidFill>
                            <a:schemeClr val="tx1">
                              <a:lumMod val="75000"/>
                              <a:lumOff val="25000"/>
                            </a:schemeClr>
                          </a:solidFill>
                          <a:latin typeface="+mn-lt"/>
                          <a:ea typeface="+mn-ea"/>
                          <a:cs typeface="+mn-cs"/>
                        </a:rPr>
                        <a:t>Nákladní automobil</a:t>
                      </a:r>
                    </a:p>
                  </a:txBody>
                  <a:tcPr/>
                </a:tc>
                <a:tc>
                  <a:txBody>
                    <a:bodyPr/>
                    <a:lstStyle/>
                    <a:p>
                      <a:r>
                        <a:rPr lang="cs-CZ" sz="2000" b="1" kern="1200" dirty="0">
                          <a:solidFill>
                            <a:schemeClr val="tx1">
                              <a:lumMod val="75000"/>
                              <a:lumOff val="25000"/>
                            </a:schemeClr>
                          </a:solidFill>
                          <a:latin typeface="+mn-lt"/>
                          <a:ea typeface="+mn-ea"/>
                          <a:cs typeface="+mn-cs"/>
                        </a:rPr>
                        <a:t>Koncepce pohonu, objem ložné plochy, výkon motoru</a:t>
                      </a:r>
                    </a:p>
                  </a:txBody>
                  <a:tcPr/>
                </a:tc>
                <a:extLst>
                  <a:ext uri="{0D108BD9-81ED-4DB2-BD59-A6C34878D82A}">
                    <a16:rowId xmlns:a16="http://schemas.microsoft.com/office/drawing/2014/main" val="3126451221"/>
                  </a:ext>
                </a:extLst>
              </a:tr>
            </a:tbl>
          </a:graphicData>
        </a:graphic>
      </p:graphicFrame>
    </p:spTree>
    <p:extLst>
      <p:ext uri="{BB962C8B-B14F-4D97-AF65-F5344CB8AC3E}">
        <p14:creationId xmlns:p14="http://schemas.microsoft.com/office/powerpoint/2010/main" val="738615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3165F9-CFF3-4935-B986-F75EEB1EFDD0}"/>
              </a:ext>
            </a:extLst>
          </p:cNvPr>
          <p:cNvSpPr>
            <a:spLocks noGrp="1"/>
          </p:cNvSpPr>
          <p:nvPr>
            <p:ph type="title"/>
          </p:nvPr>
        </p:nvSpPr>
        <p:spPr/>
        <p:txBody>
          <a:bodyPr/>
          <a:lstStyle/>
          <a:p>
            <a:r>
              <a:rPr lang="cs-CZ" dirty="0"/>
              <a:t>OTÁZKY VEDOUCÍHO A OPONENTA</a:t>
            </a:r>
          </a:p>
        </p:txBody>
      </p:sp>
      <p:sp>
        <p:nvSpPr>
          <p:cNvPr id="3" name="Zástupný symbol pro obsah 2">
            <a:extLst>
              <a:ext uri="{FF2B5EF4-FFF2-40B4-BE49-F238E27FC236}">
                <a16:creationId xmlns:a16="http://schemas.microsoft.com/office/drawing/2014/main" id="{2651FFEA-82E9-4413-AC46-FFBB52326181}"/>
              </a:ext>
            </a:extLst>
          </p:cNvPr>
          <p:cNvSpPr>
            <a:spLocks noGrp="1"/>
          </p:cNvSpPr>
          <p:nvPr>
            <p:ph idx="1"/>
          </p:nvPr>
        </p:nvSpPr>
        <p:spPr/>
        <p:txBody>
          <a:bodyPr>
            <a:normAutofit lnSpcReduction="10000"/>
          </a:bodyPr>
          <a:lstStyle/>
          <a:p>
            <a:pPr marL="0" indent="0">
              <a:buNone/>
            </a:pPr>
            <a:r>
              <a:rPr lang="cs-CZ" sz="2400" dirty="0"/>
              <a:t>Na str. 36 v Návrhu opatření uvádíte, že multikriteriální metoda není vhodná pro subjektivní hodnocení zpracovatele. Není ale právě individuální hodnocení vhodné pro to, aby si každý kupující mohl zvolit své vlastní parametry určující koupi stroje? Jaké parametry při pořizování stavebních strojů jsou podle Vás rozhodující?</a:t>
            </a:r>
          </a:p>
          <a:p>
            <a:pPr marL="0" indent="0">
              <a:buNone/>
            </a:pPr>
            <a:endParaRPr lang="cs-CZ" sz="1800" dirty="0"/>
          </a:p>
          <a:p>
            <a:pPr marL="0" indent="0">
              <a:buNone/>
            </a:pPr>
            <a:r>
              <a:rPr lang="cs-CZ" sz="2400" dirty="0"/>
              <a:t>Čím byste řídil silniční frézu ve 3D?</a:t>
            </a:r>
          </a:p>
          <a:p>
            <a:endParaRPr lang="cs-CZ" dirty="0"/>
          </a:p>
          <a:p>
            <a:pPr marL="0" indent="0">
              <a:buNone/>
            </a:pPr>
            <a:r>
              <a:rPr lang="cs-CZ" sz="2400" dirty="0"/>
              <a:t>Jak se postupuje při opravách živičných krytů malých rozměrů?</a:t>
            </a:r>
          </a:p>
          <a:p>
            <a:pPr marL="0" indent="0">
              <a:buNone/>
            </a:pPr>
            <a:endParaRPr lang="cs-CZ" sz="2400" dirty="0"/>
          </a:p>
        </p:txBody>
      </p:sp>
    </p:spTree>
    <p:extLst>
      <p:ext uri="{BB962C8B-B14F-4D97-AF65-F5344CB8AC3E}">
        <p14:creationId xmlns:p14="http://schemas.microsoft.com/office/powerpoint/2010/main" val="2539762371"/>
      </p:ext>
    </p:extLst>
  </p:cSld>
  <p:clrMapOvr>
    <a:masterClrMapping/>
  </p:clrMapOvr>
</p:sld>
</file>

<file path=ppt/theme/theme1.xml><?xml version="1.0" encoding="utf-8"?>
<a:theme xmlns:a="http://schemas.openxmlformats.org/drawingml/2006/main" name="Retrospektiva">
  <a:themeElements>
    <a:clrScheme name="Retrospektiva">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950</TotalTime>
  <Words>419</Words>
  <Application>Microsoft Office PowerPoint</Application>
  <PresentationFormat>Předvádění na obrazovce (4:3)</PresentationFormat>
  <Paragraphs>67</Paragraphs>
  <Slides>10</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10</vt:i4>
      </vt:variant>
    </vt:vector>
  </HeadingPairs>
  <TitlesOfParts>
    <vt:vector size="13" baseType="lpstr">
      <vt:lpstr>Calibri</vt:lpstr>
      <vt:lpstr>Calibri Light</vt:lpstr>
      <vt:lpstr>Retrospektiva</vt:lpstr>
      <vt:lpstr>VÝBĚR STAVEBNÍCH STROJŮ PRO KONKRÉTNÍ STAVEBNÍ PRÁCE</vt:lpstr>
      <vt:lpstr>OBSAH PREZENTACE</vt:lpstr>
      <vt:lpstr>MOTIVACE K ŘEŠENÍ DANÉHO PROBLÉMU</vt:lpstr>
      <vt:lpstr>CÍL PRÁCE A VÝZKUMNÉ PROBLÉMY</vt:lpstr>
      <vt:lpstr>METODIKA PRÁCE</vt:lpstr>
      <vt:lpstr>DOSAŽENÉ VÝSLEDKY</vt:lpstr>
      <vt:lpstr>DOSAŽENÉ VÝSLEDKY</vt:lpstr>
      <vt:lpstr>DOSAŽENÉ VÝSLEDKY</vt:lpstr>
      <vt:lpstr>OTÁZKY VEDOUCÍHO A OPONENTA</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Zdeněk</dc:creator>
  <cp:lastModifiedBy>Zdeněk</cp:lastModifiedBy>
  <cp:revision>39</cp:revision>
  <dcterms:created xsi:type="dcterms:W3CDTF">2017-06-18T11:23:55Z</dcterms:created>
  <dcterms:modified xsi:type="dcterms:W3CDTF">2017-06-20T06:31:35Z</dcterms:modified>
</cp:coreProperties>
</file>