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6" d="100"/>
          <a:sy n="116" d="100"/>
        </p:scale>
        <p:origin x="-149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82802-9E33-45E6-9D90-541A9620D7DC}" type="datetimeFigureOut">
              <a:rPr lang="cs-CZ" smtClean="0"/>
              <a:t>21.6.2017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DE39D8-F1D7-4E92-9A82-E0DD7A8B2DF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6818439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82802-9E33-45E6-9D90-541A9620D7DC}" type="datetimeFigureOut">
              <a:rPr lang="cs-CZ" smtClean="0"/>
              <a:t>21.6.2017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DE39D8-F1D7-4E92-9A82-E0DD7A8B2DF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42982646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82802-9E33-45E6-9D90-541A9620D7DC}" type="datetimeFigureOut">
              <a:rPr lang="cs-CZ" smtClean="0"/>
              <a:t>21.6.2017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DE39D8-F1D7-4E92-9A82-E0DD7A8B2DF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37351200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82802-9E33-45E6-9D90-541A9620D7DC}" type="datetimeFigureOut">
              <a:rPr lang="cs-CZ" smtClean="0"/>
              <a:t>21.6.2017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DE39D8-F1D7-4E92-9A82-E0DD7A8B2DF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63167585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82802-9E33-45E6-9D90-541A9620D7DC}" type="datetimeFigureOut">
              <a:rPr lang="cs-CZ" smtClean="0"/>
              <a:t>21.6.2017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DE39D8-F1D7-4E92-9A82-E0DD7A8B2DF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06226798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82802-9E33-45E6-9D90-541A9620D7DC}" type="datetimeFigureOut">
              <a:rPr lang="cs-CZ" smtClean="0"/>
              <a:t>21.6.2017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DE39D8-F1D7-4E92-9A82-E0DD7A8B2DF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86109121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82802-9E33-45E6-9D90-541A9620D7DC}" type="datetimeFigureOut">
              <a:rPr lang="cs-CZ" smtClean="0"/>
              <a:t>21.6.2017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DE39D8-F1D7-4E92-9A82-E0DD7A8B2DF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51786188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82802-9E33-45E6-9D90-541A9620D7DC}" type="datetimeFigureOut">
              <a:rPr lang="cs-CZ" smtClean="0"/>
              <a:t>21.6.2017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DE39D8-F1D7-4E92-9A82-E0DD7A8B2DF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90120115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82802-9E33-45E6-9D90-541A9620D7DC}" type="datetimeFigureOut">
              <a:rPr lang="cs-CZ" smtClean="0"/>
              <a:t>21.6.2017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DE39D8-F1D7-4E92-9A82-E0DD7A8B2DF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97248474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82802-9E33-45E6-9D90-541A9620D7DC}" type="datetimeFigureOut">
              <a:rPr lang="cs-CZ" smtClean="0"/>
              <a:t>21.6.2017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DE39D8-F1D7-4E92-9A82-E0DD7A8B2DF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8454657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A82802-9E33-45E6-9D90-541A9620D7DC}" type="datetimeFigureOut">
              <a:rPr lang="cs-CZ" smtClean="0"/>
              <a:t>21.6.2017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DE39D8-F1D7-4E92-9A82-E0DD7A8B2DF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46950203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6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A82802-9E33-45E6-9D90-541A9620D7DC}" type="datetimeFigureOut">
              <a:rPr lang="cs-CZ" smtClean="0"/>
              <a:t>21.6.2017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DE39D8-F1D7-4E92-9A82-E0DD7A8B2DF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310231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077" y="454516"/>
            <a:ext cx="1371600" cy="1676400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2051720" y="454516"/>
            <a:ext cx="658801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 smtClean="0">
                <a:latin typeface="+mj-lt"/>
                <a:cs typeface="Arial" pitchFamily="34" charset="0"/>
              </a:rPr>
              <a:t>NOVOSTAVBA OBJEKTU S NÍZKOU SPOTŘEBOU ENERGIE </a:t>
            </a:r>
            <a:endParaRPr lang="cs-CZ" sz="4000" dirty="0">
              <a:latin typeface="+mj-lt"/>
              <a:cs typeface="Arial" pitchFamily="34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422077" y="5157192"/>
            <a:ext cx="556439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smtClean="0"/>
              <a:t>Autor: Tomáš Protiva</a:t>
            </a:r>
          </a:p>
          <a:p>
            <a:r>
              <a:rPr lang="cs-CZ" sz="2000" dirty="0" smtClean="0"/>
              <a:t>Vedoucí bakalářské práce: Ing. Michal Kraus, Ph.D.</a:t>
            </a:r>
          </a:p>
          <a:p>
            <a:r>
              <a:rPr lang="cs-CZ" sz="2000" dirty="0" smtClean="0"/>
              <a:t>Oponent bakalářské práce: Ing. Jana </a:t>
            </a:r>
            <a:r>
              <a:rPr lang="cs-CZ" sz="2000" dirty="0" err="1" smtClean="0"/>
              <a:t>Hubálovská</a:t>
            </a:r>
            <a:endParaRPr lang="cs-CZ" sz="2000" dirty="0" smtClean="0"/>
          </a:p>
          <a:p>
            <a:r>
              <a:rPr lang="cs-CZ" sz="2000" dirty="0" smtClean="0"/>
              <a:t>v Českých Budějovicích, červen 2017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214671112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541439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084935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328065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578092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077" y="454516"/>
            <a:ext cx="1371600" cy="1676400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2032029" y="454516"/>
            <a:ext cx="65880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b="1" dirty="0" smtClean="0"/>
              <a:t>DISPOZIČNÍ ŘEŠENÍ:</a:t>
            </a:r>
            <a:endParaRPr lang="cs-CZ" sz="4000" dirty="0">
              <a:latin typeface="+mj-lt"/>
              <a:cs typeface="Arial" pitchFamily="34" charset="0"/>
            </a:endParaRP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8579" y="1412776"/>
            <a:ext cx="7114918" cy="5064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52228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077" y="454516"/>
            <a:ext cx="1371600" cy="1676400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2032029" y="454515"/>
            <a:ext cx="65880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b="1" dirty="0" smtClean="0"/>
              <a:t>DISPOZIČNÍ ŘEŠENÍ:</a:t>
            </a:r>
            <a:endParaRPr lang="cs-CZ" sz="4000" dirty="0">
              <a:latin typeface="+mj-lt"/>
              <a:cs typeface="Arial" pitchFamily="34" charset="0"/>
            </a:endParaRP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3120" y="1128811"/>
            <a:ext cx="6824781" cy="5389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57176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077" y="454516"/>
            <a:ext cx="1371600" cy="1676400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2032029" y="454515"/>
            <a:ext cx="65880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b="1" dirty="0" smtClean="0"/>
              <a:t>ZÁKLADNÍ POPIS STAVBY:</a:t>
            </a:r>
            <a:endParaRPr lang="cs-CZ" sz="4000" dirty="0">
              <a:latin typeface="+mj-lt"/>
              <a:cs typeface="Arial" pitchFamily="34" charset="0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422077" y="2564904"/>
            <a:ext cx="8326387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cs-CZ" sz="2000" dirty="0"/>
              <a:t>Zastavěná plocha RD </a:t>
            </a:r>
            <a:r>
              <a:rPr lang="cs-CZ" sz="2000" dirty="0" smtClean="0"/>
              <a:t>: 243,80 </a:t>
            </a:r>
            <a:r>
              <a:rPr lang="cs-CZ" sz="2000" dirty="0"/>
              <a:t>m2 </a:t>
            </a:r>
          </a:p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cs-CZ" sz="2000" dirty="0" smtClean="0"/>
              <a:t>Obestavěný </a:t>
            </a:r>
            <a:r>
              <a:rPr lang="cs-CZ" sz="2000" dirty="0"/>
              <a:t>prostor </a:t>
            </a:r>
            <a:r>
              <a:rPr lang="cs-CZ" sz="2000" dirty="0" smtClean="0"/>
              <a:t>RD: 1549,80 </a:t>
            </a:r>
            <a:r>
              <a:rPr lang="cs-CZ" sz="2000" dirty="0"/>
              <a:t>m3 </a:t>
            </a:r>
            <a:endParaRPr lang="cs-CZ" sz="2000" dirty="0" smtClean="0"/>
          </a:p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cs-CZ" sz="2000" dirty="0" smtClean="0"/>
              <a:t>Užitná plocha: </a:t>
            </a:r>
            <a:r>
              <a:rPr lang="cs-CZ" sz="2000" dirty="0"/>
              <a:t>323,82 </a:t>
            </a:r>
            <a:r>
              <a:rPr lang="cs-CZ" sz="2000" dirty="0" smtClean="0"/>
              <a:t>m2 (INT) + 124,58 m2</a:t>
            </a:r>
            <a:r>
              <a:rPr lang="cs-CZ" sz="2000" dirty="0"/>
              <a:t> </a:t>
            </a:r>
            <a:r>
              <a:rPr lang="cs-CZ" sz="2000" dirty="0" smtClean="0"/>
              <a:t>(EXT) = </a:t>
            </a:r>
            <a:r>
              <a:rPr lang="cs-CZ" sz="2000" dirty="0"/>
              <a:t>448,40 </a:t>
            </a:r>
            <a:r>
              <a:rPr lang="cs-CZ" sz="2000" dirty="0" smtClean="0"/>
              <a:t>m2</a:t>
            </a:r>
          </a:p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cs-CZ" sz="2000" dirty="0" smtClean="0"/>
              <a:t>Počet podlaží: 2 </a:t>
            </a:r>
          </a:p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cs-CZ" sz="2000" dirty="0" smtClean="0"/>
              <a:t>Dispoziční řešení: 5+KK s přilehlou garáží </a:t>
            </a:r>
          </a:p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cs-CZ" sz="2000" dirty="0" smtClean="0"/>
              <a:t>Systém: </a:t>
            </a:r>
            <a:r>
              <a:rPr lang="cs-CZ" sz="2000" dirty="0" err="1" smtClean="0"/>
              <a:t>Porotherm</a:t>
            </a:r>
            <a:r>
              <a:rPr lang="cs-CZ" sz="2000" dirty="0"/>
              <a:t> </a:t>
            </a:r>
            <a:endParaRPr lang="cs-CZ" sz="2000" dirty="0" smtClean="0"/>
          </a:p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cs-CZ" sz="2000" dirty="0" smtClean="0"/>
              <a:t>Typ zastřešení: ploché střechy (1. NP </a:t>
            </a:r>
            <a:r>
              <a:rPr lang="cs-CZ" sz="2000" dirty="0" err="1" smtClean="0"/>
              <a:t>pochozí</a:t>
            </a:r>
            <a:r>
              <a:rPr lang="cs-CZ" sz="2000" dirty="0" smtClean="0"/>
              <a:t>) 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107384695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077" y="454516"/>
            <a:ext cx="1371600" cy="1676400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2032029" y="454515"/>
            <a:ext cx="65880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b="1" dirty="0" smtClean="0"/>
              <a:t>ENERGETICKÝ ŠTÍTEK:</a:t>
            </a:r>
            <a:endParaRPr lang="cs-CZ" sz="4000" dirty="0">
              <a:latin typeface="+mj-lt"/>
              <a:cs typeface="Arial" pitchFamily="34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1297785"/>
            <a:ext cx="3672408" cy="5257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51904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077" y="454516"/>
            <a:ext cx="1371600" cy="1676400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2032029" y="454515"/>
            <a:ext cx="65880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b="1" dirty="0" smtClean="0"/>
              <a:t>PŘÍNOS PRÁCE:</a:t>
            </a:r>
            <a:endParaRPr lang="cs-CZ" sz="4000" dirty="0">
              <a:latin typeface="+mj-lt"/>
              <a:cs typeface="Arial" pitchFamily="34" charset="0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422077" y="2564904"/>
            <a:ext cx="832638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cs-CZ" sz="2000" dirty="0" smtClean="0"/>
              <a:t>Rozšíření dovedností v programech TEPLO a ENERGIE </a:t>
            </a:r>
          </a:p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cs-CZ" sz="2000" dirty="0" smtClean="0"/>
              <a:t>Náhled do problematiky nízkoenergetických a pasivních domů</a:t>
            </a:r>
          </a:p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cs-CZ" sz="2000" dirty="0" smtClean="0"/>
              <a:t>Rozšíření znalostí a zisk zkušeností v oblasti stavební fyziky, technického zařízení budov a navrhování budov obecně</a:t>
            </a:r>
          </a:p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cs-CZ" sz="2000" dirty="0" smtClean="0"/>
              <a:t>Přehled o různých materiálových a konstrukčních řešení typických pro nízkoenergetickou výstavbu</a:t>
            </a:r>
          </a:p>
        </p:txBody>
      </p:sp>
    </p:spTree>
    <p:extLst>
      <p:ext uri="{BB962C8B-B14F-4D97-AF65-F5344CB8AC3E}">
        <p14:creationId xmlns:p14="http://schemas.microsoft.com/office/powerpoint/2010/main" val="156045806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077" y="454516"/>
            <a:ext cx="1371600" cy="1676400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2032029" y="454515"/>
            <a:ext cx="65880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b="1" dirty="0" smtClean="0"/>
              <a:t>ZÁVĚR:</a:t>
            </a:r>
            <a:endParaRPr lang="cs-CZ" sz="4000" dirty="0">
              <a:latin typeface="+mj-lt"/>
              <a:cs typeface="Arial" pitchFamily="34" charset="0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422077" y="2564904"/>
            <a:ext cx="8326387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cs-CZ" sz="2000" dirty="0" smtClean="0"/>
              <a:t>Objekt splňuje požadavky nízko-energetického standardu</a:t>
            </a:r>
          </a:p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cs-CZ" sz="2000" dirty="0" smtClean="0"/>
              <a:t>Objekt zaručuje značný komfort bydlení pro čtyřčlennou rodinu </a:t>
            </a:r>
          </a:p>
          <a:p>
            <a:pPr marL="342900" indent="-342900">
              <a:lnSpc>
                <a:spcPct val="150000"/>
              </a:lnSpc>
              <a:buFont typeface="Arial" pitchFamily="34" charset="0"/>
              <a:buChar char="•"/>
            </a:pPr>
            <a:r>
              <a:rPr lang="cs-CZ" sz="2000" dirty="0" smtClean="0"/>
              <a:t>Vyšší pořizovací náklady X nízké provozní náklady</a:t>
            </a:r>
          </a:p>
          <a:p>
            <a:pPr>
              <a:lnSpc>
                <a:spcPct val="150000"/>
              </a:lnSpc>
            </a:pPr>
            <a:endParaRPr lang="cs-CZ" sz="2000" dirty="0"/>
          </a:p>
          <a:p>
            <a:pPr>
              <a:lnSpc>
                <a:spcPct val="150000"/>
              </a:lnSpc>
            </a:pPr>
            <a:r>
              <a:rPr lang="cs-CZ" sz="2000" dirty="0" smtClean="0"/>
              <a:t>→ Cíl práce byl splněn</a:t>
            </a:r>
          </a:p>
        </p:txBody>
      </p:sp>
    </p:spTree>
    <p:extLst>
      <p:ext uri="{BB962C8B-B14F-4D97-AF65-F5344CB8AC3E}">
        <p14:creationId xmlns:p14="http://schemas.microsoft.com/office/powerpoint/2010/main" val="382390470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077" y="454516"/>
            <a:ext cx="1371600" cy="1676400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2051720" y="454516"/>
            <a:ext cx="658801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b="1" dirty="0" smtClean="0">
                <a:latin typeface="+mj-lt"/>
                <a:cs typeface="Arial" pitchFamily="34" charset="0"/>
              </a:rPr>
              <a:t>OBSAH PREZENTACE:</a:t>
            </a:r>
          </a:p>
          <a:p>
            <a:pPr algn="ctr"/>
            <a:endParaRPr lang="cs-CZ" sz="4000" dirty="0">
              <a:latin typeface="+mj-lt"/>
              <a:cs typeface="Arial" pitchFamily="34" charset="0"/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422077" y="3284984"/>
            <a:ext cx="6355459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cs-CZ" sz="2000" dirty="0" smtClean="0"/>
              <a:t>MOTIVACE A DŮVODY K ŘEŠENÍ DANÉHO PROBLÉMU</a:t>
            </a:r>
          </a:p>
          <a:p>
            <a:pPr marL="457200" indent="-457200">
              <a:buFont typeface="+mj-lt"/>
              <a:buAutoNum type="arabicPeriod"/>
            </a:pPr>
            <a:r>
              <a:rPr lang="cs-CZ" sz="2000" dirty="0" smtClean="0">
                <a:cs typeface="Arial" pitchFamily="34" charset="0"/>
              </a:rPr>
              <a:t>CÍL PRÁCE</a:t>
            </a:r>
          </a:p>
          <a:p>
            <a:pPr marL="457200" indent="-457200">
              <a:buFont typeface="+mj-lt"/>
              <a:buAutoNum type="arabicPeriod"/>
            </a:pPr>
            <a:r>
              <a:rPr lang="cs-CZ" sz="2000" dirty="0" smtClean="0">
                <a:cs typeface="Arial" pitchFamily="34" charset="0"/>
              </a:rPr>
              <a:t>POUŽITÉ METODY</a:t>
            </a:r>
          </a:p>
          <a:p>
            <a:pPr marL="457200" indent="-457200">
              <a:buFont typeface="+mj-lt"/>
              <a:buAutoNum type="arabicPeriod"/>
            </a:pPr>
            <a:r>
              <a:rPr lang="cs-CZ" sz="2000" dirty="0" smtClean="0">
                <a:cs typeface="Arial" pitchFamily="34" charset="0"/>
              </a:rPr>
              <a:t>IDENTIFIKAČNÍ ÚDAJE</a:t>
            </a:r>
          </a:p>
          <a:p>
            <a:pPr marL="457200" indent="-457200">
              <a:buFont typeface="+mj-lt"/>
              <a:buAutoNum type="arabicPeriod"/>
            </a:pPr>
            <a:r>
              <a:rPr lang="cs-CZ" sz="2000" dirty="0" smtClean="0">
                <a:cs typeface="Arial" pitchFamily="34" charset="0"/>
              </a:rPr>
              <a:t>ARCHITEKTONICKÉ ŘEŠENÍ</a:t>
            </a:r>
          </a:p>
          <a:p>
            <a:pPr marL="457200" indent="-457200">
              <a:buFont typeface="+mj-lt"/>
              <a:buAutoNum type="arabicPeriod"/>
            </a:pPr>
            <a:r>
              <a:rPr lang="cs-CZ" sz="2000" dirty="0" smtClean="0">
                <a:cs typeface="Arial" pitchFamily="34" charset="0"/>
              </a:rPr>
              <a:t>DISPOZIČNÍ ŘEŠENÍ</a:t>
            </a:r>
          </a:p>
          <a:p>
            <a:pPr marL="457200" indent="-457200">
              <a:buFont typeface="+mj-lt"/>
              <a:buAutoNum type="arabicPeriod"/>
            </a:pPr>
            <a:r>
              <a:rPr lang="cs-CZ" sz="2000" dirty="0" smtClean="0">
                <a:cs typeface="Arial" pitchFamily="34" charset="0"/>
              </a:rPr>
              <a:t>ZÁKLADNÍ POPIS STAVBY</a:t>
            </a:r>
          </a:p>
          <a:p>
            <a:pPr marL="457200" indent="-457200">
              <a:buFont typeface="+mj-lt"/>
              <a:buAutoNum type="arabicPeriod"/>
            </a:pPr>
            <a:r>
              <a:rPr lang="cs-CZ" sz="2000" dirty="0" smtClean="0">
                <a:cs typeface="Arial" pitchFamily="34" charset="0"/>
              </a:rPr>
              <a:t>PŘÍNOS PRÁCE</a:t>
            </a:r>
          </a:p>
          <a:p>
            <a:pPr marL="457200" indent="-457200">
              <a:buFont typeface="+mj-lt"/>
              <a:buAutoNum type="arabicPeriod"/>
            </a:pPr>
            <a:r>
              <a:rPr lang="cs-CZ" sz="2000" dirty="0" smtClean="0">
                <a:cs typeface="Arial" pitchFamily="34" charset="0"/>
              </a:rPr>
              <a:t>ZÁVĚR</a:t>
            </a:r>
          </a:p>
          <a:p>
            <a:pPr marL="457200" indent="-457200">
              <a:buFont typeface="+mj-lt"/>
              <a:buAutoNum type="arabicPeriod"/>
            </a:pPr>
            <a:r>
              <a:rPr lang="cs-CZ" sz="2000" dirty="0" smtClean="0">
                <a:cs typeface="Arial" pitchFamily="34" charset="0"/>
              </a:rPr>
              <a:t>DOPLŇUJÍCÍ DOTAZY</a:t>
            </a:r>
            <a:endParaRPr lang="cs-CZ" sz="2000" dirty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018457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077" y="454516"/>
            <a:ext cx="1371600" cy="1676400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2032029" y="454515"/>
            <a:ext cx="65880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b="1" dirty="0" smtClean="0"/>
              <a:t>DOPLŇUJÍCÍ DOTAZY:</a:t>
            </a:r>
            <a:endParaRPr lang="cs-CZ" sz="4000" dirty="0">
              <a:latin typeface="+mj-lt"/>
              <a:cs typeface="Arial" pitchFamily="34" charset="0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422076" y="2564904"/>
            <a:ext cx="832638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smtClean="0"/>
              <a:t>• Jak bude řešen ŽB věnec v úrovni stropu 1.NP v oblasti schodiště? </a:t>
            </a:r>
          </a:p>
          <a:p>
            <a:endParaRPr lang="cs-CZ" sz="2000" dirty="0" smtClean="0"/>
          </a:p>
          <a:p>
            <a:r>
              <a:rPr lang="cs-CZ" sz="2000" dirty="0" smtClean="0"/>
              <a:t>• Z výsledků vyhodnocení energetické náročnosti budovy splňuje navržený objekt požadavky na nízkoenergetický standard. Jaké opatření by bylo potřeba přijmout, aby objekt splňoval požadavky pro pasivní standard? </a:t>
            </a:r>
          </a:p>
          <a:p>
            <a:endParaRPr lang="cs-CZ" sz="2000" dirty="0" smtClean="0"/>
          </a:p>
          <a:p>
            <a:r>
              <a:rPr lang="cs-CZ" sz="2000" dirty="0" smtClean="0"/>
              <a:t>• Jak bude zacházeno s dešťovou vodou? Bylo by možné využít některý z aktuálních dotačních programů týkající se úspory energie a šetření vodou?</a:t>
            </a:r>
          </a:p>
        </p:txBody>
      </p:sp>
    </p:spTree>
    <p:extLst>
      <p:ext uri="{BB962C8B-B14F-4D97-AF65-F5344CB8AC3E}">
        <p14:creationId xmlns:p14="http://schemas.microsoft.com/office/powerpoint/2010/main" val="15421261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077" y="454516"/>
            <a:ext cx="1371600" cy="1676400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1793677" y="938773"/>
            <a:ext cx="65880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b="1" dirty="0" smtClean="0"/>
              <a:t>DĚKUJI ZA POZORNOST</a:t>
            </a:r>
            <a:endParaRPr lang="cs-CZ" sz="4000" dirty="0">
              <a:latin typeface="+mj-lt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206988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077" y="454516"/>
            <a:ext cx="1371600" cy="1676400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2032029" y="454515"/>
            <a:ext cx="658801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b="1" dirty="0" smtClean="0"/>
              <a:t>MOTIVACE A DŮVODY K</a:t>
            </a:r>
          </a:p>
          <a:p>
            <a:pPr algn="ctr"/>
            <a:r>
              <a:rPr lang="cs-CZ" sz="4000" b="1" dirty="0" smtClean="0"/>
              <a:t>ŘEŠENÍ DANÉHO PROBLÉMU:</a:t>
            </a:r>
            <a:endParaRPr lang="cs-CZ" sz="4000" dirty="0">
              <a:latin typeface="+mj-lt"/>
              <a:cs typeface="Arial" pitchFamily="34" charset="0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2265757" y="2780928"/>
            <a:ext cx="6355459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cs-CZ" sz="2000" dirty="0" smtClean="0"/>
              <a:t>AKTUÁLNOST TÉMATU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cs-CZ" sz="2000" dirty="0" smtClean="0"/>
              <a:t>VLASTNÍ ZÁJEM O NÍZKOENERGETICKOU VÝSTAVBU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cs-CZ" sz="2000" dirty="0" smtClean="0"/>
              <a:t>MOŽNOST VLASTNÍHO DESIGNU BUDOVY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cs-CZ" sz="2000" dirty="0" smtClean="0"/>
              <a:t>PROHLOUBENÍ A ZISK NOVÝCH ZNALOSTÍ V DANÉ PROBLEMATICE 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102434475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077" y="454516"/>
            <a:ext cx="1371600" cy="1676400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2032029" y="454515"/>
            <a:ext cx="65880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b="1" dirty="0" smtClean="0"/>
              <a:t>CÍL PRÁCE:</a:t>
            </a:r>
            <a:endParaRPr lang="cs-CZ" sz="4000" dirty="0">
              <a:latin typeface="+mj-lt"/>
              <a:cs typeface="Arial" pitchFamily="34" charset="0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422077" y="2780928"/>
            <a:ext cx="8326387" cy="23529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cs-CZ" sz="2000" dirty="0" smtClean="0"/>
              <a:t>NÁVRH KONKRÉTNÍHO ARCHITEKTONICKÉHO A STAVEBNĚ-KONSTRUKČNÍHO ŘEŠENÍ OBJEKTU S NÍZKOU SPOTŘEBOU ENERGIE:</a:t>
            </a:r>
            <a:endParaRPr lang="cs-CZ" sz="2000" dirty="0"/>
          </a:p>
          <a:p>
            <a:pPr marL="2114550" lvl="4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cs-CZ" sz="2000" dirty="0" smtClean="0"/>
              <a:t>Architektonická a stavebně konstrukční studie</a:t>
            </a:r>
          </a:p>
          <a:p>
            <a:pPr marL="2114550" lvl="4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cs-CZ" sz="2000" dirty="0" smtClean="0"/>
              <a:t>Projekt pro stavební povolení </a:t>
            </a:r>
          </a:p>
          <a:p>
            <a:pPr marL="2114550" lvl="4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cs-CZ" sz="2000" dirty="0" smtClean="0"/>
              <a:t>Posouzení tepelně–technických vlastností objektu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377165419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077" y="454516"/>
            <a:ext cx="1371600" cy="1676400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2032029" y="454515"/>
            <a:ext cx="65880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b="1" dirty="0" smtClean="0"/>
              <a:t>POUŽITÉ METODY:</a:t>
            </a:r>
            <a:endParaRPr lang="cs-CZ" sz="4000" dirty="0">
              <a:latin typeface="+mj-lt"/>
              <a:cs typeface="Arial" pitchFamily="34" charset="0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411913" y="2760991"/>
            <a:ext cx="832638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cs-CZ" sz="2000" dirty="0" smtClean="0"/>
              <a:t>VÝKRESOVÁ ČÁST: AUTOCAD 2013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cs-CZ" sz="2000" dirty="0" smtClean="0"/>
              <a:t>TEPELNĚ</a:t>
            </a:r>
            <a:r>
              <a:rPr lang="cs-CZ" sz="2000" dirty="0" smtClean="0"/>
              <a:t>–</a:t>
            </a:r>
            <a:r>
              <a:rPr lang="cs-CZ" sz="2000" dirty="0" smtClean="0"/>
              <a:t>TECHNICKÉ POSOUZENÍ SKLADEB KONSTRUKCÍ: TEPLO 2017 EDU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cs-CZ" sz="2000" dirty="0" smtClean="0"/>
              <a:t>TEPELNĚ</a:t>
            </a:r>
            <a:r>
              <a:rPr lang="cs-CZ" sz="2000" dirty="0" smtClean="0"/>
              <a:t>–</a:t>
            </a:r>
            <a:r>
              <a:rPr lang="cs-CZ" sz="2000" dirty="0" smtClean="0"/>
              <a:t>TECHNICKÉ POSOUZENÍ OBÁLKY BUDOVY: ENERGIE 2016 EDU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cs-CZ" sz="2000" dirty="0" smtClean="0"/>
              <a:t>VIZUALIZACE OBJEKTU: ARCHICAD 2015, ADOBE PHOTOSHOP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endParaRPr lang="cs-CZ" sz="2000" dirty="0" smtClean="0"/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cs-CZ" sz="2000" dirty="0" smtClean="0"/>
              <a:t>RESPEKTOVÁNÍ PŘÍSLUŠNÉ LEGISLATIVY 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261790109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5000"/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077" y="454516"/>
            <a:ext cx="1371600" cy="1676400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2032029" y="454515"/>
            <a:ext cx="65880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b="1" dirty="0" smtClean="0"/>
              <a:t>IDENTIFIKAČNÍ ÚDAJE:</a:t>
            </a:r>
            <a:endParaRPr lang="cs-CZ" sz="4000" dirty="0">
              <a:latin typeface="+mj-lt"/>
              <a:cs typeface="Arial" pitchFamily="34" charset="0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2987824" y="1273324"/>
            <a:ext cx="503028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cs-CZ" sz="2000" dirty="0" smtClean="0"/>
              <a:t>Umístění stavby: Vodňany, Vinařického</a:t>
            </a:r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cs-CZ" sz="2000" dirty="0" smtClean="0"/>
              <a:t>Katastrální území: Vodňany </a:t>
            </a:r>
            <a:r>
              <a:rPr lang="cs-CZ" sz="2000" dirty="0"/>
              <a:t>[784281] </a:t>
            </a:r>
            <a:endParaRPr lang="cs-CZ" sz="2000" dirty="0" smtClean="0"/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cs-CZ" sz="2000" dirty="0" smtClean="0"/>
              <a:t>Parcelní číslo: </a:t>
            </a:r>
            <a:r>
              <a:rPr lang="cs-CZ" sz="2000" dirty="0"/>
              <a:t>751/64 </a:t>
            </a:r>
            <a:endParaRPr lang="cs-CZ" sz="2000" dirty="0" smtClean="0"/>
          </a:p>
          <a:p>
            <a:pPr marL="285750" indent="-285750">
              <a:lnSpc>
                <a:spcPct val="150000"/>
              </a:lnSpc>
              <a:buFont typeface="Arial" pitchFamily="34" charset="0"/>
              <a:buChar char="•"/>
            </a:pPr>
            <a:r>
              <a:rPr lang="cs-CZ" sz="2000" dirty="0" smtClean="0"/>
              <a:t>Výměra pozemku: 881 m2 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296084299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077" y="454516"/>
            <a:ext cx="1371600" cy="1676400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2032029" y="454515"/>
            <a:ext cx="65880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b="1" dirty="0" smtClean="0"/>
              <a:t>ARCHITEKTONICKÉ ŘEŠENÍ:</a:t>
            </a:r>
            <a:endParaRPr lang="cs-CZ" sz="4000" dirty="0">
              <a:latin typeface="+mj-lt"/>
              <a:cs typeface="Arial" pitchFamily="34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346" y="2130917"/>
            <a:ext cx="7483384" cy="417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53285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077" y="454516"/>
            <a:ext cx="1371600" cy="1676400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2032029" y="454515"/>
            <a:ext cx="65880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b="1" dirty="0" smtClean="0"/>
              <a:t>ARCHITEKTONICKÉ ŘEŠENÍ:</a:t>
            </a:r>
            <a:endParaRPr lang="cs-CZ" sz="4000" dirty="0">
              <a:latin typeface="+mj-lt"/>
              <a:cs typeface="Arial" pitchFamily="34" charset="0"/>
            </a:endParaRP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9370" y="1700808"/>
            <a:ext cx="6798163" cy="4619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39188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684294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79</TotalTime>
  <Words>398</Words>
  <Application>Microsoft Office PowerPoint</Application>
  <PresentationFormat>Předvádění na obrazovce (4:3)</PresentationFormat>
  <Paragraphs>70</Paragraphs>
  <Slides>21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21</vt:i4>
      </vt:variant>
    </vt:vector>
  </HeadingPairs>
  <TitlesOfParts>
    <vt:vector size="22" baseType="lpstr">
      <vt:lpstr>Motiv systému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Tomáš Protiva</dc:creator>
  <cp:lastModifiedBy>Uzivatel</cp:lastModifiedBy>
  <cp:revision>13</cp:revision>
  <dcterms:created xsi:type="dcterms:W3CDTF">2017-06-21T17:17:11Z</dcterms:created>
  <dcterms:modified xsi:type="dcterms:W3CDTF">2017-06-21T18:36:15Z</dcterms:modified>
</cp:coreProperties>
</file>