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4163D-F1D6-4B5F-8C7A-81DEA0D0027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64261C-A8E7-479E-A7EB-352F01C3F01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Studium</a:t>
          </a:r>
          <a:endParaRPr lang="cs-CZ" dirty="0"/>
        </a:p>
      </dgm:t>
    </dgm:pt>
    <dgm:pt modelId="{8C918C48-C21C-4189-A30D-64C574D2CC1F}" type="parTrans" cxnId="{5AB08C3E-FDEE-4178-B4B7-D4E597A1FBC6}">
      <dgm:prSet/>
      <dgm:spPr/>
      <dgm:t>
        <a:bodyPr/>
        <a:lstStyle/>
        <a:p>
          <a:endParaRPr lang="cs-CZ"/>
        </a:p>
      </dgm:t>
    </dgm:pt>
    <dgm:pt modelId="{4D2986EC-A69D-4838-AD04-377430BFC31A}" type="sibTrans" cxnId="{5AB08C3E-FDEE-4178-B4B7-D4E597A1FBC6}">
      <dgm:prSet/>
      <dgm:spPr/>
      <dgm:t>
        <a:bodyPr/>
        <a:lstStyle/>
        <a:p>
          <a:endParaRPr lang="cs-CZ"/>
        </a:p>
      </dgm:t>
    </dgm:pt>
    <dgm:pt modelId="{AC511F50-E413-4A24-972B-C9D721CF287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Odborná praxe</a:t>
          </a:r>
          <a:endParaRPr lang="cs-CZ" dirty="0"/>
        </a:p>
      </dgm:t>
    </dgm:pt>
    <dgm:pt modelId="{76F61A6F-486B-4147-987A-D95C17150478}" type="parTrans" cxnId="{EB77746F-681F-407D-9E25-623FAE4B18DF}">
      <dgm:prSet/>
      <dgm:spPr/>
      <dgm:t>
        <a:bodyPr/>
        <a:lstStyle/>
        <a:p>
          <a:endParaRPr lang="cs-CZ"/>
        </a:p>
      </dgm:t>
    </dgm:pt>
    <dgm:pt modelId="{4ED133BF-146E-4C8F-846E-D002341A2D99}" type="sibTrans" cxnId="{EB77746F-681F-407D-9E25-623FAE4B18DF}">
      <dgm:prSet/>
      <dgm:spPr/>
      <dgm:t>
        <a:bodyPr/>
        <a:lstStyle/>
        <a:p>
          <a:endParaRPr lang="cs-CZ"/>
        </a:p>
      </dgm:t>
    </dgm:pt>
    <dgm:pt modelId="{B42931EC-D630-40BD-B3C2-2308A898085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Technická kontrola</a:t>
          </a:r>
          <a:endParaRPr lang="cs-CZ" dirty="0"/>
        </a:p>
      </dgm:t>
    </dgm:pt>
    <dgm:pt modelId="{AE381759-2FF2-496C-8E50-BEFBFA1C1664}" type="parTrans" cxnId="{19386979-E75A-4B12-A3B1-3D7394B070C2}">
      <dgm:prSet/>
      <dgm:spPr/>
      <dgm:t>
        <a:bodyPr/>
        <a:lstStyle/>
        <a:p>
          <a:endParaRPr lang="cs-CZ"/>
        </a:p>
      </dgm:t>
    </dgm:pt>
    <dgm:pt modelId="{3348A8D5-CF6C-4777-ACFB-A562E22000AF}" type="sibTrans" cxnId="{19386979-E75A-4B12-A3B1-3D7394B070C2}">
      <dgm:prSet/>
      <dgm:spPr/>
      <dgm:t>
        <a:bodyPr/>
        <a:lstStyle/>
        <a:p>
          <a:endParaRPr lang="cs-CZ"/>
        </a:p>
      </dgm:t>
    </dgm:pt>
    <dgm:pt modelId="{8F18513A-87C1-40A7-88B4-E2852295161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Konstrukční oddělení</a:t>
          </a:r>
          <a:endParaRPr lang="cs-CZ" dirty="0"/>
        </a:p>
      </dgm:t>
    </dgm:pt>
    <dgm:pt modelId="{8C955431-E3D0-458C-B382-AF6F138245B3}" type="parTrans" cxnId="{0698969A-2622-4D67-AF0F-E14AC2E8C809}">
      <dgm:prSet/>
      <dgm:spPr/>
      <dgm:t>
        <a:bodyPr/>
        <a:lstStyle/>
        <a:p>
          <a:endParaRPr lang="cs-CZ"/>
        </a:p>
      </dgm:t>
    </dgm:pt>
    <dgm:pt modelId="{E7E59927-6573-46FC-90BD-2EFAB0239BFC}" type="sibTrans" cxnId="{0698969A-2622-4D67-AF0F-E14AC2E8C809}">
      <dgm:prSet/>
      <dgm:spPr/>
      <dgm:t>
        <a:bodyPr/>
        <a:lstStyle/>
        <a:p>
          <a:endParaRPr lang="cs-CZ"/>
        </a:p>
      </dgm:t>
    </dgm:pt>
    <dgm:pt modelId="{BC595E13-DB6B-41DA-979A-CBC76FE2138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Bakalářská práce</a:t>
          </a:r>
          <a:endParaRPr lang="cs-CZ" dirty="0"/>
        </a:p>
      </dgm:t>
    </dgm:pt>
    <dgm:pt modelId="{6198BF8C-72D3-41B4-88A0-FFA12B948FEE}" type="parTrans" cxnId="{FD25E29E-CB70-48DF-97DD-C049B68B9937}">
      <dgm:prSet/>
      <dgm:spPr/>
      <dgm:t>
        <a:bodyPr/>
        <a:lstStyle/>
        <a:p>
          <a:endParaRPr lang="cs-CZ"/>
        </a:p>
      </dgm:t>
    </dgm:pt>
    <dgm:pt modelId="{0064745D-7822-4BB3-9B39-D57D4A91A713}" type="sibTrans" cxnId="{FD25E29E-CB70-48DF-97DD-C049B68B9937}">
      <dgm:prSet/>
      <dgm:spPr/>
      <dgm:t>
        <a:bodyPr/>
        <a:lstStyle/>
        <a:p>
          <a:endParaRPr lang="cs-CZ"/>
        </a:p>
      </dgm:t>
    </dgm:pt>
    <dgm:pt modelId="{0E060D31-E6CB-436F-8E59-CAA5D82E51E0}" type="pres">
      <dgm:prSet presAssocID="{AD54163D-F1D6-4B5F-8C7A-81DEA0D002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2B3D50-749A-4ACC-9E79-BEF1B6B1DCBF}" type="pres">
      <dgm:prSet presAssocID="{D764261C-A8E7-479E-A7EB-352F01C3F01E}" presName="node" presStyleLbl="node1" presStyleIdx="0" presStyleCnt="5" custRadScaleRad="100594" custRadScaleInc="72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200AFF-95E0-4798-AC45-F7FDE4EAE735}" type="pres">
      <dgm:prSet presAssocID="{D764261C-A8E7-479E-A7EB-352F01C3F01E}" presName="spNode" presStyleCnt="0"/>
      <dgm:spPr/>
    </dgm:pt>
    <dgm:pt modelId="{343D6AF0-01D8-4324-BBF2-B1B7C5176A13}" type="pres">
      <dgm:prSet presAssocID="{4D2986EC-A69D-4838-AD04-377430BFC31A}" presName="sibTrans" presStyleLbl="sibTrans1D1" presStyleIdx="0" presStyleCnt="5"/>
      <dgm:spPr/>
      <dgm:t>
        <a:bodyPr/>
        <a:lstStyle/>
        <a:p>
          <a:endParaRPr lang="cs-CZ"/>
        </a:p>
      </dgm:t>
    </dgm:pt>
    <dgm:pt modelId="{71D8B876-8302-470A-9595-1C2C0548032B}" type="pres">
      <dgm:prSet presAssocID="{AC511F50-E413-4A24-972B-C9D721CF287C}" presName="node" presStyleLbl="node1" presStyleIdx="1" presStyleCnt="5" custRadScaleRad="103057" custRadScaleInc="9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AAA2E7-14C9-4A4C-ACDC-C9DDFAB431F9}" type="pres">
      <dgm:prSet presAssocID="{AC511F50-E413-4A24-972B-C9D721CF287C}" presName="spNode" presStyleCnt="0"/>
      <dgm:spPr/>
    </dgm:pt>
    <dgm:pt modelId="{0132FD4F-B641-47C1-9A6E-802B6A8035EE}" type="pres">
      <dgm:prSet presAssocID="{4ED133BF-146E-4C8F-846E-D002341A2D99}" presName="sibTrans" presStyleLbl="sibTrans1D1" presStyleIdx="1" presStyleCnt="5"/>
      <dgm:spPr/>
      <dgm:t>
        <a:bodyPr/>
        <a:lstStyle/>
        <a:p>
          <a:endParaRPr lang="cs-CZ"/>
        </a:p>
      </dgm:t>
    </dgm:pt>
    <dgm:pt modelId="{0411A624-CBC2-45AD-A908-94DCC02B7079}" type="pres">
      <dgm:prSet presAssocID="{B42931EC-D630-40BD-B3C2-2308A8980856}" presName="node" presStyleLbl="node1" presStyleIdx="2" presStyleCnt="5" custRadScaleRad="101379" custRadScaleInc="-65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F037DD-0083-4ED9-A45F-6494844E5EB4}" type="pres">
      <dgm:prSet presAssocID="{B42931EC-D630-40BD-B3C2-2308A8980856}" presName="spNode" presStyleCnt="0"/>
      <dgm:spPr/>
    </dgm:pt>
    <dgm:pt modelId="{2E3615B6-F713-44E0-93F3-DACD465F0140}" type="pres">
      <dgm:prSet presAssocID="{3348A8D5-CF6C-4777-ACFB-A562E22000AF}" presName="sibTrans" presStyleLbl="sibTrans1D1" presStyleIdx="2" presStyleCnt="5"/>
      <dgm:spPr/>
      <dgm:t>
        <a:bodyPr/>
        <a:lstStyle/>
        <a:p>
          <a:endParaRPr lang="cs-CZ"/>
        </a:p>
      </dgm:t>
    </dgm:pt>
    <dgm:pt modelId="{D19823E6-F3DA-4C02-AD74-22B10D56AF41}" type="pres">
      <dgm:prSet presAssocID="{8F18513A-87C1-40A7-88B4-E28522951618}" presName="node" presStyleLbl="node1" presStyleIdx="3" presStyleCnt="5" custRadScaleRad="97796" custRadScaleInc="-52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F85F73-C9D0-4CD3-8A26-ACCB1BC988DA}" type="pres">
      <dgm:prSet presAssocID="{8F18513A-87C1-40A7-88B4-E28522951618}" presName="spNode" presStyleCnt="0"/>
      <dgm:spPr/>
    </dgm:pt>
    <dgm:pt modelId="{CBB6F741-66A9-453C-83EA-C832FA00B7D7}" type="pres">
      <dgm:prSet presAssocID="{E7E59927-6573-46FC-90BD-2EFAB0239BFC}" presName="sibTrans" presStyleLbl="sibTrans1D1" presStyleIdx="3" presStyleCnt="5"/>
      <dgm:spPr/>
      <dgm:t>
        <a:bodyPr/>
        <a:lstStyle/>
        <a:p>
          <a:endParaRPr lang="cs-CZ"/>
        </a:p>
      </dgm:t>
    </dgm:pt>
    <dgm:pt modelId="{F4BC435B-14AD-426C-8F69-6FE0E1395DF0}" type="pres">
      <dgm:prSet presAssocID="{BC595E13-DB6B-41DA-979A-CBC76FE2138F}" presName="node" presStyleLbl="node1" presStyleIdx="4" presStyleCnt="5" custRadScaleRad="97294" custRadScaleInc="35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C650A9-146F-4500-91E7-A277810649AC}" type="pres">
      <dgm:prSet presAssocID="{BC595E13-DB6B-41DA-979A-CBC76FE2138F}" presName="spNode" presStyleCnt="0"/>
      <dgm:spPr/>
    </dgm:pt>
    <dgm:pt modelId="{031FA13D-0B96-4CC7-BD38-06F8269135C5}" type="pres">
      <dgm:prSet presAssocID="{0064745D-7822-4BB3-9B39-D57D4A91A713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2DFD2441-0367-4CC1-A2B9-339970C94CD7}" type="presOf" srcId="{BC595E13-DB6B-41DA-979A-CBC76FE2138F}" destId="{F4BC435B-14AD-426C-8F69-6FE0E1395DF0}" srcOrd="0" destOrd="0" presId="urn:microsoft.com/office/officeart/2005/8/layout/cycle5"/>
    <dgm:cxn modelId="{5AB08C3E-FDEE-4178-B4B7-D4E597A1FBC6}" srcId="{AD54163D-F1D6-4B5F-8C7A-81DEA0D00278}" destId="{D764261C-A8E7-479E-A7EB-352F01C3F01E}" srcOrd="0" destOrd="0" parTransId="{8C918C48-C21C-4189-A30D-64C574D2CC1F}" sibTransId="{4D2986EC-A69D-4838-AD04-377430BFC31A}"/>
    <dgm:cxn modelId="{2FDF5D5A-6338-490A-8EF5-77206D1F189C}" type="presOf" srcId="{3348A8D5-CF6C-4777-ACFB-A562E22000AF}" destId="{2E3615B6-F713-44E0-93F3-DACD465F0140}" srcOrd="0" destOrd="0" presId="urn:microsoft.com/office/officeart/2005/8/layout/cycle5"/>
    <dgm:cxn modelId="{8CB59BD8-8304-416F-B2ED-D586DCF70FAA}" type="presOf" srcId="{E7E59927-6573-46FC-90BD-2EFAB0239BFC}" destId="{CBB6F741-66A9-453C-83EA-C832FA00B7D7}" srcOrd="0" destOrd="0" presId="urn:microsoft.com/office/officeart/2005/8/layout/cycle5"/>
    <dgm:cxn modelId="{BD3D33FF-96F1-4FC5-A09E-467347AC67F6}" type="presOf" srcId="{AC511F50-E413-4A24-972B-C9D721CF287C}" destId="{71D8B876-8302-470A-9595-1C2C0548032B}" srcOrd="0" destOrd="0" presId="urn:microsoft.com/office/officeart/2005/8/layout/cycle5"/>
    <dgm:cxn modelId="{7A0C2A5A-B8B1-4F68-8A48-4CB6ECEC304E}" type="presOf" srcId="{8F18513A-87C1-40A7-88B4-E28522951618}" destId="{D19823E6-F3DA-4C02-AD74-22B10D56AF41}" srcOrd="0" destOrd="0" presId="urn:microsoft.com/office/officeart/2005/8/layout/cycle5"/>
    <dgm:cxn modelId="{D52783AA-E8D7-461F-9A28-D74306AF6155}" type="presOf" srcId="{4D2986EC-A69D-4838-AD04-377430BFC31A}" destId="{343D6AF0-01D8-4324-BBF2-B1B7C5176A13}" srcOrd="0" destOrd="0" presId="urn:microsoft.com/office/officeart/2005/8/layout/cycle5"/>
    <dgm:cxn modelId="{0698969A-2622-4D67-AF0F-E14AC2E8C809}" srcId="{AD54163D-F1D6-4B5F-8C7A-81DEA0D00278}" destId="{8F18513A-87C1-40A7-88B4-E28522951618}" srcOrd="3" destOrd="0" parTransId="{8C955431-E3D0-458C-B382-AF6F138245B3}" sibTransId="{E7E59927-6573-46FC-90BD-2EFAB0239BFC}"/>
    <dgm:cxn modelId="{F44D87E8-7C90-46AB-AEF2-68E22C9C8CB4}" type="presOf" srcId="{4ED133BF-146E-4C8F-846E-D002341A2D99}" destId="{0132FD4F-B641-47C1-9A6E-802B6A8035EE}" srcOrd="0" destOrd="0" presId="urn:microsoft.com/office/officeart/2005/8/layout/cycle5"/>
    <dgm:cxn modelId="{32D089DD-EDAC-4296-A740-B0923CE2160D}" type="presOf" srcId="{AD54163D-F1D6-4B5F-8C7A-81DEA0D00278}" destId="{0E060D31-E6CB-436F-8E59-CAA5D82E51E0}" srcOrd="0" destOrd="0" presId="urn:microsoft.com/office/officeart/2005/8/layout/cycle5"/>
    <dgm:cxn modelId="{4C92BE19-DC4B-4462-9914-5C4170D9CE54}" type="presOf" srcId="{B42931EC-D630-40BD-B3C2-2308A8980856}" destId="{0411A624-CBC2-45AD-A908-94DCC02B7079}" srcOrd="0" destOrd="0" presId="urn:microsoft.com/office/officeart/2005/8/layout/cycle5"/>
    <dgm:cxn modelId="{CDCE379E-0B68-4549-B806-FD10B0584367}" type="presOf" srcId="{0064745D-7822-4BB3-9B39-D57D4A91A713}" destId="{031FA13D-0B96-4CC7-BD38-06F8269135C5}" srcOrd="0" destOrd="0" presId="urn:microsoft.com/office/officeart/2005/8/layout/cycle5"/>
    <dgm:cxn modelId="{19386979-E75A-4B12-A3B1-3D7394B070C2}" srcId="{AD54163D-F1D6-4B5F-8C7A-81DEA0D00278}" destId="{B42931EC-D630-40BD-B3C2-2308A8980856}" srcOrd="2" destOrd="0" parTransId="{AE381759-2FF2-496C-8E50-BEFBFA1C1664}" sibTransId="{3348A8D5-CF6C-4777-ACFB-A562E22000AF}"/>
    <dgm:cxn modelId="{EB77746F-681F-407D-9E25-623FAE4B18DF}" srcId="{AD54163D-F1D6-4B5F-8C7A-81DEA0D00278}" destId="{AC511F50-E413-4A24-972B-C9D721CF287C}" srcOrd="1" destOrd="0" parTransId="{76F61A6F-486B-4147-987A-D95C17150478}" sibTransId="{4ED133BF-146E-4C8F-846E-D002341A2D99}"/>
    <dgm:cxn modelId="{FD25E29E-CB70-48DF-97DD-C049B68B9937}" srcId="{AD54163D-F1D6-4B5F-8C7A-81DEA0D00278}" destId="{BC595E13-DB6B-41DA-979A-CBC76FE2138F}" srcOrd="4" destOrd="0" parTransId="{6198BF8C-72D3-41B4-88A0-FFA12B948FEE}" sibTransId="{0064745D-7822-4BB3-9B39-D57D4A91A713}"/>
    <dgm:cxn modelId="{ED28913F-7E27-4E41-B93A-3B0A09647353}" type="presOf" srcId="{D764261C-A8E7-479E-A7EB-352F01C3F01E}" destId="{BB2B3D50-749A-4ACC-9E79-BEF1B6B1DCBF}" srcOrd="0" destOrd="0" presId="urn:microsoft.com/office/officeart/2005/8/layout/cycle5"/>
    <dgm:cxn modelId="{4B599E02-4274-4A87-B134-48FFF57C3310}" type="presParOf" srcId="{0E060D31-E6CB-436F-8E59-CAA5D82E51E0}" destId="{BB2B3D50-749A-4ACC-9E79-BEF1B6B1DCBF}" srcOrd="0" destOrd="0" presId="urn:microsoft.com/office/officeart/2005/8/layout/cycle5"/>
    <dgm:cxn modelId="{E688C314-398D-4591-8C46-1536397446EC}" type="presParOf" srcId="{0E060D31-E6CB-436F-8E59-CAA5D82E51E0}" destId="{EE200AFF-95E0-4798-AC45-F7FDE4EAE735}" srcOrd="1" destOrd="0" presId="urn:microsoft.com/office/officeart/2005/8/layout/cycle5"/>
    <dgm:cxn modelId="{0C742866-BE29-4CFD-957D-9422259272CD}" type="presParOf" srcId="{0E060D31-E6CB-436F-8E59-CAA5D82E51E0}" destId="{343D6AF0-01D8-4324-BBF2-B1B7C5176A13}" srcOrd="2" destOrd="0" presId="urn:microsoft.com/office/officeart/2005/8/layout/cycle5"/>
    <dgm:cxn modelId="{87789962-F437-4D90-BA79-9EB7F87D17A6}" type="presParOf" srcId="{0E060D31-E6CB-436F-8E59-CAA5D82E51E0}" destId="{71D8B876-8302-470A-9595-1C2C0548032B}" srcOrd="3" destOrd="0" presId="urn:microsoft.com/office/officeart/2005/8/layout/cycle5"/>
    <dgm:cxn modelId="{C9E83A1A-18FA-4DFC-BB11-23ECD82CD764}" type="presParOf" srcId="{0E060D31-E6CB-436F-8E59-CAA5D82E51E0}" destId="{C1AAA2E7-14C9-4A4C-ACDC-C9DDFAB431F9}" srcOrd="4" destOrd="0" presId="urn:microsoft.com/office/officeart/2005/8/layout/cycle5"/>
    <dgm:cxn modelId="{403192A0-B1BB-4A8C-B2FA-1A8CA8807F6C}" type="presParOf" srcId="{0E060D31-E6CB-436F-8E59-CAA5D82E51E0}" destId="{0132FD4F-B641-47C1-9A6E-802B6A8035EE}" srcOrd="5" destOrd="0" presId="urn:microsoft.com/office/officeart/2005/8/layout/cycle5"/>
    <dgm:cxn modelId="{EA111FC8-C924-4475-A519-82B67CD963E2}" type="presParOf" srcId="{0E060D31-E6CB-436F-8E59-CAA5D82E51E0}" destId="{0411A624-CBC2-45AD-A908-94DCC02B7079}" srcOrd="6" destOrd="0" presId="urn:microsoft.com/office/officeart/2005/8/layout/cycle5"/>
    <dgm:cxn modelId="{CD307B61-86D1-4F10-BA86-DEA1905E607C}" type="presParOf" srcId="{0E060D31-E6CB-436F-8E59-CAA5D82E51E0}" destId="{33F037DD-0083-4ED9-A45F-6494844E5EB4}" srcOrd="7" destOrd="0" presId="urn:microsoft.com/office/officeart/2005/8/layout/cycle5"/>
    <dgm:cxn modelId="{1A4F4251-5BF6-4653-9BE6-9E18F206464D}" type="presParOf" srcId="{0E060D31-E6CB-436F-8E59-CAA5D82E51E0}" destId="{2E3615B6-F713-44E0-93F3-DACD465F0140}" srcOrd="8" destOrd="0" presId="urn:microsoft.com/office/officeart/2005/8/layout/cycle5"/>
    <dgm:cxn modelId="{CDDFA2E5-C31B-41D0-8D79-D502F5DCE111}" type="presParOf" srcId="{0E060D31-E6CB-436F-8E59-CAA5D82E51E0}" destId="{D19823E6-F3DA-4C02-AD74-22B10D56AF41}" srcOrd="9" destOrd="0" presId="urn:microsoft.com/office/officeart/2005/8/layout/cycle5"/>
    <dgm:cxn modelId="{4EE55006-1369-4A50-A68F-2D288095AEE0}" type="presParOf" srcId="{0E060D31-E6CB-436F-8E59-CAA5D82E51E0}" destId="{E8F85F73-C9D0-4CD3-8A26-ACCB1BC988DA}" srcOrd="10" destOrd="0" presId="urn:microsoft.com/office/officeart/2005/8/layout/cycle5"/>
    <dgm:cxn modelId="{B8137D71-631F-453E-A224-522B2C74DE3F}" type="presParOf" srcId="{0E060D31-E6CB-436F-8E59-CAA5D82E51E0}" destId="{CBB6F741-66A9-453C-83EA-C832FA00B7D7}" srcOrd="11" destOrd="0" presId="urn:microsoft.com/office/officeart/2005/8/layout/cycle5"/>
    <dgm:cxn modelId="{C38F0875-48B8-4B5D-8A06-38C6993E767E}" type="presParOf" srcId="{0E060D31-E6CB-436F-8E59-CAA5D82E51E0}" destId="{F4BC435B-14AD-426C-8F69-6FE0E1395DF0}" srcOrd="12" destOrd="0" presId="urn:microsoft.com/office/officeart/2005/8/layout/cycle5"/>
    <dgm:cxn modelId="{B60C3C5E-216D-45D4-BBE0-44F21567B747}" type="presParOf" srcId="{0E060D31-E6CB-436F-8E59-CAA5D82E51E0}" destId="{DCC650A9-146F-4500-91E7-A277810649AC}" srcOrd="13" destOrd="0" presId="urn:microsoft.com/office/officeart/2005/8/layout/cycle5"/>
    <dgm:cxn modelId="{D8BE44DB-5F29-4953-BCA7-45561B1094D3}" type="presParOf" srcId="{0E060D31-E6CB-436F-8E59-CAA5D82E51E0}" destId="{031FA13D-0B96-4CC7-BD38-06F8269135C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B3D50-749A-4ACC-9E79-BEF1B6B1DCBF}">
      <dsp:nvSpPr>
        <dsp:cNvPr id="0" name=""/>
        <dsp:cNvSpPr/>
      </dsp:nvSpPr>
      <dsp:spPr>
        <a:xfrm>
          <a:off x="3430023" y="0"/>
          <a:ext cx="1486792" cy="96641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Studium</a:t>
          </a:r>
          <a:endParaRPr lang="cs-CZ" sz="2000" kern="1200" dirty="0"/>
        </a:p>
      </dsp:txBody>
      <dsp:txXfrm>
        <a:off x="3430023" y="0"/>
        <a:ext cx="1486792" cy="966415"/>
      </dsp:txXfrm>
    </dsp:sp>
    <dsp:sp modelId="{343D6AF0-01D8-4324-BBF2-B1B7C5176A13}">
      <dsp:nvSpPr>
        <dsp:cNvPr id="0" name=""/>
        <dsp:cNvSpPr/>
      </dsp:nvSpPr>
      <dsp:spPr>
        <a:xfrm>
          <a:off x="2282716" y="524195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32525" y="223080"/>
              </a:moveTo>
              <a:arcTo wR="1931434" hR="1931434" stAng="17868597" swAng="11924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8B876-8302-470A-9595-1C2C0548032B}">
      <dsp:nvSpPr>
        <dsp:cNvPr id="0" name=""/>
        <dsp:cNvSpPr/>
      </dsp:nvSpPr>
      <dsp:spPr>
        <a:xfrm>
          <a:off x="5266933" y="1324743"/>
          <a:ext cx="1486792" cy="96641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Odborná praxe</a:t>
          </a:r>
          <a:endParaRPr lang="cs-CZ" sz="2000" kern="1200" dirty="0"/>
        </a:p>
      </dsp:txBody>
      <dsp:txXfrm>
        <a:off x="5266933" y="1324743"/>
        <a:ext cx="1486792" cy="966415"/>
      </dsp:txXfrm>
    </dsp:sp>
    <dsp:sp modelId="{0132FD4F-B641-47C1-9A6E-802B6A8035EE}">
      <dsp:nvSpPr>
        <dsp:cNvPr id="0" name=""/>
        <dsp:cNvSpPr/>
      </dsp:nvSpPr>
      <dsp:spPr>
        <a:xfrm>
          <a:off x="2240497" y="446876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6141" y="2092494"/>
              </a:moveTo>
              <a:arcTo wR="1931434" hR="1931434" stAng="21887003" swAng="13665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1A624-CBC2-45AD-A908-94DCC02B7079}">
      <dsp:nvSpPr>
        <dsp:cNvPr id="0" name=""/>
        <dsp:cNvSpPr/>
      </dsp:nvSpPr>
      <dsp:spPr>
        <a:xfrm>
          <a:off x="4565292" y="3484156"/>
          <a:ext cx="1486792" cy="96641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Technická kontrola</a:t>
          </a:r>
          <a:endParaRPr lang="cs-CZ" sz="2000" kern="1200" dirty="0"/>
        </a:p>
      </dsp:txBody>
      <dsp:txXfrm>
        <a:off x="4565292" y="3484156"/>
        <a:ext cx="1486792" cy="966415"/>
      </dsp:txXfrm>
    </dsp:sp>
    <dsp:sp modelId="{2E3615B6-F713-44E0-93F3-DACD465F0140}">
      <dsp:nvSpPr>
        <dsp:cNvPr id="0" name=""/>
        <dsp:cNvSpPr/>
      </dsp:nvSpPr>
      <dsp:spPr>
        <a:xfrm>
          <a:off x="2353527" y="47850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55652" y="3858869"/>
              </a:moveTo>
              <a:arcTo wR="1931434" hR="1931434" stAng="5178752" swAng="8482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823E6-F3DA-4C02-AD74-22B10D56AF41}">
      <dsp:nvSpPr>
        <dsp:cNvPr id="0" name=""/>
        <dsp:cNvSpPr/>
      </dsp:nvSpPr>
      <dsp:spPr>
        <a:xfrm>
          <a:off x="2294760" y="3484153"/>
          <a:ext cx="1486792" cy="96641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Konstrukční oddělení</a:t>
          </a:r>
          <a:endParaRPr lang="cs-CZ" sz="2000" kern="1200" dirty="0"/>
        </a:p>
      </dsp:txBody>
      <dsp:txXfrm>
        <a:off x="2294760" y="3484153"/>
        <a:ext cx="1486792" cy="966415"/>
      </dsp:txXfrm>
    </dsp:sp>
    <dsp:sp modelId="{CBB6F741-66A9-453C-83EA-C832FA00B7D7}">
      <dsp:nvSpPr>
        <dsp:cNvPr id="0" name=""/>
        <dsp:cNvSpPr/>
      </dsp:nvSpPr>
      <dsp:spPr>
        <a:xfrm>
          <a:off x="2235651" y="48533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98790" y="2784887"/>
              </a:moveTo>
              <a:arcTo wR="1931434" hR="1931434" stAng="9226584" swAng="1357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C435B-14AD-426C-8F69-6FE0E1395DF0}">
      <dsp:nvSpPr>
        <dsp:cNvPr id="0" name=""/>
        <dsp:cNvSpPr/>
      </dsp:nvSpPr>
      <dsp:spPr>
        <a:xfrm>
          <a:off x="1593115" y="1324740"/>
          <a:ext cx="1486792" cy="96641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Bakalářská práce</a:t>
          </a:r>
          <a:endParaRPr lang="cs-CZ" sz="2000" kern="1200" dirty="0"/>
        </a:p>
      </dsp:txBody>
      <dsp:txXfrm>
        <a:off x="1593115" y="1324740"/>
        <a:ext cx="1486792" cy="966415"/>
      </dsp:txXfrm>
    </dsp:sp>
    <dsp:sp modelId="{031FA13D-0B96-4CC7-BD38-06F8269135C5}">
      <dsp:nvSpPr>
        <dsp:cNvPr id="0" name=""/>
        <dsp:cNvSpPr/>
      </dsp:nvSpPr>
      <dsp:spPr>
        <a:xfrm>
          <a:off x="2272530" y="445829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43203" y="700334"/>
              </a:moveTo>
              <a:arcTo wR="1931434" hR="1931434" stAng="13175902" swAng="12121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3298-1D6A-4DCC-A49B-6C14196792AC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A3E24-96D8-4E42-8D4A-89BD3AA865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F87AD-9AF2-4939-B5E5-F6A8AB8E9126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57E17-68A4-43B5-8F5E-552A2FB86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327-49D1-4A67-A0C0-892652AE66EA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1435-A6C3-4790-8127-1CE5922E0C01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40B2-66B6-43D5-A5C8-DC17837F8EF2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65BC-041B-4845-9157-9FBE10A18EBE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9D9-F5BF-4C06-801F-13E36DF3C8C6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7F7C-EB2B-4C08-9085-7FB3651988CC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AE72-729B-458D-954B-42BFF2B9E8E3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5B3-0C8C-45E3-A6BA-5DD55605B23C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B4-CFE0-404A-90AA-E285C619CB42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A3D4-65E1-4275-AEFF-69BAA9D7D5BC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0F4-8FBC-4CE9-8B5F-F3337E8A27DD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2A0F-A258-4C4A-8E13-05CC2147E8ED}" type="datetime1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JAN SZITÁS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72F8-1010-407F-AC63-58BD25C4E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81128"/>
            <a:ext cx="18002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992888" cy="147002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Výzkum kalitelnosti vybraných nástrojových ocelí pro praktické průmyslové využití ve firmě </a:t>
            </a:r>
            <a:r>
              <a:rPr lang="cs-CZ" b="1" dirty="0" err="1"/>
              <a:t>Belis</a:t>
            </a:r>
            <a:r>
              <a:rPr lang="cs-CZ" b="1" dirty="0"/>
              <a:t> a.s.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68144" y="4797152"/>
            <a:ext cx="3096344" cy="15121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Jan </a:t>
            </a:r>
            <a:r>
              <a:rPr lang="cs-CZ" dirty="0" err="1" smtClean="0">
                <a:solidFill>
                  <a:schemeClr val="tx1"/>
                </a:solidFill>
              </a:rPr>
              <a:t>Szitás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UČO: 14 570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2017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19 083 - nekaleno</a:t>
            </a:r>
            <a:endParaRPr lang="cs-CZ" b="1" dirty="0"/>
          </a:p>
        </p:txBody>
      </p:sp>
      <p:pic>
        <p:nvPicPr>
          <p:cNvPr id="7" name="Zástupný symbol pro obsah 6" descr="C45U nekaleno 500x Nital 2%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3940" t="42722"/>
          <a:stretch>
            <a:fillRect/>
          </a:stretch>
        </p:blipFill>
        <p:spPr bwMode="auto">
          <a:xfrm>
            <a:off x="1187624" y="1772816"/>
            <a:ext cx="6661196" cy="432000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19 083 - kaleno</a:t>
            </a:r>
            <a:endParaRPr lang="cs-CZ" b="1" dirty="0"/>
          </a:p>
        </p:txBody>
      </p:sp>
      <p:pic>
        <p:nvPicPr>
          <p:cNvPr id="5" name="Zástupný symbol pro obsah 4" descr="C45U kaleno 500x Nital 2% povrch II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40662" t="52060"/>
          <a:stretch>
            <a:fillRect/>
          </a:stretch>
        </p:blipFill>
        <p:spPr bwMode="auto">
          <a:xfrm>
            <a:off x="251520" y="2420888"/>
            <a:ext cx="4154748" cy="252000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Obrázek 5" descr="C45U kaleno 500x Nital 2%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9012" t="50700"/>
          <a:stretch>
            <a:fillRect/>
          </a:stretch>
        </p:blipFill>
        <p:spPr bwMode="auto">
          <a:xfrm>
            <a:off x="4716016" y="2420888"/>
            <a:ext cx="4200000" cy="252000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19 313 - autogen</a:t>
            </a:r>
            <a:endParaRPr lang="cs-CZ" b="1" dirty="0"/>
          </a:p>
        </p:txBody>
      </p:sp>
      <p:pic>
        <p:nvPicPr>
          <p:cNvPr id="5" name="Obrázek 18" descr="C45U autogen 200x Nital 2% okr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758059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19 313 - hnědá</a:t>
            </a:r>
            <a:endParaRPr lang="cs-CZ" b="1" dirty="0"/>
          </a:p>
        </p:txBody>
      </p:sp>
      <p:pic>
        <p:nvPicPr>
          <p:cNvPr id="5" name="Obrázek 23" descr="19313  hnědá   200x trhliny.jpg"/>
          <p:cNvPicPr>
            <a:picLocks noChangeAspect="1"/>
          </p:cNvPicPr>
          <p:nvPr/>
        </p:nvPicPr>
        <p:blipFill>
          <a:blip r:embed="rId2" cstate="print"/>
          <a:srcRect t="32432"/>
          <a:stretch>
            <a:fillRect/>
          </a:stretch>
        </p:blipFill>
        <p:spPr>
          <a:xfrm>
            <a:off x="683568" y="1916832"/>
            <a:ext cx="7804854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19 313 - žlutá</a:t>
            </a:r>
            <a:endParaRPr lang="cs-CZ" b="1" dirty="0"/>
          </a:p>
        </p:txBody>
      </p:sp>
      <p:pic>
        <p:nvPicPr>
          <p:cNvPr id="5" name="Obrázek 25" descr="19313  žlutá   500x trhli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000"/>
          <a:stretch>
            <a:fillRect/>
          </a:stretch>
        </p:blipFill>
        <p:spPr>
          <a:xfrm>
            <a:off x="1331640" y="1772816"/>
            <a:ext cx="6403589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19 573 – 1x, 2x, 3x popuštěno</a:t>
            </a:r>
            <a:endParaRPr lang="cs-CZ" b="1" dirty="0"/>
          </a:p>
        </p:txBody>
      </p:sp>
      <p:pic>
        <p:nvPicPr>
          <p:cNvPr id="5" name="Obrázek 26" descr="19573  1x pop  5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821" t="25862"/>
          <a:stretch>
            <a:fillRect/>
          </a:stretch>
        </p:blipFill>
        <p:spPr>
          <a:xfrm>
            <a:off x="395536" y="1412776"/>
            <a:ext cx="4032448" cy="2483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28" descr="19573  2x pop  500x.jpg"/>
          <p:cNvPicPr>
            <a:picLocks noChangeAspect="1"/>
          </p:cNvPicPr>
          <p:nvPr/>
        </p:nvPicPr>
        <p:blipFill>
          <a:blip r:embed="rId3" cstate="print"/>
          <a:srcRect l="4965" t="27931"/>
          <a:stretch>
            <a:fillRect/>
          </a:stretch>
        </p:blipFill>
        <p:spPr>
          <a:xfrm>
            <a:off x="2627784" y="4149080"/>
            <a:ext cx="4044454" cy="2298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29" descr="19573  3x pop  500x.jpg"/>
          <p:cNvPicPr>
            <a:picLocks noChangeAspect="1"/>
          </p:cNvPicPr>
          <p:nvPr/>
        </p:nvPicPr>
        <p:blipFill>
          <a:blip r:embed="rId4" cstate="print"/>
          <a:srcRect l="9881" t="22414"/>
          <a:stretch>
            <a:fillRect/>
          </a:stretch>
        </p:blipFill>
        <p:spPr>
          <a:xfrm>
            <a:off x="4932040" y="1412776"/>
            <a:ext cx="3816424" cy="2464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 tvrdosti HRC v jádře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313" b="2368"/>
          <a:stretch>
            <a:fillRect/>
          </a:stretch>
        </p:blipFill>
        <p:spPr bwMode="auto">
          <a:xfrm>
            <a:off x="6084168" y="4005064"/>
            <a:ext cx="2366590" cy="2227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55576" y="1628800"/>
          <a:ext cx="6045200" cy="2854452"/>
        </p:xfrm>
        <a:graphic>
          <a:graphicData uri="http://schemas.openxmlformats.org/drawingml/2006/table">
            <a:tbl>
              <a:tblPr/>
              <a:tblGrid>
                <a:gridCol w="1001395"/>
                <a:gridCol w="1056005"/>
                <a:gridCol w="1014095"/>
                <a:gridCol w="979805"/>
                <a:gridCol w="1000125"/>
                <a:gridCol w="993775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19 573 - 2x popuštěno</a:t>
                      </a:r>
                      <a:endParaRPr lang="cs-CZ" sz="12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19 313 - autogen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19 313 - žluté oxidy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Povrch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55,3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Povrch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56,7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Povrch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57,9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Jádro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Jádro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56,5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Jádro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59,2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19 313 - hnědé oxidy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19 083 - kaleno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19 573 - 3x popuštěno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Povrch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57,4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Povrch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53,6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Povrch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54,7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Jádro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57,4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Jádro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41,3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Jádro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58,5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19 573 - 1x popuštěno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Povrch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55,0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Jádro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57,0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Výběr</a:t>
            </a:r>
            <a:r>
              <a:rPr lang="cs-CZ" b="1" i="1" dirty="0" smtClean="0"/>
              <a:t> </a:t>
            </a:r>
            <a:r>
              <a:rPr lang="cs-CZ" b="1" dirty="0" smtClean="0"/>
              <a:t>tématu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Provést kalení vzorku oceli 19 083 na HRC 55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Porovnat výsledky se vzorky 19 313 a 19 083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Vytvořit a interpretovat snímky struktury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Přehled testovaných vzorků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915816" y="1556792"/>
          <a:ext cx="3178696" cy="11757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8696"/>
              </a:tblGrid>
              <a:tr h="3886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19 083</a:t>
                      </a:r>
                      <a:endParaRPr lang="cs-CZ" dirty="0"/>
                    </a:p>
                  </a:txBody>
                  <a:tcPr/>
                </a:tc>
              </a:tr>
              <a:tr h="3935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Kaleno</a:t>
                      </a:r>
                    </a:p>
                  </a:txBody>
                  <a:tcPr/>
                </a:tc>
              </a:tr>
              <a:tr h="3935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Nekaleno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915816" y="2924944"/>
          <a:ext cx="316835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8352"/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19 313 </a:t>
                      </a:r>
                      <a:endParaRPr lang="cs-CZ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Autogen</a:t>
                      </a:r>
                      <a:endParaRPr lang="cs-CZ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Žluté</a:t>
                      </a:r>
                      <a:r>
                        <a:rPr lang="cs-CZ" baseline="0" dirty="0" smtClean="0"/>
                        <a:t> oxidy</a:t>
                      </a:r>
                      <a:endParaRPr lang="cs-CZ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Hnědé oxidy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915816" y="4725144"/>
          <a:ext cx="3168352" cy="15121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8352"/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19 573</a:t>
                      </a:r>
                      <a:endParaRPr lang="cs-CZ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1x popuštěno</a:t>
                      </a:r>
                      <a:endParaRPr lang="cs-CZ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2x</a:t>
                      </a:r>
                      <a:r>
                        <a:rPr lang="cs-CZ" baseline="0" dirty="0" smtClean="0"/>
                        <a:t> popuštěno</a:t>
                      </a:r>
                      <a:endParaRPr lang="cs-CZ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3x popuštěno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Kalení vzorku 19 083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Kalící teplota: 820 °C</a:t>
            </a:r>
          </a:p>
          <a:p>
            <a:r>
              <a:rPr lang="cs-CZ" dirty="0" smtClean="0"/>
              <a:t>Metoda ohřevu: Postupný</a:t>
            </a:r>
          </a:p>
          <a:p>
            <a:r>
              <a:rPr lang="cs-CZ" dirty="0" smtClean="0"/>
              <a:t>Kalící prostředí: voda  </a:t>
            </a:r>
          </a:p>
          <a:p>
            <a:r>
              <a:rPr lang="cs-CZ" dirty="0" smtClean="0"/>
              <a:t>Pec: </a:t>
            </a:r>
            <a:r>
              <a:rPr lang="cs-CZ" dirty="0" err="1" smtClean="0"/>
              <a:t>Kittec</a:t>
            </a:r>
            <a:r>
              <a:rPr lang="cs-CZ" dirty="0" smtClean="0"/>
              <a:t> XT160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C:\Users\Bobo\AppData\Local\Microsoft\Windows\INetCache\Content.Word\IMG_14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00092" y="3248980"/>
            <a:ext cx="324036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 descr="IMG_144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1878" t="26132" r="25731" b="24937"/>
          <a:stretch>
            <a:fillRect/>
          </a:stretch>
        </p:blipFill>
        <p:spPr bwMode="auto">
          <a:xfrm>
            <a:off x="3635896" y="4077072"/>
            <a:ext cx="1584176" cy="2016224"/>
          </a:xfrm>
          <a:prstGeom prst="rect">
            <a:avLst/>
          </a:prstGeom>
          <a:solidFill>
            <a:schemeClr val="tx1">
              <a:lumMod val="100000"/>
              <a:lumOff val="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Popouštění vzorku 19 083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Popouštěcí teplota: 220 °C</a:t>
            </a:r>
          </a:p>
          <a:p>
            <a:r>
              <a:rPr lang="cs-CZ" dirty="0" smtClean="0"/>
              <a:t>Popouštěcí čas: 2 hodiny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536504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 descr="IMG_144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5703" t="31693" r="24904" b="21153"/>
          <a:stretch>
            <a:fillRect/>
          </a:stretch>
        </p:blipFill>
        <p:spPr bwMode="auto">
          <a:xfrm>
            <a:off x="827584" y="3068960"/>
            <a:ext cx="2664296" cy="316835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Odebrání vzorků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Pro měření povrchové tvrdosti</a:t>
            </a:r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Pro pozorování struktury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4104456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25144"/>
            <a:ext cx="4176464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Příprava vzorků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Řezání</a:t>
            </a:r>
          </a:p>
          <a:p>
            <a:r>
              <a:rPr lang="cs-CZ" dirty="0" smtClean="0"/>
              <a:t>Zapékání</a:t>
            </a:r>
          </a:p>
          <a:p>
            <a:r>
              <a:rPr lang="cs-CZ" dirty="0" smtClean="0"/>
              <a:t>Broušení</a:t>
            </a:r>
          </a:p>
          <a:p>
            <a:r>
              <a:rPr lang="cs-CZ" dirty="0" smtClean="0"/>
              <a:t>Leštění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SZITÁS</a:t>
            </a:r>
            <a:endParaRPr lang="cs-CZ"/>
          </a:p>
        </p:txBody>
      </p:sp>
      <p:pic>
        <p:nvPicPr>
          <p:cNvPr id="5" name="Obrázek 4" descr="IMG_142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192408" cy="2232248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Obrázek 5" descr="IMG_146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195"/>
          <a:stretch>
            <a:fillRect/>
          </a:stretch>
        </p:blipFill>
        <p:spPr bwMode="auto">
          <a:xfrm>
            <a:off x="1115616" y="4365104"/>
            <a:ext cx="1781944" cy="1800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Obrázek 6" descr="IMG_1439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220" t="31854" r="20616" b="26503"/>
          <a:stretch>
            <a:fillRect/>
          </a:stretch>
        </p:blipFill>
        <p:spPr bwMode="auto">
          <a:xfrm>
            <a:off x="3419872" y="4365104"/>
            <a:ext cx="1873384" cy="1800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Obrázek 7" descr="IMG_1438"/>
          <p:cNvPicPr/>
          <p:nvPr/>
        </p:nvPicPr>
        <p:blipFill>
          <a:blip r:embed="rId5" cstate="print">
            <a:lum contrast="-2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520280" cy="324036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 povrchové tvrdosti HRC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89040"/>
            <a:ext cx="2808312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83568" y="1628800"/>
          <a:ext cx="6045200" cy="2854452"/>
        </p:xfrm>
        <a:graphic>
          <a:graphicData uri="http://schemas.openxmlformats.org/drawingml/2006/table">
            <a:tbl>
              <a:tblPr/>
              <a:tblGrid>
                <a:gridCol w="1662430"/>
                <a:gridCol w="425802"/>
                <a:gridCol w="1580163"/>
                <a:gridCol w="382905"/>
                <a:gridCol w="1610995"/>
                <a:gridCol w="382905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19 573 - 2x popuštěno</a:t>
                      </a:r>
                      <a:endParaRPr lang="cs-CZ" sz="12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19 313 - autogen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19 313 - žluté oxidy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Aritmetický průměr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55,3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Aritmetický průměr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56,7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Aritmetický průměr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57,9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Medián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55,4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Medián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56,8</a:t>
                      </a:r>
                      <a:endParaRPr lang="cs-CZ" sz="12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Medián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58,2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19 313 - hnědé oxidy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19 083 - kaleno</a:t>
                      </a:r>
                      <a:endParaRPr lang="cs-CZ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19 573 - 3x popuštěno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Aritmetický průměr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57,4</a:t>
                      </a:r>
                      <a:endParaRPr lang="cs-CZ" sz="12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Aritmetický průměr</a:t>
                      </a:r>
                      <a:endParaRPr lang="cs-CZ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53,6</a:t>
                      </a:r>
                      <a:endParaRPr lang="cs-CZ" sz="12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Aritmetický průměr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54,7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Medián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57,5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Medián</a:t>
                      </a:r>
                      <a:endParaRPr lang="cs-CZ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53,5</a:t>
                      </a:r>
                      <a:endParaRPr lang="cs-CZ" sz="12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Medián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54,7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19 573 - 1x popuštěno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Aritmetický průměr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55,0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Medián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55,0</a:t>
                      </a:r>
                      <a:endParaRPr lang="cs-CZ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4869160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Cílová tvrdost: 55 HRC</a:t>
            </a:r>
          </a:p>
          <a:p>
            <a:r>
              <a:rPr lang="cs-CZ" sz="3200" dirty="0" smtClean="0"/>
              <a:t>Tolerance: + / - 2 HRC</a:t>
            </a:r>
            <a:endParaRPr lang="cs-CZ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315</Words>
  <Application>Microsoft Office PowerPoint</Application>
  <PresentationFormat>Předvádění na obrazovce (4:3)</PresentationFormat>
  <Paragraphs>129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Výzkum kalitelnosti vybraných nástrojových ocelí pro praktické průmyslové využití ve firmě Belis a.s. </vt:lpstr>
      <vt:lpstr>Výběr tématu</vt:lpstr>
      <vt:lpstr>Cíl práce</vt:lpstr>
      <vt:lpstr>Přehled testovaných vzorků</vt:lpstr>
      <vt:lpstr>Kalení vzorku 19 083</vt:lpstr>
      <vt:lpstr>Popouštění vzorku 19 083</vt:lpstr>
      <vt:lpstr>Odebrání vzorků</vt:lpstr>
      <vt:lpstr>Příprava vzorků</vt:lpstr>
      <vt:lpstr>Měření povrchové tvrdosti HRC</vt:lpstr>
      <vt:lpstr>19 083 - nekaleno</vt:lpstr>
      <vt:lpstr>19 083 - kaleno</vt:lpstr>
      <vt:lpstr>19 313 - autogen</vt:lpstr>
      <vt:lpstr>19 313 - hnědá</vt:lpstr>
      <vt:lpstr>19 313 - žlutá</vt:lpstr>
      <vt:lpstr>19 573 – 1x, 2x, 3x popuštěno</vt:lpstr>
      <vt:lpstr>Měření tvrdosti HRC v jádře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kalitelnosti vybraných nástrojových ocelí pro praktické průmyslové využití ve firmě Belis a.s. </dc:title>
  <dc:creator>Jan Szitás</dc:creator>
  <cp:lastModifiedBy>Jan Szitás</cp:lastModifiedBy>
  <cp:revision>5</cp:revision>
  <dcterms:created xsi:type="dcterms:W3CDTF">2017-06-13T07:43:37Z</dcterms:created>
  <dcterms:modified xsi:type="dcterms:W3CDTF">2017-06-20T20:27:10Z</dcterms:modified>
</cp:coreProperties>
</file>