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2"/>
  </p:notesMasterIdLst>
  <p:sldIdLst>
    <p:sldId id="256" r:id="rId2"/>
    <p:sldId id="258" r:id="rId3"/>
    <p:sldId id="259" r:id="rId4"/>
    <p:sldId id="260" r:id="rId5"/>
    <p:sldId id="261" r:id="rId6"/>
    <p:sldId id="262" r:id="rId7"/>
    <p:sldId id="266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0" autoAdjust="0"/>
    <p:restoredTop sz="94689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1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List1!$B$1</c:f>
              <c:strCache>
                <c:ptCount val="1"/>
                <c:pt idx="0">
                  <c:v>Hodnoty osy Y</c:v>
                </c:pt>
              </c:strCache>
            </c:strRef>
          </c:tx>
          <c:xVal>
            <c:numRef>
              <c:f>List1!$A$2:$A$6</c:f>
              <c:numCache>
                <c:formatCode>General</c:formatCode>
                <c:ptCount val="5"/>
                <c:pt idx="0">
                  <c:v>1.9</c:v>
                </c:pt>
                <c:pt idx="1">
                  <c:v>2.2999999999999998</c:v>
                </c:pt>
                <c:pt idx="2">
                  <c:v>2.6</c:v>
                </c:pt>
                <c:pt idx="3">
                  <c:v>2.9</c:v>
                </c:pt>
                <c:pt idx="4">
                  <c:v>3.2</c:v>
                </c:pt>
              </c:numCache>
            </c:numRef>
          </c:xVal>
          <c:yVal>
            <c:numRef>
              <c:f>List1!$B$2:$B$6</c:f>
              <c:numCache>
                <c:formatCode>General</c:formatCode>
                <c:ptCount val="5"/>
                <c:pt idx="0">
                  <c:v>107</c:v>
                </c:pt>
                <c:pt idx="1">
                  <c:v>107</c:v>
                </c:pt>
                <c:pt idx="2">
                  <c:v>107</c:v>
                </c:pt>
                <c:pt idx="3">
                  <c:v>106</c:v>
                </c:pt>
                <c:pt idx="4">
                  <c:v>106</c:v>
                </c:pt>
              </c:numCache>
            </c:numRef>
          </c:yVal>
        </c:ser>
        <c:axId val="71308800"/>
        <c:axId val="71310720"/>
      </c:scatterChart>
      <c:valAx>
        <c:axId val="71308800"/>
        <c:scaling>
          <c:orientation val="minMax"/>
          <c:max val="3.3"/>
          <c:min val="1.7000000000000062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Rychlost lisovacího pístu </a:t>
                </a:r>
                <a:r>
                  <a:rPr lang="cs-CZ">
                    <a:latin typeface="Times New Roman"/>
                    <a:cs typeface="Times New Roman"/>
                  </a:rPr>
                  <a:t>[ms-</a:t>
                </a:r>
                <a:r>
                  <a:rPr lang="cs-CZ" baseline="30000">
                    <a:latin typeface="Times New Roman"/>
                    <a:cs typeface="Times New Roman"/>
                  </a:rPr>
                  <a:t>1</a:t>
                </a:r>
                <a:r>
                  <a:rPr lang="cs-CZ">
                    <a:latin typeface="Times New Roman"/>
                    <a:cs typeface="Times New Roman"/>
                  </a:rPr>
                  <a:t>]</a:t>
                </a:r>
                <a:endParaRPr lang="cs-CZ"/>
              </a:p>
            </c:rich>
          </c:tx>
          <c:layout/>
        </c:title>
        <c:numFmt formatCode="General" sourceLinked="1"/>
        <c:tickLblPos val="nextTo"/>
        <c:crossAx val="71310720"/>
        <c:crosses val="autoZero"/>
        <c:crossBetween val="midCat"/>
        <c:majorUnit val="0.2"/>
      </c:valAx>
      <c:valAx>
        <c:axId val="71310720"/>
        <c:scaling>
          <c:orientation val="minMax"/>
          <c:max val="12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/>
                  <a:t>Tvrdost HB</a:t>
                </a:r>
              </a:p>
            </c:rich>
          </c:tx>
          <c:layout/>
        </c:title>
        <c:numFmt formatCode="General" sourceLinked="1"/>
        <c:tickLblPos val="nextTo"/>
        <c:crossAx val="71308800"/>
        <c:crosses val="autoZero"/>
        <c:crossBetween val="midCat"/>
        <c:majorUnit val="20"/>
      </c:valAx>
    </c:plotArea>
    <c:plotVisOnly val="1"/>
  </c:chart>
  <c:spPr>
    <a:noFill/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1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List1!$B$1</c:f>
              <c:strCache>
                <c:ptCount val="1"/>
                <c:pt idx="0">
                  <c:v>Hodnoty osy Y</c:v>
                </c:pt>
              </c:strCache>
            </c:strRef>
          </c:tx>
          <c:xVal>
            <c:numRef>
              <c:f>List1!$A$2:$A$4</c:f>
              <c:numCache>
                <c:formatCode>General</c:formatCode>
                <c:ptCount val="3"/>
                <c:pt idx="0">
                  <c:v>13</c:v>
                </c:pt>
                <c:pt idx="1">
                  <c:v>22</c:v>
                </c:pt>
                <c:pt idx="2">
                  <c:v>25</c:v>
                </c:pt>
              </c:numCache>
            </c:numRef>
          </c:xVal>
          <c:yVal>
            <c:numRef>
              <c:f>List1!$B$2:$B$4</c:f>
              <c:numCache>
                <c:formatCode>General</c:formatCode>
                <c:ptCount val="3"/>
                <c:pt idx="0">
                  <c:v>103</c:v>
                </c:pt>
                <c:pt idx="1">
                  <c:v>106</c:v>
                </c:pt>
                <c:pt idx="2">
                  <c:v>107</c:v>
                </c:pt>
              </c:numCache>
            </c:numRef>
          </c:yVal>
        </c:ser>
        <c:axId val="108464768"/>
        <c:axId val="108466944"/>
      </c:scatterChart>
      <c:valAx>
        <c:axId val="108464768"/>
        <c:scaling>
          <c:orientation val="minMax"/>
          <c:max val="26"/>
          <c:min val="12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cs-CZ"/>
                  <a:t>Dotlak </a:t>
                </a:r>
                <a:r>
                  <a:rPr lang="cs-CZ">
                    <a:latin typeface="Times New Roman"/>
                    <a:cs typeface="Times New Roman"/>
                  </a:rPr>
                  <a:t>[MPa]</a:t>
                </a:r>
                <a:endParaRPr lang="cs-CZ"/>
              </a:p>
            </c:rich>
          </c:tx>
          <c:layout/>
        </c:title>
        <c:numFmt formatCode="General" sourceLinked="1"/>
        <c:tickLblPos val="nextTo"/>
        <c:crossAx val="108466944"/>
        <c:crosses val="autoZero"/>
        <c:crossBetween val="midCat"/>
        <c:majorUnit val="2"/>
      </c:valAx>
      <c:valAx>
        <c:axId val="108466944"/>
        <c:scaling>
          <c:orientation val="minMax"/>
          <c:max val="120"/>
          <c:min val="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cs-CZ"/>
                  <a:t>Tvrdost HB</a:t>
                </a:r>
              </a:p>
            </c:rich>
          </c:tx>
          <c:layout/>
        </c:title>
        <c:numFmt formatCode="General" sourceLinked="1"/>
        <c:tickLblPos val="nextTo"/>
        <c:crossAx val="108464768"/>
        <c:crosses val="autoZero"/>
        <c:crossBetween val="midCat"/>
      </c:valAx>
    </c:plotArea>
    <c:plotVisOnly val="1"/>
  </c:chart>
  <c:spPr>
    <a:noFill/>
    <a:ln>
      <a:noFill/>
    </a:ln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7D325-E5C9-4040-9F3E-8FCFAD50B35C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BBD80-9DF7-4B81-9C55-276049DB38B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BBD80-9DF7-4B81-9C55-276049DB38B0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BBD80-9DF7-4B81-9C55-276049DB38B0}" type="slidenum">
              <a:rPr lang="cs-CZ" smtClean="0"/>
              <a:pPr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BBD80-9DF7-4B81-9C55-276049DB38B0}" type="slidenum">
              <a:rPr lang="cs-CZ" smtClean="0"/>
              <a:pPr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BBD80-9DF7-4B81-9C55-276049DB38B0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BBD80-9DF7-4B81-9C55-276049DB38B0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BBD80-9DF7-4B81-9C55-276049DB38B0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BBD80-9DF7-4B81-9C55-276049DB38B0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BBD80-9DF7-4B81-9C55-276049DB38B0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BBD80-9DF7-4B81-9C55-276049DB38B0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BBBD80-9DF7-4B81-9C55-276049DB38B0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726C-D496-4278-9C34-DFFEF39C031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726C-D496-4278-9C34-DFFEF39C031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726C-D496-4278-9C34-DFFEF39C031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726C-D496-4278-9C34-DFFEF39C031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726C-D496-4278-9C34-DFFEF39C031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726C-D496-4278-9C34-DFFEF39C031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726C-D496-4278-9C34-DFFEF39C031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726C-D496-4278-9C34-DFFEF39C031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726C-D496-4278-9C34-DFFEF39C031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726C-D496-4278-9C34-DFFEF39C031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6726C-D496-4278-9C34-DFFEF39C031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6726C-D496-4278-9C34-DFFEF39C0316}" type="datetimeFigureOut">
              <a:rPr lang="cs-CZ" smtClean="0"/>
              <a:pPr/>
              <a:t>21. 6. 2017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60730-55FB-44CF-8FCA-AA9FD28559F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jpeg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330" y="4765612"/>
            <a:ext cx="2071670" cy="209238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85728"/>
            <a:ext cx="9144000" cy="1571636"/>
          </a:xfrm>
        </p:spPr>
        <p:txBody>
          <a:bodyPr>
            <a:noAutofit/>
          </a:bodyPr>
          <a:lstStyle/>
          <a:p>
            <a:r>
              <a:rPr lang="cs-CZ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Vysoká škola technická </a:t>
            </a:r>
            <a:br>
              <a:rPr lang="cs-CZ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ekonomická</a:t>
            </a:r>
            <a:br>
              <a:rPr lang="cs-CZ" sz="2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cs-CZ" sz="22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Ústav technicko-technologický</a:t>
            </a:r>
            <a:endParaRPr lang="cs-CZ" sz="2200" b="1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4929198"/>
            <a:ext cx="6400800" cy="1071570"/>
          </a:xfrm>
        </p:spPr>
        <p:txBody>
          <a:bodyPr>
            <a:noAutofit/>
          </a:bodyPr>
          <a:lstStyle/>
          <a:p>
            <a:pPr algn="l"/>
            <a:r>
              <a:rPr lang="cs-CZ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Autor práce: Tomáš Hejda</a:t>
            </a:r>
          </a:p>
          <a:p>
            <a:pPr algn="l"/>
            <a:r>
              <a:rPr lang="cs-CZ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Vedoucí práce: Ing. Ján Majerník, PhD.</a:t>
            </a:r>
          </a:p>
          <a:p>
            <a:pPr algn="l"/>
            <a:r>
              <a:rPr lang="cs-CZ" sz="20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Oponent práce: Ing. Martin Podařil, PhD.</a:t>
            </a:r>
            <a:endParaRPr lang="cs-CZ" sz="20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928662" y="2285992"/>
            <a:ext cx="7500990" cy="17145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Vliv vstupních parametrů </a:t>
            </a:r>
            <a:br>
              <a:rPr kumimoji="0" lang="cs-CZ" sz="4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kumimoji="0" lang="cs-CZ" sz="4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v technologii</a:t>
            </a:r>
            <a:r>
              <a:rPr kumimoji="0" lang="cs-CZ" sz="4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 tlakového lití </a:t>
            </a:r>
            <a:br>
              <a:rPr kumimoji="0" lang="cs-CZ" sz="4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kumimoji="0" lang="cs-CZ" sz="4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na kvalitativní vlastnosti odlitků</a:t>
            </a:r>
            <a:endParaRPr kumimoji="0" lang="cs-CZ" sz="4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0" y="6072206"/>
            <a:ext cx="6400800" cy="57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České</a:t>
            </a:r>
            <a:r>
              <a:rPr lang="cs-CZ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Budějovice</a:t>
            </a:r>
            <a:r>
              <a:rPr kumimoji="0" lang="cs-CZ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, červen 2017</a:t>
            </a:r>
            <a:endParaRPr kumimoji="0" lang="cs-CZ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28596" y="2643182"/>
            <a:ext cx="8229600" cy="1143000"/>
          </a:xfrm>
        </p:spPr>
        <p:txBody>
          <a:bodyPr anchor="ctr">
            <a:no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Děkuji za pozornost</a:t>
            </a:r>
          </a:p>
        </p:txBody>
      </p:sp>
      <p:pic>
        <p:nvPicPr>
          <p:cNvPr id="4" name="Obrázek 3" descr="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330" y="4765612"/>
            <a:ext cx="2071670" cy="20923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Struktura prezentace</a:t>
            </a:r>
            <a:endParaRPr lang="cs-CZ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Motivace a důvody k řešení daného problému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Cíl práce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Výzkumný problém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Použité metody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Dosažené výsledky a přínos práce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Závěrečné shrnutí</a:t>
            </a:r>
          </a:p>
        </p:txBody>
      </p:sp>
      <p:pic>
        <p:nvPicPr>
          <p:cNvPr id="5" name="Obrázek 4" descr="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330" y="4765612"/>
            <a:ext cx="2071670" cy="20923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Motivace a důvody k řešení daného problému</a:t>
            </a: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Rozšířenost tlakového lití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Dostupnost informací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Zajímavost tématu</a:t>
            </a:r>
          </a:p>
        </p:txBody>
      </p:sp>
      <p:pic>
        <p:nvPicPr>
          <p:cNvPr id="5" name="Obrázek 4" descr="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330" y="4765612"/>
            <a:ext cx="2071670" cy="20923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Cíl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Určit a popsat základní vstupní parametry 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Určit vliv parametrů na kvalitu odlitků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Určit nastavení vstupních parametrů → nejvyšší kvalita</a:t>
            </a:r>
          </a:p>
        </p:txBody>
      </p:sp>
      <p:pic>
        <p:nvPicPr>
          <p:cNvPr id="5" name="Obrázek 4" descr="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330" y="4765612"/>
            <a:ext cx="2071670" cy="2092387"/>
          </a:xfrm>
          <a:prstGeom prst="rect">
            <a:avLst/>
          </a:prstGeom>
        </p:spPr>
      </p:pic>
      <p:pic>
        <p:nvPicPr>
          <p:cNvPr id="6" name="Obrázek 17" descr="odlitek.png"/>
          <p:cNvPicPr/>
          <p:nvPr/>
        </p:nvPicPr>
        <p:blipFill>
          <a:blip r:embed="rId4"/>
          <a:stretch>
            <a:fillRect/>
          </a:stretch>
        </p:blipFill>
        <p:spPr>
          <a:xfrm>
            <a:off x="928662" y="3929066"/>
            <a:ext cx="4071966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Výzkumný problém</a:t>
            </a: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Vliv technologických </a:t>
            </a:r>
            <a:r>
              <a:rPr lang="it-IT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parametrů na kvalitativní vlastnosti odlitku</a:t>
            </a: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Tvrdost povrchu odlitku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Rychlost lisovacího pístu a dotlak</a:t>
            </a:r>
          </a:p>
        </p:txBody>
      </p:sp>
      <p:pic>
        <p:nvPicPr>
          <p:cNvPr id="5" name="Obrázek 4" descr="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330" y="4765612"/>
            <a:ext cx="2071670" cy="20923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Použité metody</a:t>
            </a: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Analýza chemického složení slitiny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Výpočty rychlosti taveniny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Určení lisovací rychlosti a dotlaku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Zkouška tvrdosti podle Brinella</a:t>
            </a:r>
          </a:p>
          <a:p>
            <a:pPr>
              <a:lnSpc>
                <a:spcPct val="150000"/>
              </a:lnSpc>
              <a:buNone/>
            </a:pPr>
            <a:endParaRPr lang="cs-CZ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" name="Obrázek 4" descr="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330" y="4765612"/>
            <a:ext cx="2071670" cy="2092387"/>
          </a:xfrm>
          <a:prstGeom prst="rect">
            <a:avLst/>
          </a:prstGeom>
        </p:spPr>
      </p:pic>
      <p:pic>
        <p:nvPicPr>
          <p:cNvPr id="6" name="Obrázek 5" descr="Bez názvu.png"/>
          <p:cNvPicPr/>
          <p:nvPr/>
        </p:nvPicPr>
        <p:blipFill>
          <a:blip r:embed="rId4"/>
          <a:stretch>
            <a:fillRect/>
          </a:stretch>
        </p:blipFill>
        <p:spPr>
          <a:xfrm>
            <a:off x="928662" y="4143380"/>
            <a:ext cx="3000396" cy="21177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Zástupný symbol pro obsah 16"/>
          <p:cNvGraphicFramePr>
            <a:graphicFrameLocks noGrp="1"/>
          </p:cNvGraphicFramePr>
          <p:nvPr>
            <p:ph sz="half" idx="1"/>
          </p:nvPr>
        </p:nvGraphicFramePr>
        <p:xfrm>
          <a:off x="428624" y="214312"/>
          <a:ext cx="5715012" cy="3071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8" name="Zástupný symbol pro obsah 17"/>
          <p:cNvGraphicFramePr>
            <a:graphicFrameLocks noGrp="1"/>
          </p:cNvGraphicFramePr>
          <p:nvPr>
            <p:ph sz="half" idx="1"/>
          </p:nvPr>
        </p:nvGraphicFramePr>
        <p:xfrm>
          <a:off x="428624" y="3571875"/>
          <a:ext cx="5715012" cy="30718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5" name="Obrázek 4" descr="logo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2330" y="4765612"/>
            <a:ext cx="2071670" cy="20923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Dosažené výsledky a přínos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Tvrdost povrchu odlitků není závislá </a:t>
            </a:r>
            <a:r>
              <a:rPr lang="pl-P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 lisovací rychlosti a dotlaku</a:t>
            </a:r>
          </a:p>
          <a:p>
            <a:pPr>
              <a:lnSpc>
                <a:spcPct val="150000"/>
              </a:lnSpc>
            </a:pPr>
            <a:r>
              <a:rPr lang="pl-P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Tvrdost se odvíjí od stupně podchlazení  </a:t>
            </a:r>
          </a:p>
          <a:p>
            <a:pPr>
              <a:lnSpc>
                <a:spcPct val="150000"/>
              </a:lnSpc>
            </a:pPr>
            <a:r>
              <a:rPr lang="pl-PL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Stupeň podchlazení → jemná struktura povrchu → zvyšování tvrdosti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Nastavení různých teplot formy a taveniny</a:t>
            </a:r>
          </a:p>
        </p:txBody>
      </p:sp>
      <p:pic>
        <p:nvPicPr>
          <p:cNvPr id="5" name="Obrázek 4" descr="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330" y="4765612"/>
            <a:ext cx="2071670" cy="20923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Závěrečné shrnutí</a:t>
            </a: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Výzkumné otázky byly zodpovězeny 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Návrhy opatření byly stanoveny </a:t>
            </a:r>
          </a:p>
          <a:p>
            <a:pPr>
              <a:lnSpc>
                <a:spcPct val="150000"/>
              </a:lnSpc>
            </a:pPr>
            <a:r>
              <a:rPr lang="cs-CZ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Cíl práce byl splněn</a:t>
            </a:r>
          </a:p>
        </p:txBody>
      </p:sp>
      <p:pic>
        <p:nvPicPr>
          <p:cNvPr id="5" name="Obrázek 4" descr="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330" y="4765612"/>
            <a:ext cx="2071670" cy="20923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2578</TotalTime>
  <Words>205</Words>
  <Application>Microsoft Office PowerPoint</Application>
  <PresentationFormat>Předvádění na obrazovce (4:3)</PresentationFormat>
  <Paragraphs>54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Vysoká škola technická  a ekonomická Ústav technicko-technologický</vt:lpstr>
      <vt:lpstr>Struktura prezentace</vt:lpstr>
      <vt:lpstr>Motivace a důvody k řešení daného problému</vt:lpstr>
      <vt:lpstr>Cíl práce</vt:lpstr>
      <vt:lpstr>Výzkumný problém</vt:lpstr>
      <vt:lpstr>Použité metody</vt:lpstr>
      <vt:lpstr>Snímek 7</vt:lpstr>
      <vt:lpstr>Dosažené výsledky a přínos práce</vt:lpstr>
      <vt:lpstr>Závěrečné shrnutí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</dc:creator>
  <cp:lastModifiedBy>Tomáš</cp:lastModifiedBy>
  <cp:revision>95</cp:revision>
  <dcterms:created xsi:type="dcterms:W3CDTF">2017-06-17T07:02:16Z</dcterms:created>
  <dcterms:modified xsi:type="dcterms:W3CDTF">2017-06-21T12:42:24Z</dcterms:modified>
</cp:coreProperties>
</file>