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314" r:id="rId6"/>
    <p:sldId id="315" r:id="rId7"/>
    <p:sldId id="325" r:id="rId8"/>
    <p:sldId id="330" r:id="rId9"/>
    <p:sldId id="326" r:id="rId10"/>
    <p:sldId id="331" r:id="rId11"/>
    <p:sldId id="324" r:id="rId12"/>
    <p:sldId id="327" r:id="rId13"/>
  </p:sldIdLst>
  <p:sldSz cx="12188825" cy="6858000"/>
  <p:notesSz cx="6858000" cy="9144000"/>
  <p:custDataLst>
    <p:tags r:id="rId16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4629" autoAdjust="0"/>
  </p:normalViewPr>
  <p:slideViewPr>
    <p:cSldViewPr showGuides="1">
      <p:cViewPr>
        <p:scale>
          <a:sx n="83" d="100"/>
          <a:sy n="83" d="100"/>
        </p:scale>
        <p:origin x="-354" y="23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48D6A5-469F-4FA4-A147-C8B8EC25BB7B}" type="datetime1">
              <a:rPr lang="cs-CZ" smtClean="0"/>
              <a:t>14.6.2017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13C5B1F-949B-4DD0-A78B-C3911861FAC0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6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75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4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75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4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75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4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64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75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smtClean="0"/>
              <a:t>Upravte štýly predlohy textu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smtClean="0"/>
              <a:t>Upravte štýl predlohy podnadpisov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8E88FA-03BA-466C-A785-263DBDDF76AF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632F33-0CE4-4426-B155-942568323885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F768CF-40C9-4CCB-A5B6-101C357967EB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sk-SK" smtClean="0"/>
              <a:t>Upravte štýly predlohy textu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454EE-2776-40D2-8F3A-58A2663BD743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E2C431-4968-4F85-98D6-1884889B2565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8D6EBF-ADC2-4F30-BC6A-A20FAC67007C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5A79ED-9CD6-4E90-BFEC-409C943DCE9C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F75E63-51FD-47E4-B1B0-45F3B67E9D92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smtClean="0"/>
              <a:t>Upravte štýly predlohy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8C4448-F86C-4FF0-A830-90C17E875AEE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smtClean="0"/>
              <a:t>Upravte štýly predlohy textu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2064F1-6E9E-4327-9AE7-D6E65D88A80E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FFC4-6E08-4C95-BBE6-CC62724D5D23}" type="datetime1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9493694" cy="1816224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5000" dirty="0" smtClean="0"/>
              <a:t>Návrh a výpočtové ověření stojanové brusky</a:t>
            </a:r>
            <a:endParaRPr lang="cs-CZ" sz="50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701924" y="548680"/>
            <a:ext cx="8229600" cy="1219200"/>
          </a:xfrm>
        </p:spPr>
        <p:txBody>
          <a:bodyPr rtlCol="0"/>
          <a:lstStyle/>
          <a:p>
            <a:pPr algn="ctr">
              <a:lnSpc>
                <a:spcPct val="120000"/>
              </a:lnSpc>
            </a:pPr>
            <a:r>
              <a:rPr lang="cs-CZ" dirty="0"/>
              <a:t>VYSOKÁ ŠKOLA TECHNICKÁ A EKONOMICKÁ </a:t>
            </a:r>
            <a:endParaRPr lang="cs-CZ" dirty="0" smtClean="0"/>
          </a:p>
          <a:p>
            <a:pPr algn="ctr">
              <a:lnSpc>
                <a:spcPct val="120000"/>
              </a:lnSpc>
            </a:pPr>
            <a:r>
              <a:rPr lang="cs-CZ" sz="1800" dirty="0" smtClean="0"/>
              <a:t>ÚSTAV TECHNICKO-TECHNOLOGICKÝ</a:t>
            </a:r>
            <a:endParaRPr lang="cs-CZ" sz="1800" dirty="0"/>
          </a:p>
        </p:txBody>
      </p:sp>
      <p:sp>
        <p:nvSpPr>
          <p:cNvPr id="6" name="Podnadpis 3"/>
          <p:cNvSpPr txBox="1">
            <a:spLocks/>
          </p:cNvSpPr>
          <p:nvPr/>
        </p:nvSpPr>
        <p:spPr>
          <a:xfrm>
            <a:off x="1715556" y="4725144"/>
            <a:ext cx="8051264" cy="18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500" dirty="0">
                <a:solidFill>
                  <a:schemeClr val="tx1"/>
                </a:solidFill>
              </a:rPr>
              <a:t>Autor bakalářské práce: </a:t>
            </a:r>
            <a:r>
              <a:rPr lang="cs-CZ" sz="1500" dirty="0" smtClean="0">
                <a:solidFill>
                  <a:schemeClr val="tx1"/>
                </a:solidFill>
              </a:rPr>
              <a:t>		Tomáš záleský</a:t>
            </a:r>
          </a:p>
          <a:p>
            <a:pPr>
              <a:lnSpc>
                <a:spcPct val="15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Vedoucí </a:t>
            </a:r>
            <a:r>
              <a:rPr lang="cs-CZ" sz="1500" dirty="0">
                <a:solidFill>
                  <a:schemeClr val="tx1"/>
                </a:solidFill>
              </a:rPr>
              <a:t>bakalářské práce: </a:t>
            </a:r>
            <a:r>
              <a:rPr lang="cs-CZ" sz="1500" dirty="0" smtClean="0">
                <a:solidFill>
                  <a:schemeClr val="tx1"/>
                </a:solidFill>
              </a:rPr>
              <a:t>		Ing</a:t>
            </a:r>
            <a:r>
              <a:rPr lang="cs-CZ" sz="1500" dirty="0">
                <a:solidFill>
                  <a:schemeClr val="tx1"/>
                </a:solidFill>
              </a:rPr>
              <a:t>. Martin Podařil, Ph.D.</a:t>
            </a:r>
            <a:endParaRPr lang="cs-CZ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Oponent </a:t>
            </a:r>
            <a:r>
              <a:rPr lang="cs-CZ" sz="1500" dirty="0">
                <a:solidFill>
                  <a:schemeClr val="tx1"/>
                </a:solidFill>
              </a:rPr>
              <a:t>bakalářské práce</a:t>
            </a:r>
            <a:r>
              <a:rPr lang="cs-CZ" sz="1500" dirty="0" smtClean="0">
                <a:solidFill>
                  <a:schemeClr val="tx1"/>
                </a:solidFill>
              </a:rPr>
              <a:t>:		Ing</a:t>
            </a:r>
            <a:r>
              <a:rPr lang="cs-CZ" sz="1500" dirty="0">
                <a:solidFill>
                  <a:schemeClr val="tx1"/>
                </a:solidFill>
              </a:rPr>
              <a:t>. Jan Kolínský, Ph.D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endParaRPr lang="cs-CZ" sz="15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České </a:t>
            </a:r>
            <a:r>
              <a:rPr lang="cs-CZ" sz="1500" dirty="0" err="1" smtClean="0">
                <a:solidFill>
                  <a:schemeClr val="tx1"/>
                </a:solidFill>
              </a:rPr>
              <a:t>budějovice</a:t>
            </a:r>
            <a:r>
              <a:rPr lang="cs-CZ" sz="1500" dirty="0" smtClean="0">
                <a:solidFill>
                  <a:schemeClr val="tx1"/>
                </a:solidFill>
              </a:rPr>
              <a:t>, červen 2017</a:t>
            </a:r>
            <a:endParaRPr lang="cs-CZ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980728"/>
            <a:ext cx="8692399" cy="752872"/>
          </a:xfrm>
        </p:spPr>
        <p:txBody>
          <a:bodyPr rtlCol="0">
            <a:normAutofit/>
          </a:bodyPr>
          <a:lstStyle/>
          <a:p>
            <a:pPr rtl="0"/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2780928"/>
            <a:ext cx="10429799" cy="3238873"/>
          </a:xfrm>
        </p:spPr>
        <p:txBody>
          <a:bodyPr rtlCol="0">
            <a:normAutofit/>
          </a:bodyPr>
          <a:lstStyle/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Návrh parametrů a konstrukce brusky</a:t>
            </a:r>
          </a:p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výpočtové ověření brusky</a:t>
            </a:r>
          </a:p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Vymodelování brusky v programu </a:t>
            </a:r>
            <a:r>
              <a:rPr lang="cs-CZ" sz="2500" dirty="0" err="1" smtClean="0"/>
              <a:t>autodesk</a:t>
            </a:r>
            <a:r>
              <a:rPr lang="cs-CZ" sz="2500" dirty="0" smtClean="0"/>
              <a:t> </a:t>
            </a:r>
            <a:r>
              <a:rPr lang="cs-CZ" sz="2500" dirty="0" err="1" smtClean="0"/>
              <a:t>inventor</a:t>
            </a:r>
            <a:endParaRPr lang="cs-CZ" sz="2500" dirty="0" smtClean="0"/>
          </a:p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Vytvoření výkresové dokumentace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052736"/>
            <a:ext cx="9144001" cy="699864"/>
          </a:xfrm>
        </p:spPr>
        <p:txBody>
          <a:bodyPr rtlCol="0">
            <a:normAutofit/>
          </a:bodyPr>
          <a:lstStyle/>
          <a:p>
            <a:pPr rtl="0"/>
            <a:r>
              <a:rPr lang="cs-CZ" sz="4000" dirty="0" smtClean="0"/>
              <a:t>Motivace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53852" y="2924944"/>
            <a:ext cx="10153128" cy="2232248"/>
          </a:xfrm>
        </p:spPr>
        <p:txBody>
          <a:bodyPr rtlCol="0"/>
          <a:lstStyle/>
          <a:p>
            <a:pPr marL="342900" indent="-342900" rtl="0">
              <a:lnSpc>
                <a:spcPct val="110000"/>
              </a:lnSpc>
              <a:buFont typeface="Wingdings" pitchFamily="2" charset="2"/>
              <a:buChar char="§"/>
            </a:pPr>
            <a:r>
              <a:rPr lang="cs-CZ" sz="2500" dirty="0" smtClean="0"/>
              <a:t>Zdokonalení dovedností v programu </a:t>
            </a:r>
            <a:r>
              <a:rPr lang="cs-CZ" sz="2500" dirty="0" err="1" smtClean="0"/>
              <a:t>autodesk</a:t>
            </a:r>
            <a:r>
              <a:rPr lang="cs-CZ" sz="2500" dirty="0" smtClean="0"/>
              <a:t> </a:t>
            </a:r>
            <a:r>
              <a:rPr lang="cs-CZ" sz="2500" dirty="0" err="1" smtClean="0"/>
              <a:t>inventor</a:t>
            </a:r>
            <a:endParaRPr lang="cs-CZ" sz="2500" dirty="0" smtClean="0"/>
          </a:p>
          <a:p>
            <a:pPr marL="342900" indent="-342900" rtl="0">
              <a:lnSpc>
                <a:spcPct val="160000"/>
              </a:lnSpc>
              <a:buFont typeface="Wingdings" pitchFamily="2" charset="2"/>
              <a:buChar char="§"/>
            </a:pPr>
            <a:r>
              <a:rPr lang="cs-CZ" sz="2500" dirty="0" smtClean="0"/>
              <a:t>Využití získaných vědomostí</a:t>
            </a:r>
          </a:p>
          <a:p>
            <a:pPr marL="342900" indent="-342900" rtl="0">
              <a:buFont typeface="Wingdings" pitchFamily="2" charset="2"/>
              <a:buChar char="§"/>
            </a:pPr>
            <a:endParaRPr lang="cs-CZ" sz="2500" dirty="0" smtClean="0"/>
          </a:p>
          <a:p>
            <a:pPr marL="342900" indent="-342900" rtl="0">
              <a:buFont typeface="Wingdings" pitchFamily="2" charset="2"/>
              <a:buChar char="§"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980728"/>
            <a:ext cx="8692399" cy="752872"/>
          </a:xfrm>
        </p:spPr>
        <p:txBody>
          <a:bodyPr rtlCol="0">
            <a:normAutofit/>
          </a:bodyPr>
          <a:lstStyle/>
          <a:p>
            <a:r>
              <a:rPr lang="cs-CZ" sz="4000" dirty="0"/>
              <a:t>Obsah práce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2780928"/>
            <a:ext cx="10429799" cy="3238873"/>
          </a:xfrm>
        </p:spPr>
        <p:txBody>
          <a:bodyPr rtlCol="0">
            <a:normAutofit/>
          </a:bodyPr>
          <a:lstStyle/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Teoretická část</a:t>
            </a:r>
          </a:p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Aplikační část</a:t>
            </a:r>
          </a:p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přílohy</a:t>
            </a:r>
          </a:p>
        </p:txBody>
      </p:sp>
    </p:spTree>
    <p:extLst>
      <p:ext uri="{BB962C8B-B14F-4D97-AF65-F5344CB8AC3E}">
        <p14:creationId xmlns:p14="http://schemas.microsoft.com/office/powerpoint/2010/main" val="17573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052736"/>
            <a:ext cx="9144001" cy="699864"/>
          </a:xfrm>
        </p:spPr>
        <p:txBody>
          <a:bodyPr rtlCol="0">
            <a:normAutofit/>
          </a:bodyPr>
          <a:lstStyle/>
          <a:p>
            <a:r>
              <a:rPr lang="cs-CZ" sz="4000" dirty="0"/>
              <a:t>Výpočtová část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53852" y="2924944"/>
            <a:ext cx="10153128" cy="2232248"/>
          </a:xfrm>
        </p:spPr>
        <p:txBody>
          <a:bodyPr rtlCol="0"/>
          <a:lstStyle/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Dosazení hodnot do matematického modelu</a:t>
            </a:r>
          </a:p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Získání parametrů stroje</a:t>
            </a:r>
          </a:p>
          <a:p>
            <a:pPr marL="342900" indent="-342900" rtl="0">
              <a:buFont typeface="Wingdings" pitchFamily="2" charset="2"/>
              <a:buChar char="§"/>
            </a:pPr>
            <a:endParaRPr lang="cs-CZ" sz="2500" dirty="0" smtClean="0"/>
          </a:p>
          <a:p>
            <a:pPr marL="342900" indent="-342900" rtl="0">
              <a:buFont typeface="Wingdings" pitchFamily="2" charset="2"/>
              <a:buChar char="§"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6491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980728"/>
            <a:ext cx="8692399" cy="752872"/>
          </a:xfrm>
        </p:spPr>
        <p:txBody>
          <a:bodyPr rtlCol="0">
            <a:normAutofit/>
          </a:bodyPr>
          <a:lstStyle/>
          <a:p>
            <a:r>
              <a:rPr lang="cs-CZ" sz="4000" dirty="0"/>
              <a:t>Konstrukční část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2780928"/>
            <a:ext cx="10429799" cy="3238873"/>
          </a:xfrm>
        </p:spPr>
        <p:txBody>
          <a:bodyPr rtlCol="0">
            <a:normAutofit/>
          </a:bodyPr>
          <a:lstStyle/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Vymodelování jednotlivých součástí</a:t>
            </a:r>
          </a:p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Sestavení dílů do finální sestavy</a:t>
            </a:r>
          </a:p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Vytvoření technické dokumentace</a:t>
            </a:r>
          </a:p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8070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052736"/>
            <a:ext cx="9144001" cy="699864"/>
          </a:xfrm>
        </p:spPr>
        <p:txBody>
          <a:bodyPr rtlCol="0">
            <a:normAutofit/>
          </a:bodyPr>
          <a:lstStyle/>
          <a:p>
            <a:r>
              <a:rPr lang="cs-CZ" sz="4000" dirty="0" smtClean="0"/>
              <a:t>Závěr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53852" y="2924944"/>
            <a:ext cx="10153128" cy="2232248"/>
          </a:xfrm>
        </p:spPr>
        <p:txBody>
          <a:bodyPr rtlCol="0"/>
          <a:lstStyle/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Cíl práce splněn</a:t>
            </a:r>
          </a:p>
          <a:p>
            <a:pPr marL="342900" indent="-342900" rtl="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500" dirty="0" smtClean="0"/>
              <a:t>Návrhy opatření</a:t>
            </a:r>
          </a:p>
          <a:p>
            <a:pPr marL="342900" indent="-342900" rtl="0">
              <a:buFont typeface="Wingdings" pitchFamily="2" charset="2"/>
              <a:buChar char="§"/>
            </a:pPr>
            <a:endParaRPr lang="cs-CZ" sz="2500" dirty="0" smtClean="0"/>
          </a:p>
          <a:p>
            <a:pPr marL="342900" indent="-342900" rtl="0">
              <a:buFont typeface="Wingdings" pitchFamily="2" charset="2"/>
              <a:buChar char="§"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7706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9493694" cy="1816224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5000" dirty="0" smtClean="0"/>
              <a:t>Děkuji za pozornost</a:t>
            </a:r>
            <a:endParaRPr lang="cs-CZ" sz="50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701924" y="548680"/>
            <a:ext cx="8229600" cy="1219200"/>
          </a:xfrm>
        </p:spPr>
        <p:txBody>
          <a:bodyPr rtlCol="0"/>
          <a:lstStyle/>
          <a:p>
            <a:pPr algn="ctr">
              <a:lnSpc>
                <a:spcPct val="120000"/>
              </a:lnSpc>
            </a:pPr>
            <a:endParaRPr lang="cs-CZ" sz="1800" dirty="0"/>
          </a:p>
        </p:txBody>
      </p:sp>
      <p:sp>
        <p:nvSpPr>
          <p:cNvPr id="6" name="Podnadpis 3"/>
          <p:cNvSpPr txBox="1">
            <a:spLocks/>
          </p:cNvSpPr>
          <p:nvPr/>
        </p:nvSpPr>
        <p:spPr>
          <a:xfrm>
            <a:off x="1715556" y="4725144"/>
            <a:ext cx="805126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cs-CZ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980728"/>
            <a:ext cx="8692399" cy="752872"/>
          </a:xfrm>
        </p:spPr>
        <p:txBody>
          <a:bodyPr rtlCol="0">
            <a:normAutofit/>
          </a:bodyPr>
          <a:lstStyle/>
          <a:p>
            <a:r>
              <a:rPr lang="cs-CZ" sz="4000" dirty="0"/>
              <a:t>Doplňující dotazy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2780928"/>
            <a:ext cx="10429799" cy="3238873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latin typeface="+mj-lt"/>
                <a:cs typeface="Arabic Typesetting" pitchFamily="66" charset="-78"/>
              </a:rPr>
              <a:t>„</a:t>
            </a:r>
            <a:r>
              <a:rPr lang="pt-BR" dirty="0"/>
              <a:t>Vysvetlite prínos práce pre Vás a špecificky pre prax</a:t>
            </a:r>
            <a:r>
              <a:rPr lang="pt-BR" dirty="0" smtClean="0"/>
              <a:t>.</a:t>
            </a:r>
            <a:r>
              <a:rPr lang="cs-CZ" dirty="0" smtClean="0"/>
              <a:t>“</a:t>
            </a:r>
            <a:endParaRPr lang="cs-CZ" dirty="0" smtClean="0">
              <a:latin typeface="+mj-lt"/>
              <a:cs typeface="Arabic Typesetting" pitchFamily="66" charset="-78"/>
            </a:endParaRPr>
          </a:p>
          <a:p>
            <a:pPr>
              <a:lnSpc>
                <a:spcPct val="100000"/>
              </a:lnSpc>
            </a:pPr>
            <a:endParaRPr lang="cs-CZ" dirty="0">
              <a:latin typeface="+mj-lt"/>
              <a:cs typeface="Arabic Typesetting" pitchFamily="66" charset="-78"/>
            </a:endParaRPr>
          </a:p>
          <a:p>
            <a:pPr>
              <a:lnSpc>
                <a:spcPct val="100000"/>
              </a:lnSpc>
            </a:pPr>
            <a:endParaRPr lang="cs-CZ" dirty="0" smtClean="0">
              <a:latin typeface="+mj-lt"/>
              <a:cs typeface="Arabic Typesetting" pitchFamily="66" charset="-78"/>
            </a:endParaRPr>
          </a:p>
          <a:p>
            <a:pPr>
              <a:lnSpc>
                <a:spcPct val="100000"/>
              </a:lnSpc>
            </a:pPr>
            <a:r>
              <a:rPr lang="cs-CZ" dirty="0" smtClean="0">
                <a:latin typeface="+mj-lt"/>
                <a:cs typeface="Arabic Typesetting" pitchFamily="66" charset="-78"/>
              </a:rPr>
              <a:t>„Bylo </a:t>
            </a:r>
            <a:r>
              <a:rPr lang="cs-CZ" dirty="0">
                <a:latin typeface="+mj-lt"/>
                <a:cs typeface="Arabic Typesetting" pitchFamily="66" charset="-78"/>
              </a:rPr>
              <a:t>by možné využít hřídele elektromotoru přímo k montáži spodní řemenice a z návrhu tak vynechat hřídelovou spojku a spodní hřídel, diskutujte přínosy a nevýhody takového řešení, pokud by bylo možné</a:t>
            </a:r>
            <a:r>
              <a:rPr lang="cs-CZ" dirty="0" smtClean="0">
                <a:latin typeface="+mj-lt"/>
                <a:cs typeface="Arabic Typesetting" pitchFamily="66" charset="-78"/>
              </a:rPr>
              <a:t>.“</a:t>
            </a:r>
            <a:endParaRPr lang="cs-CZ" dirty="0">
              <a:latin typeface="+mj-lt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74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1876_TF02895261_TF02895261.potx" id="{A5AA115C-C41B-407F-A53E-066073EF1572}" vid="{BE14AF58-2E99-4824-AE99-F806D3A9806C}"/>
    </a:ext>
  </a:extLst>
</a:theme>
</file>

<file path=ppt/theme/theme2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0</TotalTime>
  <Words>143</Words>
  <Application>Microsoft Office PowerPoint</Application>
  <PresentationFormat>Vlastná</PresentationFormat>
  <Paragraphs>45</Paragraphs>
  <Slides>9</Slides>
  <Notes>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tf02895261</vt:lpstr>
      <vt:lpstr>Návrh a výpočtové ověření stojanové brusky</vt:lpstr>
      <vt:lpstr>Cíl práce</vt:lpstr>
      <vt:lpstr>Motivace</vt:lpstr>
      <vt:lpstr>Obsah práce</vt:lpstr>
      <vt:lpstr>Výpočtová část</vt:lpstr>
      <vt:lpstr>Konstrukční část</vt:lpstr>
      <vt:lpstr>Závěr</vt:lpstr>
      <vt:lpstr>Děkuji za pozornost</vt:lpstr>
      <vt:lpstr>Doplňující dotazy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2017-06-13T13:21:22Z</dcterms:created>
  <dcterms:modified xsi:type="dcterms:W3CDTF">2017-06-14T14:59:16Z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