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1"/>
  </p:notesMasterIdLst>
  <p:sldIdLst>
    <p:sldId id="256" r:id="rId2"/>
    <p:sldId id="259" r:id="rId3"/>
    <p:sldId id="257" r:id="rId4"/>
    <p:sldId id="284" r:id="rId5"/>
    <p:sldId id="288" r:id="rId6"/>
    <p:sldId id="290" r:id="rId7"/>
    <p:sldId id="286" r:id="rId8"/>
    <p:sldId id="291" r:id="rId9"/>
    <p:sldId id="292" r:id="rId10"/>
    <p:sldId id="295" r:id="rId11"/>
    <p:sldId id="296" r:id="rId12"/>
    <p:sldId id="294" r:id="rId13"/>
    <p:sldId id="297" r:id="rId14"/>
    <p:sldId id="298" r:id="rId15"/>
    <p:sldId id="299" r:id="rId16"/>
    <p:sldId id="300" r:id="rId17"/>
    <p:sldId id="293" r:id="rId18"/>
    <p:sldId id="282" r:id="rId19"/>
    <p:sldId id="301" r:id="rId20"/>
  </p:sldIdLst>
  <p:sldSz cx="12192000" cy="6858000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9966"/>
    <a:srgbClr val="24A02A"/>
    <a:srgbClr val="58BA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D8AB69-B8CC-4E1D-B571-90BCBEC74775}" type="datetimeFigureOut">
              <a:rPr lang="cs-CZ"/>
              <a:pPr>
                <a:defRPr/>
              </a:pPr>
              <a:t>19.6.2017</a:t>
            </a:fld>
            <a:endParaRPr lang="cs-CZ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cs-CZ" noProof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1208D3F-4BC8-4683-ACC7-520B5FAB274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95D03-474A-485F-B532-DEE567A4391A}" type="datetimeFigureOut">
              <a:rPr lang="sk-SK"/>
              <a:pPr>
                <a:defRPr/>
              </a:pPr>
              <a:t>19.6.2017</a:t>
            </a:fld>
            <a:endParaRPr lang="sk-SK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28825-E66A-42AE-A001-0EF2F127E912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6666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9B106-64AE-45D7-8DE6-29AC42A3E6B4}" type="datetimeFigureOut">
              <a:rPr lang="sk-SK"/>
              <a:pPr>
                <a:defRPr/>
              </a:pPr>
              <a:t>19.6.2017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1F2F8-73C6-40D0-AE3B-BA02EDA4D594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72151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cs-CZ" sz="8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cs-CZ" sz="8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3686F-CA2D-4402-8D61-BA7408245D5E}" type="datetimeFigureOut">
              <a:rPr lang="sk-SK"/>
              <a:pPr>
                <a:defRPr/>
              </a:pPr>
              <a:t>19.6.2017</a:t>
            </a:fld>
            <a:endParaRPr lang="sk-S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9A6DB-AEE1-4B34-99CA-D6F4236690F5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209063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60395-BC7E-4F9F-BBD3-78761DF64E82}" type="datetimeFigureOut">
              <a:rPr lang="sk-SK"/>
              <a:pPr>
                <a:defRPr/>
              </a:pPr>
              <a:t>19.6.2017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1FF8D-45AD-49F2-99DC-9541AA3F8A17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674942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cs-CZ" sz="8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cs-CZ" sz="8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4386C-5562-4315-B61C-A7082CBAC472}" type="datetimeFigureOut">
              <a:rPr lang="sk-SK"/>
              <a:pPr>
                <a:defRPr/>
              </a:pPr>
              <a:t>19.6.2017</a:t>
            </a:fld>
            <a:endParaRPr lang="sk-S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2E00B-BE45-4A69-98F4-0A372746AB01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973819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46DD0-AC9D-4856-9008-42C6DE97068D}" type="datetimeFigureOut">
              <a:rPr lang="sk-SK"/>
              <a:pPr>
                <a:defRPr/>
              </a:pPr>
              <a:t>19.6.2017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07ACA-D179-462E-9B76-642C020F7FA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67729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6B9DB-0503-4C84-B03D-EAB2423A7EF4}" type="datetimeFigureOut">
              <a:rPr lang="sk-SK"/>
              <a:pPr>
                <a:defRPr/>
              </a:pPr>
              <a:t>19.6.2017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3416A-E64A-42B6-912E-2D3AB86F09D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786654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27B1E-7079-4336-807F-5724A2A75B10}" type="datetimeFigureOut">
              <a:rPr lang="sk-SK"/>
              <a:pPr>
                <a:defRPr/>
              </a:pPr>
              <a:t>19.6.2017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58A97-19AC-45B3-BE2A-BEDB493CE52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248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F75F9-5284-4C55-AA80-2845EEC3F67D}" type="datetimeFigureOut">
              <a:rPr lang="sk-SK"/>
              <a:pPr>
                <a:defRPr/>
              </a:pPr>
              <a:t>19.6.2017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7BE28-281A-4789-9F39-907A0243DE2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24424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70A2A-8265-435B-BF97-C4C26C1C4E05}" type="datetimeFigureOut">
              <a:rPr lang="sk-SK"/>
              <a:pPr>
                <a:defRPr/>
              </a:pPr>
              <a:t>19.6.2017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C3610-B9F1-448C-99B8-8D9376A18553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7786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91C7B-B344-4E02-B540-B8142C2D19DC}" type="datetimeFigureOut">
              <a:rPr lang="sk-SK"/>
              <a:pPr>
                <a:defRPr/>
              </a:pPr>
              <a:t>19.6.2017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DAF6E-F767-4D5C-BB4A-A4AE097D90A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6496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BA979-7575-46CE-84F0-E88F53AEB09F}" type="datetimeFigureOut">
              <a:rPr lang="sk-SK"/>
              <a:pPr>
                <a:defRPr/>
              </a:pPr>
              <a:t>19.6.2017</a:t>
            </a:fld>
            <a:endParaRPr lang="sk-S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E3A41-BB98-401E-9F27-229A0DC9DAF9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33319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D4E37-FB37-496C-9B5F-46F547175301}" type="datetimeFigureOut">
              <a:rPr lang="sk-SK"/>
              <a:pPr>
                <a:defRPr/>
              </a:pPr>
              <a:t>19.6.2017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9171A-0708-4CD6-92A0-3D2772C312A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82399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01088-3D5E-426B-8387-D888053DFDEA}" type="datetimeFigureOut">
              <a:rPr lang="sk-SK"/>
              <a:pPr>
                <a:defRPr/>
              </a:pPr>
              <a:t>19.6.2017</a:t>
            </a:fld>
            <a:endParaRPr lang="sk-SK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A4D45-14EE-4238-AD57-C907E57A77B2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95453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D294F-7D54-489F-8772-143AB5098E13}" type="datetimeFigureOut">
              <a:rPr lang="sk-SK"/>
              <a:pPr>
                <a:defRPr/>
              </a:pPr>
              <a:t>19.6.2017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91460-C367-4B6B-ADF8-24C37621477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1423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noProof="0"/>
              <a:t>Ak chcete pridať obrázok, kliknite na ikonu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C63C8-A8F4-4756-9E02-5A9618881BE9}" type="datetimeFigureOut">
              <a:rPr lang="sk-SK"/>
              <a:pPr>
                <a:defRPr/>
              </a:pPr>
              <a:t>19.6.2017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C16E1-D52B-49D0-9E6F-29001F744D03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71845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4000">
              <a:srgbClr val="CDCDCD"/>
            </a:gs>
            <a:gs pos="100000">
              <a:srgbClr val="CDCDC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/>
              <a:t>Upravte štýly predlohy textu</a:t>
            </a:r>
            <a:endParaRPr lang="en-US" altLang="cs-CZ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/>
              <a:t>Upravte štýl predlohy textu.</a:t>
            </a:r>
          </a:p>
          <a:p>
            <a:pPr lvl="1"/>
            <a:r>
              <a:rPr lang="sk-SK" altLang="cs-CZ"/>
              <a:t>Druhá úroveň</a:t>
            </a:r>
          </a:p>
          <a:p>
            <a:pPr lvl="2"/>
            <a:r>
              <a:rPr lang="sk-SK" altLang="cs-CZ"/>
              <a:t>Tretia úroveň</a:t>
            </a:r>
          </a:p>
          <a:p>
            <a:pPr lvl="3"/>
            <a:r>
              <a:rPr lang="sk-SK" altLang="cs-CZ"/>
              <a:t>Štvrtá úroveň</a:t>
            </a:r>
          </a:p>
          <a:p>
            <a:pPr lvl="4"/>
            <a:r>
              <a:rPr lang="sk-SK" altLang="cs-CZ"/>
              <a:t>Piata úroveň</a:t>
            </a:r>
            <a:endParaRPr lang="en-US" alt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960B2C4-65DC-49ED-8D80-3267BED53F56}" type="datetimeFigureOut">
              <a:rPr lang="sk-SK"/>
              <a:pPr>
                <a:defRPr/>
              </a:pPr>
              <a:t>19.6.2017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511F1DA-AD97-4B3D-B427-49D2A2789E0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7" r:id="rId11"/>
    <p:sldLayoutId id="2147483962" r:id="rId12"/>
    <p:sldLayoutId id="2147483968" r:id="rId13"/>
    <p:sldLayoutId id="2147483963" r:id="rId14"/>
    <p:sldLayoutId id="2147483964" r:id="rId15"/>
    <p:sldLayoutId id="2147483965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92163" y="2005013"/>
            <a:ext cx="9239250" cy="2300287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procesy po 3D tisku</a:t>
            </a: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i="1" dirty="0">
                <a:solidFill>
                  <a:schemeClr val="accent6"/>
                </a:solidFill>
              </a:rPr>
              <a:t>Bakalářská</a:t>
            </a:r>
            <a:r>
              <a:rPr lang="sk-SK" sz="2400" i="1" dirty="0">
                <a:solidFill>
                  <a:schemeClr val="accent6"/>
                </a:solidFill>
              </a:rPr>
              <a:t> práce</a:t>
            </a:r>
            <a:endParaRPr lang="cs-CZ" sz="2400" i="1" dirty="0">
              <a:solidFill>
                <a:schemeClr val="accent6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7488" y="6026150"/>
            <a:ext cx="11974512" cy="74930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k-SK" alt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Vypracoval:    Tomáš </a:t>
            </a:r>
            <a:r>
              <a:rPr lang="sk-SK" altLang="sk-SK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Kůs</a:t>
            </a:r>
            <a:endParaRPr lang="sk-SK" altLang="sk-SK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sk-SK" alt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2017                                                                                 </a:t>
            </a:r>
            <a:r>
              <a:rPr lang="sk-SK" altLang="sk-SK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Vedocí</a:t>
            </a:r>
            <a:r>
              <a:rPr lang="sk-SK" alt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práce: Ing. Monika </a:t>
            </a:r>
            <a:r>
              <a:rPr lang="sk-SK" altLang="sk-SK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Karková</a:t>
            </a:r>
            <a:r>
              <a:rPr lang="sk-SK" alt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PhD.</a:t>
            </a:r>
            <a:endParaRPr lang="cs-CZ" dirty="0"/>
          </a:p>
        </p:txBody>
      </p:sp>
      <p:pic>
        <p:nvPicPr>
          <p:cNvPr id="614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671513"/>
            <a:ext cx="598963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Referenční vzorek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677863" y="1543050"/>
            <a:ext cx="8596312" cy="3881438"/>
          </a:xfrm>
        </p:spPr>
        <p:txBody>
          <a:bodyPr/>
          <a:lstStyle/>
          <a:p>
            <a:r>
              <a:rPr lang="cs-CZ" altLang="cs-CZ"/>
              <a:t>Hodnoty referenčního vzorku udávají drsnost povrchu takovou, jakou má model po vytištění 3D tiskárnou</a:t>
            </a:r>
          </a:p>
          <a:p>
            <a:r>
              <a:rPr lang="cs-CZ" altLang="cs-CZ"/>
              <a:t>Na první pohled je na referenčním vzorku znatelná textura typická pro 3D tis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677863" y="2863850"/>
          <a:ext cx="8596312" cy="841375"/>
        </p:xfrm>
        <a:graphic>
          <a:graphicData uri="http://schemas.openxmlformats.org/drawingml/2006/table">
            <a:tbl>
              <a:tblPr firstRow="1" lastRow="1"/>
              <a:tblGrid>
                <a:gridCol w="2149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03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81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Rozměr 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81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Rozměr B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81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Rozměr C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8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44,752 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32,051 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44,100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Rq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53,218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42,047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54,809 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204,373 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177,157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213,769 </a:t>
                      </a:r>
                      <a:r>
                        <a:rPr lang="cs-CZ" sz="11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µm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391" name="Obdélník 5"/>
          <p:cNvSpPr>
            <a:spLocks noChangeArrowheads="1"/>
          </p:cNvSpPr>
          <p:nvPr/>
        </p:nvSpPr>
        <p:spPr bwMode="auto">
          <a:xfrm>
            <a:off x="8626475" y="3705225"/>
            <a:ext cx="9223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cs-CZ" altLang="cs-CZ" sz="80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Zdroj: vlastní</a:t>
            </a:r>
          </a:p>
        </p:txBody>
      </p:sp>
      <p:pic>
        <p:nvPicPr>
          <p:cNvPr id="15392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3960813"/>
            <a:ext cx="480060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3" name="Obdélník 3"/>
          <p:cNvSpPr>
            <a:spLocks noChangeArrowheads="1"/>
          </p:cNvSpPr>
          <p:nvPr/>
        </p:nvSpPr>
        <p:spPr bwMode="auto">
          <a:xfrm>
            <a:off x="3665538" y="6553200"/>
            <a:ext cx="2098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80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Vizualizace zkušebního vzorku (zdroj: vlastní)</a:t>
            </a:r>
            <a:endParaRPr lang="cs-CZ" altLang="cs-CZ" sz="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Mechanické narušování broušením</a:t>
            </a:r>
            <a:br>
              <a:rPr lang="cs-CZ" altLang="cs-CZ" b="1"/>
            </a:br>
            <a:endParaRPr lang="cs-CZ" altLang="cs-CZ"/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677863" y="1558925"/>
            <a:ext cx="8596312" cy="3881438"/>
          </a:xfrm>
        </p:spPr>
        <p:txBody>
          <a:bodyPr/>
          <a:lstStyle/>
          <a:p>
            <a:r>
              <a:rPr lang="cs-CZ" altLang="cs-CZ"/>
              <a:t>Při pohledu na naměřené hodnoty jednotlivých bodů A, B, a C je znatelný velký rozdíl naměřených hodnot</a:t>
            </a:r>
          </a:p>
          <a:p>
            <a:r>
              <a:rPr lang="cs-CZ" altLang="cs-CZ"/>
              <a:t>Na první pohled je znát, že po broušení je povrch matný a jeví se jako světlejší oproti referenčnímu vzorku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677863" y="2957513"/>
          <a:ext cx="8596312" cy="841375"/>
        </p:xfrm>
        <a:graphic>
          <a:graphicData uri="http://schemas.openxmlformats.org/drawingml/2006/table">
            <a:tbl>
              <a:tblPr firstRow="1" lastRow="1"/>
              <a:tblGrid>
                <a:gridCol w="2149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03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81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Rozměr 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81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Rozměr B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81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Rozměr C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8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1,531 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6,867 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18,005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Rq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2,111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10,235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23,473 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12,719 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42,754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96,520 </a:t>
                      </a:r>
                      <a:r>
                        <a:rPr lang="cs-CZ" sz="11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µm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415" name="Obdélník 5"/>
          <p:cNvSpPr>
            <a:spLocks noChangeArrowheads="1"/>
          </p:cNvSpPr>
          <p:nvPr/>
        </p:nvSpPr>
        <p:spPr bwMode="auto">
          <a:xfrm>
            <a:off x="8532813" y="3797300"/>
            <a:ext cx="741362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cs-CZ" altLang="cs-CZ" sz="80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Zdroj: vlastní</a:t>
            </a:r>
          </a:p>
        </p:txBody>
      </p:sp>
      <p:pic>
        <p:nvPicPr>
          <p:cNvPr id="7" name="Obrázek 6"/>
          <p:cNvPicPr/>
          <p:nvPr/>
        </p:nvPicPr>
        <p:blipFill>
          <a:blip r:embed="rId2"/>
          <a:stretch>
            <a:fillRect/>
          </a:stretch>
        </p:blipFill>
        <p:spPr>
          <a:xfrm>
            <a:off x="1257300" y="3927475"/>
            <a:ext cx="3276600" cy="2457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ázek 7"/>
          <p:cNvPicPr/>
          <p:nvPr/>
        </p:nvPicPr>
        <p:blipFill>
          <a:blip r:embed="rId3"/>
          <a:stretch>
            <a:fillRect/>
          </a:stretch>
        </p:blipFill>
        <p:spPr>
          <a:xfrm>
            <a:off x="5076825" y="3927475"/>
            <a:ext cx="3297238" cy="2471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418" name="Obdélník 8"/>
          <p:cNvSpPr>
            <a:spLocks noChangeArrowheads="1"/>
          </p:cNvSpPr>
          <p:nvPr/>
        </p:nvSpPr>
        <p:spPr bwMode="auto">
          <a:xfrm>
            <a:off x="2112963" y="6465888"/>
            <a:ext cx="1565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80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Referenční vzorek (zdroj: vlastní)</a:t>
            </a:r>
            <a:endParaRPr lang="cs-CZ" altLang="cs-CZ" sz="800">
              <a:solidFill>
                <a:schemeClr val="tx1"/>
              </a:solidFill>
            </a:endParaRPr>
          </a:p>
        </p:txBody>
      </p:sp>
      <p:sp>
        <p:nvSpPr>
          <p:cNvPr id="16419" name="Obdélník 9"/>
          <p:cNvSpPr>
            <a:spLocks noChangeArrowheads="1"/>
          </p:cNvSpPr>
          <p:nvPr/>
        </p:nvSpPr>
        <p:spPr bwMode="auto">
          <a:xfrm>
            <a:off x="5824538" y="6465888"/>
            <a:ext cx="20589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80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Zkušební vzorek po obroušení (zdroj: vlastní)</a:t>
            </a:r>
            <a:endParaRPr lang="cs-CZ" altLang="cs-CZ" sz="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Mechanické narušování gravírováním</a:t>
            </a:r>
            <a:br>
              <a:rPr lang="cs-CZ" altLang="cs-CZ" b="1"/>
            </a:br>
            <a:endParaRPr lang="cs-CZ" altLang="cs-CZ"/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373063" y="1343025"/>
            <a:ext cx="8596312" cy="3881438"/>
          </a:xfrm>
        </p:spPr>
        <p:txBody>
          <a:bodyPr/>
          <a:lstStyle/>
          <a:p>
            <a:r>
              <a:rPr lang="cs-CZ" altLang="cs-CZ"/>
              <a:t>za pomoci kuželového obráběcího nástavce gravírovacího pera je možné obrábět i složitější tvarové součásti</a:t>
            </a:r>
          </a:p>
          <a:p>
            <a:r>
              <a:rPr lang="cs-CZ" altLang="cs-CZ"/>
              <a:t>Obrábění za pomoci gravírovacího pera je časově náročné v závislosti na požadavku na jakost povrchu</a:t>
            </a:r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373063" y="2663825"/>
          <a:ext cx="8596312" cy="841375"/>
        </p:xfrm>
        <a:graphic>
          <a:graphicData uri="http://schemas.openxmlformats.org/drawingml/2006/table">
            <a:tbl>
              <a:tblPr firstRow="1" lastRow="1"/>
              <a:tblGrid>
                <a:gridCol w="2149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03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81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Rozměr 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81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Rozměr B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81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Rozměr C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8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5,784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3,932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6,749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Rq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7,232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4,805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8,546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31,954 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22,997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40,658</a:t>
                      </a:r>
                      <a:r>
                        <a:rPr lang="cs-CZ" sz="11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Obrázek 9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3957638"/>
            <a:ext cx="3306763" cy="2479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Obrázek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999038" y="3957638"/>
            <a:ext cx="3308350" cy="2479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441" name="Obdélník 12"/>
          <p:cNvSpPr>
            <a:spLocks noChangeArrowheads="1"/>
          </p:cNvSpPr>
          <p:nvPr/>
        </p:nvSpPr>
        <p:spPr bwMode="auto">
          <a:xfrm>
            <a:off x="1784350" y="6457950"/>
            <a:ext cx="1565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80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Referenční vzorek (zdroj: vlastní)</a:t>
            </a:r>
            <a:endParaRPr lang="cs-CZ" altLang="cs-CZ" sz="800">
              <a:solidFill>
                <a:schemeClr val="tx1"/>
              </a:solidFill>
            </a:endParaRPr>
          </a:p>
        </p:txBody>
      </p:sp>
      <p:sp>
        <p:nvSpPr>
          <p:cNvPr id="17442" name="Obdélník 13"/>
          <p:cNvSpPr>
            <a:spLocks noChangeArrowheads="1"/>
          </p:cNvSpPr>
          <p:nvPr/>
        </p:nvSpPr>
        <p:spPr bwMode="auto">
          <a:xfrm>
            <a:off x="5589588" y="6473825"/>
            <a:ext cx="21272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80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Zkušební vzorek po gravírování (zdroj: vlastní)</a:t>
            </a:r>
            <a:endParaRPr lang="cs-CZ" altLang="cs-CZ" sz="800">
              <a:solidFill>
                <a:schemeClr val="tx1"/>
              </a:solidFill>
            </a:endParaRPr>
          </a:p>
        </p:txBody>
      </p:sp>
      <p:sp>
        <p:nvSpPr>
          <p:cNvPr id="17443" name="Obdélník 14"/>
          <p:cNvSpPr>
            <a:spLocks noChangeArrowheads="1"/>
          </p:cNvSpPr>
          <p:nvPr/>
        </p:nvSpPr>
        <p:spPr bwMode="auto">
          <a:xfrm>
            <a:off x="8450263" y="3505200"/>
            <a:ext cx="723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80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zdroj: vlastní</a:t>
            </a:r>
            <a:endParaRPr lang="cs-CZ" altLang="cs-CZ" sz="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Chemické narušování tavení plamenem</a:t>
            </a:r>
            <a:br>
              <a:rPr lang="cs-CZ" altLang="cs-CZ" b="1"/>
            </a:br>
            <a:endParaRPr lang="cs-CZ" altLang="cs-CZ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677863" y="1466850"/>
            <a:ext cx="8596312" cy="3881438"/>
          </a:xfrm>
        </p:spPr>
        <p:txBody>
          <a:bodyPr/>
          <a:lstStyle/>
          <a:p>
            <a:r>
              <a:rPr lang="cs-CZ" altLang="cs-CZ"/>
              <a:t>Není příliš účinný</a:t>
            </a:r>
          </a:p>
          <a:p>
            <a:r>
              <a:rPr lang="cs-CZ" altLang="cs-CZ"/>
              <a:t>Vzorek je oproti referenčnímu zdeformován a místy opálen</a:t>
            </a:r>
          </a:p>
          <a:p>
            <a:endParaRPr lang="cs-CZ" alt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677863" y="2444750"/>
          <a:ext cx="8596312" cy="841375"/>
        </p:xfrm>
        <a:graphic>
          <a:graphicData uri="http://schemas.openxmlformats.org/drawingml/2006/table">
            <a:tbl>
              <a:tblPr firstRow="1" lastRow="1"/>
              <a:tblGrid>
                <a:gridCol w="2149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03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81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Rozměr 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81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Rozměr B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81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Rozměr C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8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21,004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12,114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18,182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Rq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24,475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14,268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22,371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83,232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44,757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84,098</a:t>
                      </a:r>
                      <a:r>
                        <a:rPr lang="cs-CZ" sz="11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63" name="Obdélník 5"/>
          <p:cNvSpPr>
            <a:spLocks noChangeArrowheads="1"/>
          </p:cNvSpPr>
          <p:nvPr/>
        </p:nvSpPr>
        <p:spPr bwMode="auto">
          <a:xfrm>
            <a:off x="8618538" y="3286125"/>
            <a:ext cx="922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cs-CZ" altLang="cs-CZ" sz="80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Zdroj: vlastní</a:t>
            </a:r>
          </a:p>
        </p:txBody>
      </p:sp>
      <p:pic>
        <p:nvPicPr>
          <p:cNvPr id="7" name="Obrázek 6"/>
          <p:cNvPicPr/>
          <p:nvPr/>
        </p:nvPicPr>
        <p:blipFill>
          <a:blip r:embed="rId2"/>
          <a:stretch>
            <a:fillRect/>
          </a:stretch>
        </p:blipFill>
        <p:spPr>
          <a:xfrm>
            <a:off x="1074738" y="3822700"/>
            <a:ext cx="3268662" cy="2451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ázek 7"/>
          <p:cNvPicPr/>
          <p:nvPr/>
        </p:nvPicPr>
        <p:blipFill>
          <a:blip r:embed="rId3"/>
          <a:stretch>
            <a:fillRect/>
          </a:stretch>
        </p:blipFill>
        <p:spPr>
          <a:xfrm>
            <a:off x="5175250" y="3771900"/>
            <a:ext cx="2733675" cy="2552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466" name="Obdélník 8"/>
          <p:cNvSpPr>
            <a:spLocks noChangeArrowheads="1"/>
          </p:cNvSpPr>
          <p:nvPr/>
        </p:nvSpPr>
        <p:spPr bwMode="auto">
          <a:xfrm>
            <a:off x="1806575" y="6375400"/>
            <a:ext cx="15668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80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Referenční vzorek (zdroj: vlastní)</a:t>
            </a:r>
            <a:endParaRPr lang="cs-CZ" altLang="cs-CZ" sz="800">
              <a:solidFill>
                <a:schemeClr val="tx1"/>
              </a:solidFill>
            </a:endParaRPr>
          </a:p>
        </p:txBody>
      </p:sp>
      <p:sp>
        <p:nvSpPr>
          <p:cNvPr id="18467" name="Obdélník 9"/>
          <p:cNvSpPr>
            <a:spLocks noChangeArrowheads="1"/>
          </p:cNvSpPr>
          <p:nvPr/>
        </p:nvSpPr>
        <p:spPr bwMode="auto">
          <a:xfrm>
            <a:off x="5364163" y="6459538"/>
            <a:ext cx="2357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80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Zkušební vzorek po tavení plamenem (zdroj: vlastní)</a:t>
            </a:r>
            <a:endParaRPr lang="cs-CZ" altLang="cs-CZ" sz="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732837" cy="1320800"/>
          </a:xfrm>
        </p:spPr>
        <p:txBody>
          <a:bodyPr/>
          <a:lstStyle/>
          <a:p>
            <a:r>
              <a:rPr lang="cs-CZ" altLang="cs-CZ" b="1"/>
              <a:t>Chemické narušování leptání acetonem</a:t>
            </a:r>
            <a:br>
              <a:rPr lang="cs-CZ" altLang="cs-CZ" b="1"/>
            </a:br>
            <a:endParaRPr lang="cs-CZ" altLang="cs-CZ"/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677863" y="1657350"/>
            <a:ext cx="8596312" cy="3881438"/>
          </a:xfrm>
        </p:spPr>
        <p:txBody>
          <a:bodyPr/>
          <a:lstStyle/>
          <a:p>
            <a:r>
              <a:rPr lang="cs-CZ" altLang="cs-CZ"/>
              <a:t>Dostatečně účinná</a:t>
            </a:r>
          </a:p>
          <a:p>
            <a:r>
              <a:rPr lang="cs-CZ" altLang="cs-CZ"/>
              <a:t>riziko vzniku deformací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609600" y="2644775"/>
          <a:ext cx="8596313" cy="841375"/>
        </p:xfrm>
        <a:graphic>
          <a:graphicData uri="http://schemas.openxmlformats.org/drawingml/2006/table">
            <a:tbl>
              <a:tblPr firstRow="1" lastRow="1"/>
              <a:tblGrid>
                <a:gridCol w="2149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03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81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Rozměr 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81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Rozměr B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81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Rozměr C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8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2,902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1,867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1,914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Rq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3,330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2,166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2,237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10,674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8,237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7,391</a:t>
                      </a:r>
                      <a:r>
                        <a:rPr lang="cs-CZ" sz="11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487" name="Obdélník 5"/>
          <p:cNvSpPr>
            <a:spLocks noChangeArrowheads="1"/>
          </p:cNvSpPr>
          <p:nvPr/>
        </p:nvSpPr>
        <p:spPr bwMode="auto">
          <a:xfrm>
            <a:off x="8488363" y="3486150"/>
            <a:ext cx="9223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cs-CZ" altLang="cs-CZ" sz="80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Zdroj: vlastní</a:t>
            </a:r>
          </a:p>
        </p:txBody>
      </p:sp>
      <p:pic>
        <p:nvPicPr>
          <p:cNvPr id="8" name="Obrázek 7"/>
          <p:cNvPicPr/>
          <p:nvPr/>
        </p:nvPicPr>
        <p:blipFill>
          <a:blip r:embed="rId2"/>
          <a:stretch>
            <a:fillRect/>
          </a:stretch>
        </p:blipFill>
        <p:spPr>
          <a:xfrm>
            <a:off x="946150" y="3832225"/>
            <a:ext cx="3228975" cy="2420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Obrázek 8"/>
          <p:cNvPicPr/>
          <p:nvPr/>
        </p:nvPicPr>
        <p:blipFill>
          <a:blip r:embed="rId3"/>
          <a:stretch>
            <a:fillRect/>
          </a:stretch>
        </p:blipFill>
        <p:spPr>
          <a:xfrm>
            <a:off x="4906963" y="3856038"/>
            <a:ext cx="3203575" cy="2403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490" name="Obdélník 9"/>
          <p:cNvSpPr>
            <a:spLocks noChangeArrowheads="1"/>
          </p:cNvSpPr>
          <p:nvPr/>
        </p:nvSpPr>
        <p:spPr bwMode="auto">
          <a:xfrm>
            <a:off x="1776413" y="6280150"/>
            <a:ext cx="15668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80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Referenční vzorek (zdroj: vlastní)</a:t>
            </a:r>
            <a:endParaRPr lang="cs-CZ" altLang="cs-CZ" sz="800">
              <a:solidFill>
                <a:schemeClr val="tx1"/>
              </a:solidFill>
            </a:endParaRPr>
          </a:p>
        </p:txBody>
      </p:sp>
      <p:sp>
        <p:nvSpPr>
          <p:cNvPr id="19491" name="Obdélník 10"/>
          <p:cNvSpPr>
            <a:spLocks noChangeArrowheads="1"/>
          </p:cNvSpPr>
          <p:nvPr/>
        </p:nvSpPr>
        <p:spPr bwMode="auto">
          <a:xfrm>
            <a:off x="5334000" y="6367463"/>
            <a:ext cx="2349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80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Zkušební vzorek po leptání acetonem (zdroj: vlastní)</a:t>
            </a:r>
            <a:endParaRPr lang="cs-CZ" altLang="cs-CZ" sz="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Chemické narušování leptání acetonovými parami</a:t>
            </a:r>
            <a:br>
              <a:rPr lang="cs-CZ" altLang="cs-CZ" b="1"/>
            </a:br>
            <a:endParaRPr lang="cs-CZ" altLang="cs-CZ"/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677863" y="1833563"/>
            <a:ext cx="8596312" cy="3881437"/>
          </a:xfrm>
        </p:spPr>
        <p:txBody>
          <a:bodyPr/>
          <a:lstStyle/>
          <a:p>
            <a:r>
              <a:rPr lang="cs-CZ" altLang="cs-CZ"/>
              <a:t>Časově více náročné </a:t>
            </a:r>
          </a:p>
          <a:p>
            <a:r>
              <a:rPr lang="cs-CZ" altLang="cs-CZ"/>
              <a:t>povrch hladký a lesklý takřka bez známek textury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677863" y="2733675"/>
          <a:ext cx="8596312" cy="841375"/>
        </p:xfrm>
        <a:graphic>
          <a:graphicData uri="http://schemas.openxmlformats.org/drawingml/2006/table">
            <a:tbl>
              <a:tblPr firstRow="1" lastRow="1"/>
              <a:tblGrid>
                <a:gridCol w="2149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03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81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Rozměr 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81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Rozměr B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81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Rozměr C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8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8,514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6,829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7,797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Rq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10,397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8,567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10,055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38,143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28,984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48,981</a:t>
                      </a:r>
                      <a:r>
                        <a:rPr lang="cs-CZ" sz="11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Obrázek 5"/>
          <p:cNvPicPr/>
          <p:nvPr/>
        </p:nvPicPr>
        <p:blipFill>
          <a:blip r:embed="rId2"/>
          <a:stretch>
            <a:fillRect/>
          </a:stretch>
        </p:blipFill>
        <p:spPr>
          <a:xfrm>
            <a:off x="808038" y="3719513"/>
            <a:ext cx="3695700" cy="2693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ázek 6"/>
          <p:cNvPicPr/>
          <p:nvPr/>
        </p:nvPicPr>
        <p:blipFill>
          <a:blip r:embed="rId3"/>
          <a:stretch>
            <a:fillRect/>
          </a:stretch>
        </p:blipFill>
        <p:spPr>
          <a:xfrm>
            <a:off x="5092700" y="3773488"/>
            <a:ext cx="3592513" cy="2693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513" name="Obdélník 7"/>
          <p:cNvSpPr>
            <a:spLocks noChangeArrowheads="1"/>
          </p:cNvSpPr>
          <p:nvPr/>
        </p:nvSpPr>
        <p:spPr bwMode="auto">
          <a:xfrm>
            <a:off x="1733550" y="6467475"/>
            <a:ext cx="15668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80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Referenční vzorek (zdroj: vlastní)</a:t>
            </a:r>
            <a:endParaRPr lang="cs-CZ" altLang="cs-CZ" sz="800">
              <a:solidFill>
                <a:schemeClr val="tx1"/>
              </a:solidFill>
            </a:endParaRPr>
          </a:p>
        </p:txBody>
      </p:sp>
      <p:sp>
        <p:nvSpPr>
          <p:cNvPr id="20514" name="Obdélník 8"/>
          <p:cNvSpPr>
            <a:spLocks noChangeArrowheads="1"/>
          </p:cNvSpPr>
          <p:nvPr/>
        </p:nvSpPr>
        <p:spPr bwMode="auto">
          <a:xfrm>
            <a:off x="5489575" y="6467475"/>
            <a:ext cx="27971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80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Zkušební vzorek po leptání acetonovými parami (zdroj: vlastní)</a:t>
            </a:r>
            <a:endParaRPr lang="cs-CZ" altLang="cs-CZ" sz="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9228137" cy="1320800"/>
          </a:xfrm>
        </p:spPr>
        <p:txBody>
          <a:bodyPr/>
          <a:lstStyle/>
          <a:p>
            <a:r>
              <a:rPr lang="cs-CZ" altLang="cs-CZ" b="1"/>
              <a:t>Mechanicko-chemické narušování  gravírování + leptání acetonovými parami</a:t>
            </a:r>
            <a:br>
              <a:rPr lang="cs-CZ" altLang="cs-CZ" b="1"/>
            </a:br>
            <a:endParaRPr lang="cs-CZ" altLang="cs-CZ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Bylo dosaženo nejmenší drsnosti povrchu</a:t>
            </a:r>
          </a:p>
          <a:p>
            <a:r>
              <a:rPr lang="cs-CZ" altLang="cs-CZ"/>
              <a:t>velice hladký a lesklý povrch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677863" y="3017838"/>
          <a:ext cx="8596312" cy="841375"/>
        </p:xfrm>
        <a:graphic>
          <a:graphicData uri="http://schemas.openxmlformats.org/drawingml/2006/table">
            <a:tbl>
              <a:tblPr firstRow="1" lastRow="1"/>
              <a:tblGrid>
                <a:gridCol w="2149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03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81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Rozměr 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81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Rozměr B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81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Rozměr C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8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0,215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0,938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0,749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Rq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0,325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1,401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1,427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2,220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8,988</a:t>
                      </a:r>
                      <a:r>
                        <a:rPr lang="cs-CZ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10,268</a:t>
                      </a:r>
                      <a:r>
                        <a:rPr lang="cs-CZ" sz="11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µm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Obrázek 5"/>
          <p:cNvPicPr/>
          <p:nvPr/>
        </p:nvPicPr>
        <p:blipFill>
          <a:blip r:embed="rId2"/>
          <a:stretch>
            <a:fillRect/>
          </a:stretch>
        </p:blipFill>
        <p:spPr>
          <a:xfrm>
            <a:off x="1114425" y="4100513"/>
            <a:ext cx="3211513" cy="2409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ázek 6"/>
          <p:cNvPicPr/>
          <p:nvPr/>
        </p:nvPicPr>
        <p:blipFill>
          <a:blip r:embed="rId3"/>
          <a:stretch>
            <a:fillRect/>
          </a:stretch>
        </p:blipFill>
        <p:spPr>
          <a:xfrm>
            <a:off x="5067300" y="4100513"/>
            <a:ext cx="3317875" cy="2409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537" name="Obdélník 7"/>
          <p:cNvSpPr>
            <a:spLocks noChangeArrowheads="1"/>
          </p:cNvSpPr>
          <p:nvPr/>
        </p:nvSpPr>
        <p:spPr bwMode="auto">
          <a:xfrm>
            <a:off x="1936750" y="6605588"/>
            <a:ext cx="15668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80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Referenční vzorek (zdroj: vlastní)</a:t>
            </a:r>
            <a:endParaRPr lang="cs-CZ" altLang="cs-CZ" sz="800">
              <a:solidFill>
                <a:schemeClr val="tx1"/>
              </a:solidFill>
            </a:endParaRPr>
          </a:p>
        </p:txBody>
      </p:sp>
      <p:sp>
        <p:nvSpPr>
          <p:cNvPr id="21538" name="Obdélník 8"/>
          <p:cNvSpPr>
            <a:spLocks noChangeArrowheads="1"/>
          </p:cNvSpPr>
          <p:nvPr/>
        </p:nvSpPr>
        <p:spPr bwMode="auto">
          <a:xfrm>
            <a:off x="5067300" y="6577013"/>
            <a:ext cx="3635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80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Zkušební vzorek po gravírování a leptání acetonovými parami (zdroj: vlastní)</a:t>
            </a:r>
            <a:endParaRPr lang="cs-CZ" altLang="cs-CZ" sz="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noProof="1"/>
              <a:t>Závěr</a:t>
            </a:r>
            <a:r>
              <a:rPr lang="sk-SK" altLang="cs-CZ"/>
              <a:t>, zhodnocení a doporučení</a:t>
            </a:r>
            <a:br>
              <a:rPr lang="cs-CZ" altLang="cs-CZ"/>
            </a:br>
            <a:endParaRPr lang="cs-CZ" altLang="cs-CZ"/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Technologie 3D tisku je mladá a stále se rozvíjející a tak, jak přicházejí nové technologie, způsoby tisku a materiály vhodné pro tištění 3D modelů, vzrůstá i poptávka po post procesech</a:t>
            </a:r>
          </a:p>
          <a:p>
            <a:r>
              <a:rPr lang="cs-CZ" altLang="cs-CZ"/>
              <a:t>Pro využití v praxi, tedy konkrétně pro účely zakázkové výroby za pomoci 3D tisku na Vysoké škole technické a ekonomické v Českých Budějovicích, doporučuji pro post procesy využít technologie využívající kombinace mechanického a chemického narušování povrchu, tedy konkrétně pomocí gravírování s následným leptáním acetonovými parami za pomoci parní komory</a:t>
            </a:r>
          </a:p>
          <a:p>
            <a:r>
              <a:rPr lang="cs-CZ" altLang="cs-CZ"/>
              <a:t>Dále doporučuji využít zkonstruovaný model vytvořený za účelem zkušebních vzorků, jako marketingový materiál, kdy může sloužit jako přívěsek na klíče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4988" y="3082925"/>
            <a:ext cx="9237662" cy="3078163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</a:t>
            </a:r>
            <a:br>
              <a:rPr lang="sk-SK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</a:t>
            </a:r>
            <a:br>
              <a:rPr lang="sk-SK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POZORNOST</a:t>
            </a:r>
            <a:endParaRPr lang="cs-CZ" sz="6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555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395288"/>
            <a:ext cx="1952625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Doplňující dotazy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Co Vás vedlo k zvolenému tématu, a proč jste zvolil jako produkt právě klíčenku pro VŠTE?</a:t>
            </a:r>
          </a:p>
          <a:p>
            <a:endParaRPr lang="cs-CZ" altLang="cs-CZ"/>
          </a:p>
          <a:p>
            <a:r>
              <a:rPr lang="cs-CZ" altLang="cs-CZ"/>
              <a:t>Navrhnite ďalší možný postup v riešenej problematike. Aké odporúčania navrhujete v prípade pokračovania výskumu?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863" y="341313"/>
            <a:ext cx="8596312" cy="1320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4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Cíl</a:t>
            </a:r>
            <a:r>
              <a:rPr lang="sk-SK" sz="4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práce</a:t>
            </a:r>
            <a:endParaRPr lang="cs-CZ" sz="4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863" y="2759075"/>
            <a:ext cx="8596312" cy="4098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Cílem bakalářské práce je návrh a technické ověření procesu narušování povrchu součásti vytvořené za pomoci 3D tisku z materiálu ABS. </a:t>
            </a:r>
          </a:p>
        </p:txBody>
      </p:sp>
      <p:pic>
        <p:nvPicPr>
          <p:cNvPr id="7172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246063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863" y="309563"/>
            <a:ext cx="8596312" cy="1320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4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Struktura</a:t>
            </a:r>
            <a:r>
              <a:rPr lang="sk-SK" sz="4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práce</a:t>
            </a:r>
            <a:endParaRPr lang="cs-CZ" sz="4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95" name="Zástupný symbol obsahu 2"/>
          <p:cNvSpPr>
            <a:spLocks noGrp="1"/>
          </p:cNvSpPr>
          <p:nvPr>
            <p:ph idx="1"/>
          </p:nvPr>
        </p:nvSpPr>
        <p:spPr>
          <a:xfrm>
            <a:off x="677863" y="1450975"/>
            <a:ext cx="8596312" cy="4697413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Font typeface="Trebuchet MS" panose="020B0603020202020204" pitchFamily="34" charset="0"/>
              <a:buAutoNum type="arabicPeriod"/>
            </a:pPr>
            <a:r>
              <a:rPr lang="sk-SK" altLang="cs-CZ" sz="2000"/>
              <a:t>Teoretická čast</a:t>
            </a:r>
          </a:p>
          <a:p>
            <a:pPr lvl="1" eaLnBrk="1" hangingPunct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sk-SK" altLang="cs-CZ" sz="2000"/>
              <a:t>Základní popis technologie 3D tisku</a:t>
            </a:r>
          </a:p>
          <a:p>
            <a:pPr lvl="1" eaLnBrk="1" hangingPunct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sk-SK" altLang="cs-CZ" sz="2000"/>
              <a:t>FDM technologioe</a:t>
            </a:r>
          </a:p>
          <a:p>
            <a:pPr lvl="1" eaLnBrk="1" hangingPunct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sk-SK" altLang="cs-CZ" sz="2000"/>
              <a:t>Materiál ABS</a:t>
            </a:r>
          </a:p>
          <a:p>
            <a:pPr eaLnBrk="1" hangingPunct="1">
              <a:buClr>
                <a:schemeClr val="tx2"/>
              </a:buClr>
              <a:buFont typeface="Trebuchet MS" panose="020B0603020202020204" pitchFamily="34" charset="0"/>
              <a:buAutoNum type="arabicPeriod"/>
            </a:pPr>
            <a:r>
              <a:rPr lang="sk-SK" altLang="cs-CZ" sz="2000"/>
              <a:t>Metodika a realizace experimentu </a:t>
            </a:r>
          </a:p>
          <a:p>
            <a:pPr lvl="1" eaLnBrk="1" hangingPunct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k-SK" altLang="cs-CZ" sz="1800"/>
              <a:t>Konstrukční část zkušebního vzorku</a:t>
            </a:r>
          </a:p>
          <a:p>
            <a:pPr lvl="1" eaLnBrk="1" hangingPunct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k-SK" altLang="cs-CZ" sz="1800"/>
              <a:t>Výrobní část tvorby zkušebního vzorku</a:t>
            </a:r>
          </a:p>
          <a:p>
            <a:pPr lvl="1" eaLnBrk="1" hangingPunct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k-SK" altLang="cs-CZ" sz="1800"/>
              <a:t>Narušování povrchu</a:t>
            </a:r>
          </a:p>
          <a:p>
            <a:pPr lvl="1" eaLnBrk="1" hangingPunct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k-SK" altLang="cs-CZ" sz="1800"/>
              <a:t>Laboratorní ověření vzorků</a:t>
            </a:r>
          </a:p>
          <a:p>
            <a:pPr eaLnBrk="1" hangingPunct="1">
              <a:buClr>
                <a:schemeClr val="tx2"/>
              </a:buClr>
              <a:buFont typeface="Trebuchet MS" panose="020B0603020202020204" pitchFamily="34" charset="0"/>
              <a:buAutoNum type="arabicPeriod"/>
            </a:pPr>
            <a:r>
              <a:rPr lang="sk-SK" altLang="cs-CZ" sz="2000" noProof="1"/>
              <a:t>Závěr</a:t>
            </a:r>
            <a:r>
              <a:rPr lang="sk-SK" altLang="cs-CZ" sz="2000"/>
              <a:t>, zhodnocení a doporučení</a:t>
            </a:r>
            <a:endParaRPr lang="cs-CZ" altLang="cs-CZ" sz="2000"/>
          </a:p>
        </p:txBody>
      </p:sp>
      <p:pic>
        <p:nvPicPr>
          <p:cNvPr id="819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246063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0538" y="347663"/>
            <a:ext cx="8596312" cy="5508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Teoretická </a:t>
            </a:r>
            <a:r>
              <a:rPr lang="sk-SK" sz="44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část</a:t>
            </a:r>
            <a:r>
              <a:rPr lang="sk-SK" sz="4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– 3D </a:t>
            </a:r>
            <a:r>
              <a:rPr lang="sk-SK" sz="44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tisk</a:t>
            </a:r>
            <a:endParaRPr lang="cs-CZ" sz="4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677863" y="1784350"/>
            <a:ext cx="8596312" cy="3881438"/>
          </a:xfrm>
        </p:spPr>
        <p:txBody>
          <a:bodyPr/>
          <a:lstStyle/>
          <a:p>
            <a:r>
              <a:rPr lang="pl-PL" altLang="cs-CZ">
                <a:solidFill>
                  <a:schemeClr val="tx1"/>
                </a:solidFill>
              </a:rPr>
              <a:t>3D tisk jako takový pracuje na principu přenesení dat z počítače do reality</a:t>
            </a:r>
          </a:p>
          <a:p>
            <a:r>
              <a:rPr lang="cs-CZ" altLang="cs-CZ">
                <a:solidFill>
                  <a:schemeClr val="tx1"/>
                </a:solidFill>
              </a:rPr>
              <a:t> Model vytvořený v počítači převedeme do formátu STL</a:t>
            </a:r>
          </a:p>
          <a:p>
            <a:r>
              <a:rPr lang="cs-CZ" altLang="cs-CZ">
                <a:solidFill>
                  <a:schemeClr val="tx1"/>
                </a:solidFill>
              </a:rPr>
              <a:t> Díky tomu může 3D tiskárna nastavit jednotlivé dráhy tiskové hlavy (extruderu)</a:t>
            </a:r>
          </a:p>
        </p:txBody>
      </p:sp>
      <p:pic>
        <p:nvPicPr>
          <p:cNvPr id="9220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246063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3116263"/>
            <a:ext cx="484028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Obdélník 3"/>
          <p:cNvSpPr>
            <a:spLocks noChangeArrowheads="1"/>
          </p:cNvSpPr>
          <p:nvPr/>
        </p:nvSpPr>
        <p:spPr bwMode="auto">
          <a:xfrm>
            <a:off x="3673475" y="6383338"/>
            <a:ext cx="24590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80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Schéma principu (zdroj: http://www.techandtrick.com )</a:t>
            </a:r>
            <a:endParaRPr lang="cs-CZ" altLang="cs-CZ" sz="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Teoretická </a:t>
            </a:r>
            <a:r>
              <a:rPr lang="sk-SK" dirty="0" err="1">
                <a:solidFill>
                  <a:schemeClr val="accent1">
                    <a:lumMod val="75000"/>
                  </a:schemeClr>
                </a:solidFill>
              </a:rPr>
              <a:t>část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 – FDM </a:t>
            </a:r>
            <a:r>
              <a:rPr lang="sk-SK" dirty="0" err="1">
                <a:solidFill>
                  <a:schemeClr val="accent1">
                    <a:lumMod val="75000"/>
                  </a:schemeClr>
                </a:solidFill>
              </a:rPr>
              <a:t>technologie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cs-CZ" altLang="cs-CZ" dirty="0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677863" y="2130425"/>
            <a:ext cx="8596312" cy="3881438"/>
          </a:xfrm>
        </p:spPr>
        <p:txBody>
          <a:bodyPr/>
          <a:lstStyle/>
          <a:p>
            <a:r>
              <a:rPr lang="cs-CZ" altLang="cs-CZ"/>
              <a:t>Základním principem technologie FDM je tavení termoplastické struny skrze trysku rozehřátou na potřebnou teplotu</a:t>
            </a:r>
          </a:p>
          <a:p>
            <a:endParaRPr lang="cs-CZ" altLang="cs-CZ"/>
          </a:p>
        </p:txBody>
      </p:sp>
      <p:pic>
        <p:nvPicPr>
          <p:cNvPr id="10244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246063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071813"/>
            <a:ext cx="5942012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Obdélník 2"/>
          <p:cNvSpPr>
            <a:spLocks noChangeArrowheads="1"/>
          </p:cNvSpPr>
          <p:nvPr/>
        </p:nvSpPr>
        <p:spPr bwMode="auto">
          <a:xfrm>
            <a:off x="3513138" y="6443663"/>
            <a:ext cx="20113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80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Princip FDM (zdroj: http://blog.capinc.com)</a:t>
            </a:r>
            <a:endParaRPr lang="cs-CZ" altLang="cs-CZ" sz="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Teoretická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část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 – materiál ABS</a:t>
            </a:r>
            <a:endParaRPr lang="cs-CZ" dirty="0"/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677863" y="2130425"/>
            <a:ext cx="8596312" cy="3881438"/>
          </a:xfrm>
        </p:spPr>
        <p:txBody>
          <a:bodyPr/>
          <a:lstStyle/>
          <a:p>
            <a:r>
              <a:rPr lang="cs-CZ" altLang="cs-CZ"/>
              <a:t>Zkratka ABS znamená Akrylonitrilbutadienstyren.</a:t>
            </a:r>
          </a:p>
          <a:p>
            <a:r>
              <a:rPr lang="cs-CZ" altLang="cs-CZ"/>
              <a:t>jeden z nejpoužívanějších materiálů pro tisk technologií FDM</a:t>
            </a:r>
          </a:p>
          <a:p>
            <a:r>
              <a:rPr lang="cs-CZ" altLang="cs-CZ"/>
              <a:t>ABS je amorfní termoplastický průmyslový kopolymer</a:t>
            </a:r>
          </a:p>
        </p:txBody>
      </p:sp>
      <p:pic>
        <p:nvPicPr>
          <p:cNvPr id="1126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3176588"/>
            <a:ext cx="5713412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Obdélník 4"/>
          <p:cNvSpPr>
            <a:spLocks noChangeArrowheads="1"/>
          </p:cNvSpPr>
          <p:nvPr/>
        </p:nvSpPr>
        <p:spPr bwMode="auto">
          <a:xfrm>
            <a:off x="3344863" y="6384925"/>
            <a:ext cx="23479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80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Role filamentu ABS (zdroj: http://www.3dstruny.cz)</a:t>
            </a:r>
            <a:endParaRPr lang="cs-CZ" altLang="cs-CZ" sz="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7186612" cy="1320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Aplikační časť – </a:t>
            </a:r>
            <a:r>
              <a:rPr lang="cs-CZ" sz="4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Konstrukce a výroba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677863" y="2163763"/>
            <a:ext cx="8596312" cy="3881437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Konstrukce probíhala v programu Autodesk Inventor 2017</a:t>
            </a:r>
          </a:p>
          <a:p>
            <a:pPr>
              <a:defRPr/>
            </a:pPr>
            <a:r>
              <a:rPr lang="cs-CZ" altLang="cs-CZ" dirty="0"/>
              <a:t>Sekundární funkce vzorku jako marketingového materiálu</a:t>
            </a:r>
          </a:p>
          <a:p>
            <a:pPr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dirty="0"/>
              <a:t>Samotná výroba zkušebního vzorku byla provedena pomocí 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cs-CZ" altLang="cs-CZ" dirty="0"/>
              <a:t>	technologie FDM</a:t>
            </a:r>
          </a:p>
          <a:p>
            <a:pPr>
              <a:defRPr/>
            </a:pPr>
            <a:r>
              <a:rPr lang="cs-CZ" altLang="cs-CZ" dirty="0"/>
              <a:t>Da Vinci 1.0 Pro 3D </a:t>
            </a:r>
            <a:r>
              <a:rPr lang="cs-CZ" altLang="cs-CZ" dirty="0" err="1"/>
              <a:t>Printer</a:t>
            </a:r>
            <a:r>
              <a:rPr lang="cs-CZ" altLang="cs-CZ" dirty="0"/>
              <a:t> od společnosti </a:t>
            </a:r>
            <a:r>
              <a:rPr lang="cs-CZ" altLang="cs-CZ" dirty="0" err="1"/>
              <a:t>XYZprinting</a:t>
            </a:r>
            <a:endParaRPr lang="cs-CZ" altLang="cs-CZ" dirty="0"/>
          </a:p>
          <a:p>
            <a:pPr>
              <a:defRPr/>
            </a:pPr>
            <a:r>
              <a:rPr lang="cs-CZ" altLang="cs-CZ" dirty="0"/>
              <a:t>Z designových důvodů byl zvolen červený filament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</p:txBody>
      </p:sp>
      <p:pic>
        <p:nvPicPr>
          <p:cNvPr id="12292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246063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1447800"/>
            <a:ext cx="48006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Obdélník 3"/>
          <p:cNvSpPr>
            <a:spLocks noChangeArrowheads="1"/>
          </p:cNvSpPr>
          <p:nvPr/>
        </p:nvSpPr>
        <p:spPr bwMode="auto">
          <a:xfrm>
            <a:off x="8453438" y="3949700"/>
            <a:ext cx="2098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80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Vizualizace zkušebního vzorku (zdroj: vlastní)</a:t>
            </a:r>
            <a:endParaRPr lang="cs-CZ" altLang="cs-CZ" sz="80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/>
          <p:nvPr/>
        </p:nvPicPr>
        <p:blipFill>
          <a:blip r:embed="rId4"/>
          <a:stretch>
            <a:fillRect/>
          </a:stretch>
        </p:blipFill>
        <p:spPr>
          <a:xfrm>
            <a:off x="7742238" y="4264025"/>
            <a:ext cx="3349625" cy="2357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296" name="Obdélník 1"/>
          <p:cNvSpPr>
            <a:spLocks noChangeArrowheads="1"/>
          </p:cNvSpPr>
          <p:nvPr/>
        </p:nvSpPr>
        <p:spPr bwMode="auto">
          <a:xfrm>
            <a:off x="8455025" y="6589713"/>
            <a:ext cx="1924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80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Výroba zkušebního vzorku (zdroj: vlastní)</a:t>
            </a:r>
            <a:endParaRPr lang="cs-CZ" altLang="cs-CZ" sz="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Aplikační časť – </a:t>
            </a:r>
            <a:r>
              <a:rPr lang="sk-SK" dirty="0" err="1">
                <a:solidFill>
                  <a:schemeClr val="accent1">
                    <a:lumMod val="75000"/>
                  </a:schemeClr>
                </a:solidFill>
              </a:rPr>
              <a:t>Narušování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 povrchu</a:t>
            </a:r>
            <a:endParaRPr lang="cs-CZ" dirty="0"/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Mechanické narušování povrchu</a:t>
            </a:r>
          </a:p>
          <a:p>
            <a:pPr lvl="1"/>
            <a:r>
              <a:rPr lang="cs-CZ" altLang="cs-CZ"/>
              <a:t>Broušení smirkovým papírem</a:t>
            </a:r>
          </a:p>
          <a:p>
            <a:pPr lvl="1"/>
            <a:r>
              <a:rPr lang="cs-CZ" altLang="cs-CZ"/>
              <a:t>Gravírováním</a:t>
            </a:r>
          </a:p>
          <a:p>
            <a:r>
              <a:rPr lang="cs-CZ" altLang="cs-CZ"/>
              <a:t>Chemické narušování povrchu </a:t>
            </a:r>
          </a:p>
          <a:p>
            <a:pPr lvl="1"/>
            <a:r>
              <a:rPr lang="cs-CZ" altLang="cs-CZ"/>
              <a:t>Tavením</a:t>
            </a:r>
          </a:p>
          <a:p>
            <a:pPr lvl="1"/>
            <a:r>
              <a:rPr lang="cs-CZ" altLang="cs-CZ"/>
              <a:t>Leptání acetonem</a:t>
            </a:r>
          </a:p>
          <a:p>
            <a:pPr lvl="1"/>
            <a:r>
              <a:rPr lang="cs-CZ" altLang="cs-CZ"/>
              <a:t>Leptání acetonovými parami</a:t>
            </a:r>
          </a:p>
          <a:p>
            <a:r>
              <a:rPr lang="cs-CZ" altLang="cs-CZ"/>
              <a:t>Mechanicko-chemické narušování povrchu</a:t>
            </a:r>
          </a:p>
          <a:p>
            <a:pPr lvl="1"/>
            <a:r>
              <a:rPr lang="cs-CZ" altLang="cs-CZ"/>
              <a:t>Kombinace gravírování a leptání acet. parami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Aplikační časť – </a:t>
            </a:r>
            <a:r>
              <a:rPr lang="sk-SK" dirty="0" err="1">
                <a:solidFill>
                  <a:schemeClr val="accent1">
                    <a:lumMod val="75000"/>
                  </a:schemeClr>
                </a:solidFill>
              </a:rPr>
              <a:t>Laboratorní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dirty="0" err="1">
                <a:solidFill>
                  <a:schemeClr val="accent1">
                    <a:lumMod val="75000"/>
                  </a:schemeClr>
                </a:solidFill>
              </a:rPr>
              <a:t>ověření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863" y="1665288"/>
            <a:ext cx="8596312" cy="3881437"/>
          </a:xfrm>
        </p:spPr>
        <p:txBody>
          <a:bodyPr/>
          <a:lstStyle/>
          <a:p>
            <a:pPr>
              <a:defRPr/>
            </a:pPr>
            <a:r>
              <a:rPr lang="cs-CZ" dirty="0"/>
              <a:t>Měření drsnosti povrchu</a:t>
            </a:r>
          </a:p>
          <a:p>
            <a:pPr>
              <a:defRPr/>
            </a:pPr>
            <a:r>
              <a:rPr lang="cs-CZ" dirty="0"/>
              <a:t>Porovnání s referenčním vzorkem</a:t>
            </a:r>
          </a:p>
          <a:p>
            <a:pPr>
              <a:defRPr/>
            </a:pPr>
            <a:r>
              <a:rPr lang="cs-CZ" dirty="0"/>
              <a:t>Tři měřené oblasti 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cs-CZ" dirty="0"/>
          </a:p>
        </p:txBody>
      </p:sp>
      <p:pic>
        <p:nvPicPr>
          <p:cNvPr id="14340" name="Obrázek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3011488"/>
            <a:ext cx="2424112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ovéPole 5"/>
          <p:cNvSpPr txBox="1">
            <a:spLocks noChangeArrowheads="1"/>
          </p:cNvSpPr>
          <p:nvPr/>
        </p:nvSpPr>
        <p:spPr bwMode="auto">
          <a:xfrm>
            <a:off x="1770063" y="5956300"/>
            <a:ext cx="24336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800">
                <a:solidFill>
                  <a:schemeClr val="tx1"/>
                </a:solidFill>
              </a:rPr>
              <a:t>Označení měřených oblastí (zdroj: vlastní)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263" y="2682875"/>
            <a:ext cx="4225925" cy="3170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343" name="TextovéPole 7"/>
          <p:cNvSpPr txBox="1">
            <a:spLocks noChangeArrowheads="1"/>
          </p:cNvSpPr>
          <p:nvPr/>
        </p:nvSpPr>
        <p:spPr bwMode="auto">
          <a:xfrm>
            <a:off x="6753225" y="5994400"/>
            <a:ext cx="23161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800">
                <a:solidFill>
                  <a:schemeClr val="tx1"/>
                </a:solidFill>
              </a:rPr>
              <a:t>Měření (zdroj: Vlastní)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í 2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810000"/>
      </a:accent1>
      <a:accent2>
        <a:srgbClr val="810000"/>
      </a:accent2>
      <a:accent3>
        <a:srgbClr val="560000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1085</TotalTime>
  <Words>817</Words>
  <Application>Microsoft Office PowerPoint</Application>
  <PresentationFormat>Širokoúhlá obrazovka</PresentationFormat>
  <Paragraphs>217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Trebuchet MS</vt:lpstr>
      <vt:lpstr>Arial</vt:lpstr>
      <vt:lpstr>Wingdings 3</vt:lpstr>
      <vt:lpstr>Calibri</vt:lpstr>
      <vt:lpstr>Wingdings</vt:lpstr>
      <vt:lpstr>Times New Roman</vt:lpstr>
      <vt:lpstr>Fazeta</vt:lpstr>
      <vt:lpstr>Post procesy po 3D tisku Bakalářská práce</vt:lpstr>
      <vt:lpstr>Cíl práce</vt:lpstr>
      <vt:lpstr>Struktura práce</vt:lpstr>
      <vt:lpstr>Teoretická část – 3D tisk</vt:lpstr>
      <vt:lpstr>Teoretická část – FDM technologie </vt:lpstr>
      <vt:lpstr>Teoretická část – materiál ABS</vt:lpstr>
      <vt:lpstr>Aplikační časť – Konstrukce a výroba</vt:lpstr>
      <vt:lpstr>Aplikační časť – Narušování povrchu</vt:lpstr>
      <vt:lpstr>Aplikační časť – Laboratorní ověření</vt:lpstr>
      <vt:lpstr>Referenční vzorek</vt:lpstr>
      <vt:lpstr>Mechanické narušování broušením </vt:lpstr>
      <vt:lpstr>Mechanické narušování gravírováním </vt:lpstr>
      <vt:lpstr>Chemické narušování tavení plamenem </vt:lpstr>
      <vt:lpstr>Chemické narušování leptání acetonem </vt:lpstr>
      <vt:lpstr>Chemické narušování leptání acetonovými parami </vt:lpstr>
      <vt:lpstr>Mechanicko-chemické narušování  gravírování + leptání acetonovými parami </vt:lpstr>
      <vt:lpstr>Závěr, zhodnocení a doporučení </vt:lpstr>
      <vt:lpstr>DĚKUJI ZA  POZORNOST</vt:lpstr>
      <vt:lpstr>Doplňující dotazy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Sysel</cp:lastModifiedBy>
  <cp:revision>71</cp:revision>
  <dcterms:created xsi:type="dcterms:W3CDTF">2015-10-09T09:08:26Z</dcterms:created>
  <dcterms:modified xsi:type="dcterms:W3CDTF">2017-06-19T05:26:53Z</dcterms:modified>
</cp:coreProperties>
</file>