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6"/>
  </p:notesMasterIdLst>
  <p:sldIdLst>
    <p:sldId id="284" r:id="rId2"/>
    <p:sldId id="294" r:id="rId3"/>
    <p:sldId id="258" r:id="rId4"/>
    <p:sldId id="257" r:id="rId5"/>
    <p:sldId id="295" r:id="rId6"/>
    <p:sldId id="281" r:id="rId7"/>
    <p:sldId id="259" r:id="rId8"/>
    <p:sldId id="263" r:id="rId9"/>
    <p:sldId id="261" r:id="rId10"/>
    <p:sldId id="285" r:id="rId11"/>
    <p:sldId id="296" r:id="rId12"/>
    <p:sldId id="290" r:id="rId13"/>
    <p:sldId id="297" r:id="rId14"/>
    <p:sldId id="280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 autoAdjust="0"/>
  </p:normalViewPr>
  <p:slideViewPr>
    <p:cSldViewPr>
      <p:cViewPr varScale="1">
        <p:scale>
          <a:sx n="72" d="100"/>
          <a:sy n="72" d="100"/>
        </p:scale>
        <p:origin x="135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8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826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A0A3D1-A262-4D3F-BE67-A2F6EA1AA8F6}" type="datetimeFigureOut">
              <a:rPr lang="cs-CZ" smtClean="0"/>
              <a:t>20.06.2017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371F60-9FB0-4ED0-9650-FD1E2B92E5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93550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7EA7F-649D-451D-BF12-566DB7D866C0}" type="datetimeFigureOut">
              <a:rPr lang="cs-CZ" smtClean="0"/>
              <a:t>20.06.2017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C4936-893A-46DA-9903-7273FC689D8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7EA7F-649D-451D-BF12-566DB7D866C0}" type="datetimeFigureOut">
              <a:rPr lang="cs-CZ" smtClean="0"/>
              <a:t>20.06.2017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C4936-893A-46DA-9903-7273FC689D8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7EA7F-649D-451D-BF12-566DB7D866C0}" type="datetimeFigureOut">
              <a:rPr lang="cs-CZ" smtClean="0"/>
              <a:t>20.06.2017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C4936-893A-46DA-9903-7273FC689D8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7EA7F-649D-451D-BF12-566DB7D866C0}" type="datetimeFigureOut">
              <a:rPr lang="cs-CZ" smtClean="0"/>
              <a:t>20.06.2017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C4936-893A-46DA-9903-7273FC689D8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7EA7F-649D-451D-BF12-566DB7D866C0}" type="datetimeFigureOut">
              <a:rPr lang="cs-CZ" smtClean="0"/>
              <a:t>20.06.2017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C4936-893A-46DA-9903-7273FC689D8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7EA7F-649D-451D-BF12-566DB7D866C0}" type="datetimeFigureOut">
              <a:rPr lang="cs-CZ" smtClean="0"/>
              <a:t>20.06.2017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C4936-893A-46DA-9903-7273FC689D86}" type="slidenum">
              <a:rPr lang="cs-CZ" smtClean="0"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7EA7F-649D-451D-BF12-566DB7D866C0}" type="datetimeFigureOut">
              <a:rPr lang="cs-CZ" smtClean="0"/>
              <a:t>20.06.2017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C4936-893A-46DA-9903-7273FC689D8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7EA7F-649D-451D-BF12-566DB7D866C0}" type="datetimeFigureOut">
              <a:rPr lang="cs-CZ" smtClean="0"/>
              <a:t>20.06.2017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C4936-893A-46DA-9903-7273FC689D8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7EA7F-649D-451D-BF12-566DB7D866C0}" type="datetimeFigureOut">
              <a:rPr lang="cs-CZ" smtClean="0"/>
              <a:t>20.06.2017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C4936-893A-46DA-9903-7273FC689D8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7EA7F-649D-451D-BF12-566DB7D866C0}" type="datetimeFigureOut">
              <a:rPr lang="cs-CZ" smtClean="0"/>
              <a:t>20.06.2017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30C4936-893A-46DA-9903-7273FC689D8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7EA7F-649D-451D-BF12-566DB7D866C0}" type="datetimeFigureOut">
              <a:rPr lang="cs-CZ" smtClean="0"/>
              <a:t>20.06.2017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C4936-893A-46DA-9903-7273FC689D8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D9A7EA7F-649D-451D-BF12-566DB7D866C0}" type="datetimeFigureOut">
              <a:rPr lang="cs-CZ" smtClean="0"/>
              <a:t>20.06.2017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D30C4936-893A-46DA-9903-7273FC689D86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>
          <a:xfrm>
            <a:off x="24746" y="1988840"/>
            <a:ext cx="8956888" cy="1944216"/>
          </a:xfrm>
        </p:spPr>
        <p:txBody>
          <a:bodyPr>
            <a:noAutofit/>
          </a:bodyPr>
          <a:lstStyle/>
          <a:p>
            <a:pPr algn="ctr"/>
            <a:r>
              <a:rPr lang="cs-CZ" sz="28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Vysoká škola technická a ekonomická </a:t>
            </a:r>
            <a:br>
              <a:rPr lang="cs-CZ" sz="28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cs-CZ" sz="28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 Českých Budějovicích</a:t>
            </a:r>
            <a:br>
              <a:rPr lang="cs-CZ" sz="28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cs-CZ" sz="28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br>
              <a:rPr lang="cs-CZ" sz="28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cs-CZ" sz="40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Bakalářská práce</a:t>
            </a:r>
            <a:endParaRPr lang="cs-CZ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6" name="Obrázek 5" descr="VSTE-logo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786910" y="264448"/>
            <a:ext cx="1432560" cy="1432560"/>
          </a:xfrm>
          <a:prstGeom prst="rect">
            <a:avLst/>
          </a:prstGeom>
        </p:spPr>
      </p:pic>
      <p:sp>
        <p:nvSpPr>
          <p:cNvPr id="2" name="TextovéPole 1"/>
          <p:cNvSpPr txBox="1"/>
          <p:nvPr/>
        </p:nvSpPr>
        <p:spPr>
          <a:xfrm>
            <a:off x="2817913" y="5842337"/>
            <a:ext cx="630019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Autor : Tomáš Douda</a:t>
            </a:r>
          </a:p>
          <a:p>
            <a:pPr algn="r"/>
            <a:r>
              <a:rPr lang="cs-CZ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Vedoucí práce: doc. Ing. Petr Hrubý, CSc.</a:t>
            </a:r>
            <a:br>
              <a:rPr lang="cs-CZ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cs-CZ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Oponent: Ing. Martin Podařil, Ph.D.</a:t>
            </a:r>
          </a:p>
        </p:txBody>
      </p:sp>
    </p:spTree>
    <p:extLst>
      <p:ext uri="{BB962C8B-B14F-4D97-AF65-F5344CB8AC3E}">
        <p14:creationId xmlns:p14="http://schemas.microsoft.com/office/powerpoint/2010/main" val="34965258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539552" y="764704"/>
            <a:ext cx="7520940" cy="548640"/>
          </a:xfrm>
        </p:spPr>
        <p:txBody>
          <a:bodyPr/>
          <a:lstStyle/>
          <a:p>
            <a:r>
              <a:rPr lang="cs-CZ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Uživatelské prostředí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320480"/>
          </a:xfrm>
        </p:spPr>
        <p:txBody>
          <a:bodyPr>
            <a:normAutofit/>
          </a:bodyPr>
          <a:lstStyle/>
          <a:p>
            <a:pPr>
              <a:spcAft>
                <a:spcPts val="90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cs-CZ" sz="2800" b="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Popis uživatelského prostředí</a:t>
            </a:r>
          </a:p>
          <a:p>
            <a:pPr>
              <a:spcAft>
                <a:spcPts val="90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cs-CZ" sz="2800" b="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Uchopení</a:t>
            </a:r>
          </a:p>
          <a:p>
            <a:pPr>
              <a:spcAft>
                <a:spcPts val="90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cs-CZ" sz="2800" b="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Kreslení v měřítku</a:t>
            </a:r>
          </a:p>
          <a:p>
            <a:pPr>
              <a:spcAft>
                <a:spcPts val="90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cs-CZ" sz="2800" b="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Hladiny</a:t>
            </a: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2550" y="12276"/>
            <a:ext cx="3981450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477201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Zástupný symbol pro obsah 4" descr="Obsah obrázku snímek obrazovky&#10;&#10;Popis vygenerován s vysokou mírou spolehlivosti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7" y="476672"/>
            <a:ext cx="8282676" cy="1728192"/>
          </a:xfrm>
        </p:spPr>
      </p:pic>
      <p:pic>
        <p:nvPicPr>
          <p:cNvPr id="7" name="Obrázek 6" descr="Obsah obrázku snímek obrazovky&#10;&#10;Popis vygenerován s velmi vysokou mírou spolehlivosti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9772" y="2492896"/>
            <a:ext cx="6090187" cy="39639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05760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91419" y="615102"/>
            <a:ext cx="8852581" cy="748968"/>
          </a:xfrm>
        </p:spPr>
        <p:txBody>
          <a:bodyPr/>
          <a:lstStyle/>
          <a:p>
            <a:r>
              <a:rPr lang="cs-CZ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Základní nástroje kreslení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43845" y="1772817"/>
            <a:ext cx="7520940" cy="2808312"/>
          </a:xfrm>
        </p:spPr>
        <p:txBody>
          <a:bodyPr>
            <a:normAutofit/>
          </a:bodyPr>
          <a:lstStyle/>
          <a:p>
            <a:pPr>
              <a:spcAft>
                <a:spcPts val="90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cs-CZ" sz="2400" b="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Úsečka</a:t>
            </a:r>
          </a:p>
          <a:p>
            <a:pPr>
              <a:spcAft>
                <a:spcPts val="90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cs-CZ" sz="2400" b="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Přesun a kopírování</a:t>
            </a:r>
          </a:p>
          <a:p>
            <a:pPr>
              <a:spcAft>
                <a:spcPts val="90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cs-CZ" sz="2400" b="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Ekvidistantiva</a:t>
            </a:r>
            <a:endParaRPr lang="cs-CZ" sz="2400" b="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90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cs-CZ" sz="2400" b="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Šrafování </a:t>
            </a:r>
          </a:p>
          <a:p>
            <a:endParaRPr lang="cs-CZ" sz="2400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2550" y="12276"/>
            <a:ext cx="3981450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635520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14035" y="774247"/>
            <a:ext cx="7520940" cy="548640"/>
          </a:xfrm>
        </p:spPr>
        <p:txBody>
          <a:bodyPr/>
          <a:lstStyle/>
          <a:p>
            <a:r>
              <a:rPr lang="cs-CZ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Doplňující dotazy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89626" y="1844824"/>
            <a:ext cx="8150454" cy="3195693"/>
          </a:xfrm>
        </p:spPr>
        <p:txBody>
          <a:bodyPr>
            <a:normAutofit/>
          </a:bodyPr>
          <a:lstStyle/>
          <a:p>
            <a:pPr marL="457200" indent="-457200">
              <a:buClr>
                <a:schemeClr val="accent2"/>
              </a:buClr>
              <a:buFont typeface="+mj-lt"/>
              <a:buAutoNum type="arabicPeriod"/>
            </a:pPr>
            <a:r>
              <a:rPr lang="cs-CZ" sz="2400" b="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Jaký má Vaše závěrečná práce přínos pro praxi?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2550" y="12276"/>
            <a:ext cx="3981450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93309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ctrTitle"/>
          </p:nvPr>
        </p:nvSpPr>
        <p:spPr>
          <a:xfrm rot="19140000">
            <a:off x="529854" y="1317789"/>
            <a:ext cx="5648623" cy="1204306"/>
          </a:xfrm>
        </p:spPr>
        <p:txBody>
          <a:bodyPr/>
          <a:lstStyle/>
          <a:p>
            <a:r>
              <a:rPr lang="cs-CZ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Děkuji za pozornost</a:t>
            </a:r>
          </a:p>
        </p:txBody>
      </p:sp>
      <p:sp>
        <p:nvSpPr>
          <p:cNvPr id="6" name="Podnadpis 5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cs-CZ" sz="2000" dirty="0"/>
              <a:t>Tomáš Douda</a:t>
            </a:r>
          </a:p>
        </p:txBody>
      </p:sp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2550" y="41856"/>
            <a:ext cx="3981450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132559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>
          <a:xfrm>
            <a:off x="0" y="980728"/>
            <a:ext cx="9144000" cy="4022141"/>
          </a:xfrm>
        </p:spPr>
        <p:txBody>
          <a:bodyPr>
            <a:noAutofit/>
          </a:bodyPr>
          <a:lstStyle/>
          <a:p>
            <a:pPr algn="ctr"/>
            <a:r>
              <a:rPr lang="cs-CZ" sz="28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Vysoká škola technická a ekonomická </a:t>
            </a:r>
            <a:br>
              <a:rPr lang="cs-CZ" sz="28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cs-CZ" sz="28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Ústav </a:t>
            </a:r>
            <a:r>
              <a:rPr lang="cs-CZ" sz="2800" dirty="0" err="1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technicko-technologický</a:t>
            </a:r>
            <a:br>
              <a:rPr lang="cs-CZ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cs-CZ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br>
              <a:rPr lang="cs-CZ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br>
              <a:rPr lang="cs-CZ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cs-CZ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Analýza a porovnání vybraných Free a Profi CAD programů z pohledu uživatele znalého 2D konstruování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2550" y="0"/>
            <a:ext cx="3981450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ovéPole 7"/>
          <p:cNvSpPr txBox="1"/>
          <p:nvPr/>
        </p:nvSpPr>
        <p:spPr>
          <a:xfrm>
            <a:off x="2771800" y="5867895"/>
            <a:ext cx="6372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Autor : Tomáš Douda</a:t>
            </a:r>
          </a:p>
          <a:p>
            <a:pPr algn="r"/>
            <a:r>
              <a:rPr lang="cs-CZ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Vedoucí práce: doc. Ing. Petr Hrubý, CSc.</a:t>
            </a:r>
            <a:br>
              <a:rPr lang="cs-CZ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cs-CZ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Oponent: Ing. Martin Podařil, Ph.D.</a:t>
            </a:r>
          </a:p>
        </p:txBody>
      </p:sp>
    </p:spTree>
    <p:extLst>
      <p:ext uri="{BB962C8B-B14F-4D97-AF65-F5344CB8AC3E}">
        <p14:creationId xmlns:p14="http://schemas.microsoft.com/office/powerpoint/2010/main" val="9478451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329618"/>
            <a:ext cx="8229600" cy="1143000"/>
          </a:xfrm>
        </p:spPr>
        <p:txBody>
          <a:bodyPr/>
          <a:lstStyle/>
          <a:p>
            <a:r>
              <a:rPr lang="cs-CZ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Cíle práce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1560" y="1556792"/>
            <a:ext cx="8208912" cy="3579849"/>
          </a:xfrm>
        </p:spPr>
        <p:txBody>
          <a:bodyPr>
            <a:normAutofit/>
          </a:bodyPr>
          <a:lstStyle/>
          <a:p>
            <a:pPr marL="457200" indent="-457200">
              <a:spcBef>
                <a:spcPts val="1200"/>
              </a:spcBef>
              <a:spcAft>
                <a:spcPts val="60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cs-CZ" sz="2400" b="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Analýza a hodnocení jednotlivých vývojových etap CAD programů</a:t>
            </a:r>
          </a:p>
          <a:p>
            <a:pPr marL="457200" indent="-457200">
              <a:spcBef>
                <a:spcPts val="1200"/>
              </a:spcBef>
              <a:spcAft>
                <a:spcPts val="60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cs-CZ" sz="2400" b="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Hodnocení současného stavu na trhu CAD programů</a:t>
            </a:r>
          </a:p>
          <a:p>
            <a:pPr marL="457200" indent="-457200">
              <a:spcBef>
                <a:spcPts val="1200"/>
              </a:spcBef>
              <a:spcAft>
                <a:spcPts val="60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cs-CZ" sz="2400" b="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Porovnání funkčnosti programu na vybraných příkladech</a:t>
            </a:r>
          </a:p>
          <a:p>
            <a:pPr marL="457200" indent="-457200">
              <a:spcBef>
                <a:spcPts val="1200"/>
              </a:spcBef>
              <a:spcAft>
                <a:spcPts val="60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cs-CZ" sz="2400" b="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Formulovat doporučení pro potenciální uživatele.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2550" y="0"/>
            <a:ext cx="3981450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112606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Osnova</a:t>
            </a:r>
            <a:endParaRPr lang="cs-CZ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624078" indent="-514350">
              <a:lnSpc>
                <a:spcPct val="250000"/>
              </a:lnSpc>
              <a:buClr>
                <a:schemeClr val="accent2"/>
              </a:buClr>
              <a:buFont typeface="+mj-lt"/>
              <a:buAutoNum type="arabicPeriod"/>
            </a:pPr>
            <a:r>
              <a:rPr lang="cs-CZ" sz="2400" b="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Cíle práce</a:t>
            </a:r>
          </a:p>
          <a:p>
            <a:pPr marL="624078" indent="-514350">
              <a:lnSpc>
                <a:spcPct val="250000"/>
              </a:lnSpc>
              <a:buClr>
                <a:schemeClr val="accent2"/>
              </a:buClr>
              <a:buFont typeface="+mj-lt"/>
              <a:buAutoNum type="arabicPeriod"/>
            </a:pPr>
            <a:r>
              <a:rPr lang="cs-CZ" sz="2400" b="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Teoreticko</a:t>
            </a:r>
            <a:r>
              <a:rPr lang="cs-CZ" sz="2400" b="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–metodologická část</a:t>
            </a:r>
          </a:p>
          <a:p>
            <a:pPr marL="624078" indent="-514350">
              <a:lnSpc>
                <a:spcPct val="250000"/>
              </a:lnSpc>
              <a:buClr>
                <a:schemeClr val="accent2"/>
              </a:buClr>
              <a:buFont typeface="+mj-lt"/>
              <a:buAutoNum type="arabicPeriod"/>
            </a:pPr>
            <a:r>
              <a:rPr lang="cs-CZ" sz="2400" b="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Aplikační část</a:t>
            </a:r>
          </a:p>
          <a:p>
            <a:pPr marL="624078" indent="-514350">
              <a:lnSpc>
                <a:spcPct val="250000"/>
              </a:lnSpc>
              <a:buClr>
                <a:schemeClr val="accent2"/>
              </a:buClr>
              <a:buFont typeface="+mj-lt"/>
              <a:buAutoNum type="arabicPeriod"/>
            </a:pPr>
            <a:r>
              <a:rPr lang="cs-CZ" sz="2400" b="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Doplňující dotazy 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6186" y="0"/>
            <a:ext cx="3981450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777232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Hypotézy</a:t>
            </a:r>
          </a:p>
        </p:txBody>
      </p:sp>
      <p:sp>
        <p:nvSpPr>
          <p:cNvPr id="8" name="Zástupný symbol pro obsah 2"/>
          <p:cNvSpPr>
            <a:spLocks noGrp="1"/>
          </p:cNvSpPr>
          <p:nvPr>
            <p:ph idx="1"/>
          </p:nvPr>
        </p:nvSpPr>
        <p:spPr>
          <a:xfrm>
            <a:off x="478974" y="1268760"/>
            <a:ext cx="8665026" cy="3579849"/>
          </a:xfrm>
        </p:spPr>
        <p:txBody>
          <a:bodyPr>
            <a:normAutofit/>
          </a:bodyPr>
          <a:lstStyle/>
          <a:p>
            <a:pPr marL="457200" indent="-457200">
              <a:spcBef>
                <a:spcPts val="1200"/>
              </a:spcBef>
              <a:spcAft>
                <a:spcPts val="90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cs-CZ" sz="2400" b="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AutoCAD bude ve všech ohledech lepší konstrukční program než LibreCAD. – Potvrzena</a:t>
            </a:r>
          </a:p>
          <a:p>
            <a:pPr marL="457200" indent="-457200">
              <a:spcBef>
                <a:spcPts val="1200"/>
              </a:spcBef>
              <a:spcAft>
                <a:spcPts val="90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cs-CZ" sz="2400" b="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Uživatel LibreCADu bude schopný se rychle adaptovat na prostředí AutoCADu. - Potvrzena</a:t>
            </a:r>
          </a:p>
          <a:p>
            <a:pPr marL="457200" indent="-457200">
              <a:spcBef>
                <a:spcPts val="1200"/>
              </a:spcBef>
              <a:spcAft>
                <a:spcPts val="90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cs-CZ" sz="2400" b="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Časová náročnost na vytvoření stejného výkresu se nebude lišit o více než půl hodiny. - Vyvrácena</a:t>
            </a:r>
            <a:endParaRPr lang="cs-CZ" sz="3600" b="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2550" y="0"/>
            <a:ext cx="3981450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090461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197767" y="807256"/>
            <a:ext cx="8928992" cy="548640"/>
          </a:xfrm>
        </p:spPr>
        <p:txBody>
          <a:bodyPr/>
          <a:lstStyle/>
          <a:p>
            <a:r>
              <a:rPr lang="cs-CZ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Teoreticko-metodologická část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11560" y="1563078"/>
            <a:ext cx="7520940" cy="3579849"/>
          </a:xfrm>
        </p:spPr>
        <p:txBody>
          <a:bodyPr>
            <a:noAutofit/>
          </a:bodyPr>
          <a:lstStyle/>
          <a:p>
            <a:pPr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cs-CZ" sz="3200" b="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Vývoj CAD softwaru</a:t>
            </a:r>
          </a:p>
          <a:p>
            <a:pPr>
              <a:buClr>
                <a:schemeClr val="accent2"/>
              </a:buClr>
              <a:buFont typeface="Arial" panose="020B0604020202020204" pitchFamily="34" charset="0"/>
              <a:buChar char="•"/>
            </a:pPr>
            <a:endParaRPr lang="cs-CZ" sz="3200" b="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cs-CZ" sz="3200" b="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Vlastnosti CADu</a:t>
            </a:r>
          </a:p>
          <a:p>
            <a:pPr lvl="2">
              <a:buSzPct val="75000"/>
              <a:buFont typeface="Courier New" panose="02070309020205020404" pitchFamily="49" charset="0"/>
              <a:buChar char="o"/>
            </a:pPr>
            <a:r>
              <a:rPr lang="cs-CZ" sz="2000" b="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Parametrické modelování</a:t>
            </a:r>
          </a:p>
          <a:p>
            <a:pPr lvl="2">
              <a:buSzPct val="75000"/>
              <a:buFont typeface="Courier New" panose="02070309020205020404" pitchFamily="49" charset="0"/>
              <a:buChar char="o"/>
            </a:pPr>
            <a:r>
              <a:rPr lang="cs-CZ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Objemové modelování</a:t>
            </a:r>
          </a:p>
          <a:p>
            <a:pPr lvl="2">
              <a:buSzPct val="75000"/>
              <a:buFont typeface="Courier New" panose="02070309020205020404" pitchFamily="49" charset="0"/>
              <a:buChar char="o"/>
            </a:pPr>
            <a:r>
              <a:rPr lang="cs-CZ" sz="2000" b="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Knihovny normalizovaných součástí a materiálů</a:t>
            </a:r>
          </a:p>
          <a:p>
            <a:pPr lvl="2">
              <a:buSzPct val="75000"/>
              <a:buFont typeface="Courier New" panose="02070309020205020404" pitchFamily="49" charset="0"/>
              <a:buChar char="o"/>
            </a:pPr>
            <a:r>
              <a:rPr lang="cs-CZ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Simulace a analýzy – deformační, dynamické, kinematické</a:t>
            </a:r>
            <a:endParaRPr lang="cs-CZ" sz="2000" b="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Clr>
                <a:schemeClr val="accent2"/>
              </a:buClr>
              <a:buFont typeface="Arial" panose="020B0604020202020204" pitchFamily="34" charset="0"/>
              <a:buChar char="•"/>
            </a:pPr>
            <a:endParaRPr lang="cs-CZ" sz="2400" b="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Clr>
                <a:schemeClr val="accent2"/>
              </a:buClr>
            </a:pPr>
            <a:endParaRPr lang="cs-CZ" sz="2400" b="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2550" y="0"/>
            <a:ext cx="3981450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938842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22960" y="612351"/>
            <a:ext cx="7520940" cy="548640"/>
          </a:xfrm>
        </p:spPr>
        <p:txBody>
          <a:bodyPr/>
          <a:lstStyle/>
          <a:p>
            <a:r>
              <a:rPr lang="cs-CZ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Vývoj CAD softwaru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2960" y="1761066"/>
            <a:ext cx="7520940" cy="3031209"/>
          </a:xfrm>
        </p:spPr>
        <p:txBody>
          <a:bodyPr>
            <a:noAutofit/>
          </a:bodyPr>
          <a:lstStyle/>
          <a:p>
            <a:r>
              <a:rPr lang="cs-CZ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1950 – 1970</a:t>
            </a:r>
          </a:p>
          <a:p>
            <a:pPr lvl="1"/>
            <a:r>
              <a:rPr lang="cs-CZ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Světelné pero, PRONTO, CADD, </a:t>
            </a:r>
            <a:r>
              <a:rPr lang="cs-CZ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Sketchpad</a:t>
            </a:r>
            <a:endParaRPr lang="cs-CZ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cs-CZ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1970 – 1980</a:t>
            </a:r>
          </a:p>
          <a:p>
            <a:pPr lvl="1"/>
            <a:r>
              <a:rPr lang="cs-CZ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Vývoj IDGS, komerční software ADAM, grafický systém Auto-Draft, CADAM, 3D software CATIA,</a:t>
            </a:r>
            <a:br>
              <a:rPr lang="cs-CZ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cs-CZ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3D standart IGES</a:t>
            </a:r>
          </a:p>
          <a:p>
            <a:r>
              <a:rPr lang="cs-CZ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1980 – 1990</a:t>
            </a:r>
          </a:p>
          <a:p>
            <a:pPr lvl="1"/>
            <a:r>
              <a:rPr lang="cs-CZ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MicroCAD</a:t>
            </a:r>
            <a:r>
              <a:rPr lang="cs-CZ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cs-CZ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Autodes</a:t>
            </a:r>
            <a:r>
              <a:rPr lang="cs-CZ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– </a:t>
            </a:r>
            <a:r>
              <a:rPr lang="cs-CZ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AutoCAD</a:t>
            </a:r>
            <a:r>
              <a:rPr lang="cs-CZ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založení Silicon </a:t>
            </a:r>
            <a:r>
              <a:rPr lang="cs-CZ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Graphics</a:t>
            </a:r>
            <a:r>
              <a:rPr lang="cs-CZ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CATIA v.3</a:t>
            </a:r>
          </a:p>
          <a:p>
            <a:r>
              <a:rPr lang="cs-CZ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1990-současnost</a:t>
            </a:r>
          </a:p>
          <a:p>
            <a:pPr lvl="1"/>
            <a:r>
              <a:rPr lang="cs-CZ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AutoCAD</a:t>
            </a:r>
            <a:r>
              <a:rPr lang="cs-CZ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R12, </a:t>
            </a:r>
            <a:r>
              <a:rPr lang="cs-CZ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Solidworks</a:t>
            </a:r>
            <a:r>
              <a:rPr lang="cs-CZ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Pro/</a:t>
            </a:r>
            <a:r>
              <a:rPr lang="cs-CZ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Engineer,CATIA</a:t>
            </a:r>
            <a:r>
              <a:rPr lang="cs-CZ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v.5</a:t>
            </a:r>
          </a:p>
          <a:p>
            <a:endParaRPr lang="cs-CZ" sz="2000" b="0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2550" y="12276"/>
            <a:ext cx="3981450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458921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18864" y="633678"/>
            <a:ext cx="7520940" cy="548640"/>
          </a:xfrm>
        </p:spPr>
        <p:txBody>
          <a:bodyPr>
            <a:noAutofit/>
          </a:bodyPr>
          <a:lstStyle/>
          <a:p>
            <a:r>
              <a:rPr lang="cs-CZ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Aplikační část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864" y="1556792"/>
            <a:ext cx="8229600" cy="3099800"/>
          </a:xfrm>
        </p:spPr>
        <p:txBody>
          <a:bodyPr>
            <a:normAutofit/>
          </a:bodyPr>
          <a:lstStyle/>
          <a:p>
            <a:pPr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cs-CZ" sz="2400" b="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Open Source CAD </a:t>
            </a:r>
          </a:p>
          <a:p>
            <a:pPr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cs-CZ" sz="2400" b="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AutoCAD</a:t>
            </a:r>
          </a:p>
          <a:p>
            <a:pPr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cs-CZ" sz="2400" b="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Uživatelské prostředí</a:t>
            </a:r>
          </a:p>
          <a:p>
            <a:pPr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cs-CZ" sz="2400" b="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Základní nástroje kreslení</a:t>
            </a:r>
          </a:p>
          <a:p>
            <a:pPr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cs-CZ" sz="2400" b="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Kótování</a:t>
            </a:r>
          </a:p>
          <a:p>
            <a:pPr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cs-CZ" sz="2400" b="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Časová náročnost konstruování</a:t>
            </a:r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2550" y="0"/>
            <a:ext cx="3981450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673025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2550" y="0"/>
            <a:ext cx="3981450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569175"/>
            <a:ext cx="7520940" cy="548640"/>
          </a:xfrm>
        </p:spPr>
        <p:txBody>
          <a:bodyPr/>
          <a:lstStyle/>
          <a:p>
            <a:r>
              <a:rPr lang="cs-CZ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CAD programy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3568" y="1556792"/>
            <a:ext cx="7520940" cy="3579849"/>
          </a:xfrm>
        </p:spPr>
        <p:txBody>
          <a:bodyPr>
            <a:noAutofit/>
          </a:bodyPr>
          <a:lstStyle/>
          <a:p>
            <a:pPr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cs-CZ" sz="2400" b="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LibreCAD </a:t>
            </a:r>
          </a:p>
          <a:p>
            <a:pPr>
              <a:buClr>
                <a:schemeClr val="accent2"/>
              </a:buClr>
              <a:buFont typeface="Arial" panose="020B0604020202020204" pitchFamily="34" charset="0"/>
              <a:buChar char="•"/>
            </a:pPr>
            <a:endParaRPr lang="cs-CZ" sz="2400" b="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cs-CZ" sz="2400" b="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AutoCAD</a:t>
            </a:r>
            <a:endParaRPr lang="cs-CZ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Clr>
                <a:schemeClr val="accent2"/>
              </a:buClr>
            </a:pPr>
            <a:endParaRPr lang="cs-CZ" sz="2400" b="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cs-CZ" sz="2400" b="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Softwarová kompatibilita</a:t>
            </a:r>
          </a:p>
        </p:txBody>
      </p:sp>
    </p:spTree>
    <p:extLst>
      <p:ext uri="{BB962C8B-B14F-4D97-AF65-F5344CB8AC3E}">
        <p14:creationId xmlns:p14="http://schemas.microsoft.com/office/powerpoint/2010/main" val="252621092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Úhly">
  <a:themeElements>
    <a:clrScheme name="Úhly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Úhly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Úhl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3069</TotalTime>
  <Words>241</Words>
  <Application>Microsoft Office PowerPoint</Application>
  <PresentationFormat>Předvádění na obrazovce (4:3)</PresentationFormat>
  <Paragraphs>64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8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23" baseType="lpstr">
      <vt:lpstr>Arial</vt:lpstr>
      <vt:lpstr>Calibri</vt:lpstr>
      <vt:lpstr>Courier New</vt:lpstr>
      <vt:lpstr>Franklin Gothic Book</vt:lpstr>
      <vt:lpstr>Franklin Gothic Medium</vt:lpstr>
      <vt:lpstr>Tunga</vt:lpstr>
      <vt:lpstr>Verdana</vt:lpstr>
      <vt:lpstr>Wingdings</vt:lpstr>
      <vt:lpstr>Úhly</vt:lpstr>
      <vt:lpstr>Vysoká škola technická a ekonomická  v Českých Budějovicích   Bakalářská práce</vt:lpstr>
      <vt:lpstr>Vysoká škola technická a ekonomická  Ústav technicko-technologický    Analýza a porovnání vybraných Free a Profi CAD programů z pohledu uživatele znalého 2D konstruování</vt:lpstr>
      <vt:lpstr>Cíle práce</vt:lpstr>
      <vt:lpstr>Osnova</vt:lpstr>
      <vt:lpstr>Hypotézy</vt:lpstr>
      <vt:lpstr>Teoreticko-metodologická část</vt:lpstr>
      <vt:lpstr>Vývoj CAD softwaru</vt:lpstr>
      <vt:lpstr>Aplikační část</vt:lpstr>
      <vt:lpstr>CAD programy</vt:lpstr>
      <vt:lpstr>Uživatelské prostředí</vt:lpstr>
      <vt:lpstr>Prezentace aplikace PowerPoint</vt:lpstr>
      <vt:lpstr>Základní nástroje kreslení</vt:lpstr>
      <vt:lpstr>Doplňující dotazy</vt:lpstr>
      <vt:lpstr>Děkuji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Výroba forem a jader</dc:title>
  <dc:creator>Tomáš Douda</dc:creator>
  <cp:lastModifiedBy>Tomáš Douda</cp:lastModifiedBy>
  <cp:revision>66</cp:revision>
  <dcterms:created xsi:type="dcterms:W3CDTF">2016-01-05T00:12:45Z</dcterms:created>
  <dcterms:modified xsi:type="dcterms:W3CDTF">2017-06-20T20:31:52Z</dcterms:modified>
</cp:coreProperties>
</file>