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70" r:id="rId8"/>
    <p:sldId id="276" r:id="rId9"/>
    <p:sldId id="272" r:id="rId10"/>
    <p:sldId id="271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1E8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Střední styl 1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lga.Polakova\Desktop\Olga\VSTE\BP%20pro%20Jirku\Bakal&#225;&#345;ka\charakteristika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/>
            </a:pPr>
            <a:r>
              <a:rPr lang="cs-CZ"/>
              <a:t>Srovnání charakteristik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7.0402464409258209E-2"/>
          <c:y val="7.5017706177821608E-2"/>
          <c:w val="0.8891276495199848"/>
          <c:h val="0.74130922610838235"/>
        </c:manualLayout>
      </c:layout>
      <c:scatterChart>
        <c:scatterStyle val="smoothMarker"/>
        <c:ser>
          <c:idx val="0"/>
          <c:order val="0"/>
          <c:tx>
            <c:v>Paralelní zapojení</c:v>
          </c:tx>
          <c:spPr>
            <a:ln w="34925"/>
          </c:spPr>
          <c:marker>
            <c:symbol val="diamond"/>
            <c:size val="6"/>
            <c:spPr>
              <a:noFill/>
              <a:ln>
                <a:solidFill>
                  <a:sysClr val="windowText" lastClr="000000"/>
                </a:solidFill>
              </a:ln>
            </c:spPr>
          </c:marker>
          <c:xVal>
            <c:numRef>
              <c:f>List1!$N$5:$N$14</c:f>
              <c:numCache>
                <c:formatCode>0.00</c:formatCode>
                <c:ptCount val="10"/>
                <c:pt idx="0">
                  <c:v>1.3326921920648698</c:v>
                </c:pt>
                <c:pt idx="1">
                  <c:v>1.3150398604650617</c:v>
                </c:pt>
                <c:pt idx="2">
                  <c:v>1.2997184847503145</c:v>
                </c:pt>
                <c:pt idx="3">
                  <c:v>1.289403095594277</c:v>
                </c:pt>
                <c:pt idx="4">
                  <c:v>1.1953523003845361</c:v>
                </c:pt>
                <c:pt idx="5">
                  <c:v>1.0932400930907586</c:v>
                </c:pt>
                <c:pt idx="6">
                  <c:v>0.97028337754618077</c:v>
                </c:pt>
                <c:pt idx="7">
                  <c:v>0.74890835897619934</c:v>
                </c:pt>
                <c:pt idx="8">
                  <c:v>0.33690968502339314</c:v>
                </c:pt>
                <c:pt idx="9">
                  <c:v>0</c:v>
                </c:pt>
              </c:numCache>
            </c:numRef>
          </c:xVal>
          <c:yVal>
            <c:numRef>
              <c:f>List1!$L$5:$L$14</c:f>
              <c:numCache>
                <c:formatCode>0.00</c:formatCode>
                <c:ptCount val="10"/>
                <c:pt idx="0">
                  <c:v>53.5</c:v>
                </c:pt>
                <c:pt idx="1">
                  <c:v>55</c:v>
                </c:pt>
                <c:pt idx="2">
                  <c:v>57.5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  <c:pt idx="6">
                  <c:v>120</c:v>
                </c:pt>
                <c:pt idx="7">
                  <c:v>140</c:v>
                </c:pt>
                <c:pt idx="8">
                  <c:v>160</c:v>
                </c:pt>
                <c:pt idx="9">
                  <c:v>170</c:v>
                </c:pt>
              </c:numCache>
            </c:numRef>
          </c:yVal>
          <c:smooth val="1"/>
        </c:ser>
        <c:ser>
          <c:idx val="1"/>
          <c:order val="1"/>
          <c:tx>
            <c:v>Sériové zapojení</c:v>
          </c:tx>
          <c:spPr>
            <a:ln w="34925"/>
          </c:spPr>
          <c:marker>
            <c:symbol val="square"/>
            <c:size val="5"/>
            <c:spPr>
              <a:noFill/>
              <a:ln>
                <a:solidFill>
                  <a:sysClr val="windowText" lastClr="000000"/>
                </a:solidFill>
              </a:ln>
            </c:spPr>
          </c:marker>
          <c:xVal>
            <c:numRef>
              <c:f>List1!$K$5:$K$23</c:f>
              <c:numCache>
                <c:formatCode>0.00</c:formatCode>
                <c:ptCount val="19"/>
                <c:pt idx="0">
                  <c:v>0.77087513644322125</c:v>
                </c:pt>
                <c:pt idx="1">
                  <c:v>0.76216440329471025</c:v>
                </c:pt>
                <c:pt idx="2">
                  <c:v>0.75335295799034852</c:v>
                </c:pt>
                <c:pt idx="3">
                  <c:v>0.73993907303753859</c:v>
                </c:pt>
                <c:pt idx="4">
                  <c:v>0.73541340934148369</c:v>
                </c:pt>
                <c:pt idx="5">
                  <c:v>0.73085972215663864</c:v>
                </c:pt>
                <c:pt idx="6">
                  <c:v>0.70291837254446765</c:v>
                </c:pt>
                <c:pt idx="7">
                  <c:v>0.67875584168288039</c:v>
                </c:pt>
                <c:pt idx="8">
                  <c:v>0.65370080830354282</c:v>
                </c:pt>
                <c:pt idx="9">
                  <c:v>0.62230462939495068</c:v>
                </c:pt>
                <c:pt idx="10">
                  <c:v>0.60046253429572349</c:v>
                </c:pt>
                <c:pt idx="11">
                  <c:v>0.56612150646528892</c:v>
                </c:pt>
                <c:pt idx="12">
                  <c:v>0.49703834784680517</c:v>
                </c:pt>
                <c:pt idx="13">
                  <c:v>0.48341826702505791</c:v>
                </c:pt>
                <c:pt idx="14">
                  <c:v>0.44755834820901236</c:v>
                </c:pt>
                <c:pt idx="15">
                  <c:v>0.36996953651876885</c:v>
                </c:pt>
                <c:pt idx="16">
                  <c:v>0.18271493053915994</c:v>
                </c:pt>
                <c:pt idx="17">
                  <c:v>8.1712601037942617E-2</c:v>
                </c:pt>
                <c:pt idx="18">
                  <c:v>0</c:v>
                </c:pt>
              </c:numCache>
            </c:numRef>
          </c:xVal>
          <c:yVal>
            <c:numRef>
              <c:f>List1!$I$5:$I$23</c:f>
              <c:numCache>
                <c:formatCode>0.00</c:formatCode>
                <c:ptCount val="19"/>
                <c:pt idx="0">
                  <c:v>33.5</c:v>
                </c:pt>
                <c:pt idx="1">
                  <c:v>39</c:v>
                </c:pt>
                <c:pt idx="2">
                  <c:v>46</c:v>
                </c:pt>
                <c:pt idx="3">
                  <c:v>52</c:v>
                </c:pt>
                <c:pt idx="4">
                  <c:v>54</c:v>
                </c:pt>
                <c:pt idx="5">
                  <c:v>60</c:v>
                </c:pt>
                <c:pt idx="6">
                  <c:v>80</c:v>
                </c:pt>
                <c:pt idx="7">
                  <c:v>100</c:v>
                </c:pt>
                <c:pt idx="8">
                  <c:v>120</c:v>
                </c:pt>
                <c:pt idx="9">
                  <c:v>140</c:v>
                </c:pt>
                <c:pt idx="10">
                  <c:v>165</c:v>
                </c:pt>
                <c:pt idx="11">
                  <c:v>190</c:v>
                </c:pt>
                <c:pt idx="12">
                  <c:v>230</c:v>
                </c:pt>
                <c:pt idx="13">
                  <c:v>250</c:v>
                </c:pt>
                <c:pt idx="14">
                  <c:v>265</c:v>
                </c:pt>
                <c:pt idx="15">
                  <c:v>280</c:v>
                </c:pt>
                <c:pt idx="16">
                  <c:v>320</c:v>
                </c:pt>
                <c:pt idx="17">
                  <c:v>340</c:v>
                </c:pt>
                <c:pt idx="18">
                  <c:v>345</c:v>
                </c:pt>
              </c:numCache>
            </c:numRef>
          </c:yVal>
          <c:smooth val="1"/>
        </c:ser>
        <c:ser>
          <c:idx val="2"/>
          <c:order val="2"/>
          <c:tx>
            <c:v>Čerpadlo 2</c:v>
          </c:tx>
          <c:spPr>
            <a:ln w="34925">
              <a:solidFill>
                <a:srgbClr val="FFC000"/>
              </a:solidFill>
            </a:ln>
          </c:spPr>
          <c:marker>
            <c:symbol val="triangle"/>
            <c:size val="6"/>
            <c:spPr>
              <a:noFill/>
              <a:ln>
                <a:solidFill>
                  <a:sysClr val="windowText" lastClr="000000"/>
                </a:solidFill>
              </a:ln>
            </c:spPr>
          </c:marker>
          <c:xVal>
            <c:numRef>
              <c:f>List1!$D$5:$D$19</c:f>
              <c:numCache>
                <c:formatCode>0.00</c:formatCode>
                <c:ptCount val="15"/>
                <c:pt idx="0">
                  <c:v>0.72627748436977846</c:v>
                </c:pt>
                <c:pt idx="1">
                  <c:v>0.71934940088243171</c:v>
                </c:pt>
                <c:pt idx="2">
                  <c:v>0.7123539406764976</c:v>
                </c:pt>
                <c:pt idx="3">
                  <c:v>0.70291837254446765</c:v>
                </c:pt>
                <c:pt idx="4">
                  <c:v>0.68852261470151055</c:v>
                </c:pt>
                <c:pt idx="5">
                  <c:v>0.67875584168288039</c:v>
                </c:pt>
                <c:pt idx="6">
                  <c:v>0.66383630897494206</c:v>
                </c:pt>
                <c:pt idx="7">
                  <c:v>0.65370080830354282</c:v>
                </c:pt>
                <c:pt idx="8">
                  <c:v>0.60046253429572349</c:v>
                </c:pt>
                <c:pt idx="9">
                  <c:v>0.56612150646528892</c:v>
                </c:pt>
                <c:pt idx="10">
                  <c:v>0.50371030205731049</c:v>
                </c:pt>
                <c:pt idx="11">
                  <c:v>0.44003582340895081</c:v>
                </c:pt>
                <c:pt idx="12">
                  <c:v>0.21619122132663451</c:v>
                </c:pt>
                <c:pt idx="13">
                  <c:v>8.1712601037942617E-2</c:v>
                </c:pt>
                <c:pt idx="14">
                  <c:v>0</c:v>
                </c:pt>
              </c:numCache>
            </c:numRef>
          </c:xVal>
          <c:yVal>
            <c:numRef>
              <c:f>List1!$B$5:$B$19</c:f>
              <c:numCache>
                <c:formatCode>0.00</c:formatCode>
                <c:ptCount val="15"/>
                <c:pt idx="0">
                  <c:v>31</c:v>
                </c:pt>
                <c:pt idx="1">
                  <c:v>33</c:v>
                </c:pt>
                <c:pt idx="2">
                  <c:v>36</c:v>
                </c:pt>
                <c:pt idx="3">
                  <c:v>39.5</c:v>
                </c:pt>
                <c:pt idx="4">
                  <c:v>45</c:v>
                </c:pt>
                <c:pt idx="5">
                  <c:v>50</c:v>
                </c:pt>
                <c:pt idx="6">
                  <c:v>55</c:v>
                </c:pt>
                <c:pt idx="7">
                  <c:v>60</c:v>
                </c:pt>
                <c:pt idx="8">
                  <c:v>80</c:v>
                </c:pt>
                <c:pt idx="9">
                  <c:v>100</c:v>
                </c:pt>
                <c:pt idx="10">
                  <c:v>125</c:v>
                </c:pt>
                <c:pt idx="11">
                  <c:v>150</c:v>
                </c:pt>
                <c:pt idx="12">
                  <c:v>160</c:v>
                </c:pt>
                <c:pt idx="13">
                  <c:v>180</c:v>
                </c:pt>
                <c:pt idx="14">
                  <c:v>185</c:v>
                </c:pt>
              </c:numCache>
            </c:numRef>
          </c:yVal>
          <c:smooth val="1"/>
        </c:ser>
        <c:axId val="83931520"/>
        <c:axId val="85211776"/>
      </c:scatterChart>
      <c:valAx>
        <c:axId val="83931520"/>
        <c:scaling>
          <c:orientation val="minMax"/>
          <c:max val="1.4"/>
          <c:min val="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 sz="1000" b="1" i="0" baseline="0"/>
                  <a:t>Qm [kg.s</a:t>
                </a:r>
                <a:r>
                  <a:rPr lang="cs-CZ" sz="1000" b="1" i="0" baseline="30000"/>
                  <a:t>-1</a:t>
                </a:r>
                <a:r>
                  <a:rPr lang="cs-CZ" sz="1000" b="1" i="0" baseline="0"/>
                  <a:t>]</a:t>
                </a:r>
                <a:endParaRPr lang="cs-CZ" sz="1000"/>
              </a:p>
            </c:rich>
          </c:tx>
          <c:layout>
            <c:manualLayout>
              <c:xMode val="edge"/>
              <c:yMode val="edge"/>
              <c:x val="0.8705429562759186"/>
              <c:y val="0.87342994321024503"/>
            </c:manualLayout>
          </c:layout>
        </c:title>
        <c:numFmt formatCode="0.00" sourceLinked="1"/>
        <c:tickLblPos val="nextTo"/>
        <c:spPr>
          <a:ln w="38100">
            <a:solidFill>
              <a:schemeClr val="tx1"/>
            </a:solidFill>
            <a:headEnd type="oval"/>
            <a:tailEnd type="stealth" w="med" len="lg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85211776"/>
        <c:crosses val="autoZero"/>
        <c:crossBetween val="midCat"/>
        <c:majorUnit val="0.1"/>
      </c:valAx>
      <c:valAx>
        <c:axId val="85211776"/>
        <c:scaling>
          <c:orientation val="minMax"/>
          <c:max val="400"/>
          <c:min val="0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cs-CZ"/>
                  <a:t>P </a:t>
                </a:r>
                <a:r>
                  <a:rPr lang="cs-CZ">
                    <a:latin typeface="Cambria Math"/>
                    <a:ea typeface="Cambria Math"/>
                  </a:rPr>
                  <a:t>[kPa]</a:t>
                </a:r>
                <a:endParaRPr lang="cs-CZ"/>
              </a:p>
            </c:rich>
          </c:tx>
          <c:layout>
            <c:manualLayout>
              <c:xMode val="edge"/>
              <c:yMode val="edge"/>
              <c:x val="1.7116638265289363E-2"/>
              <c:y val="2.3059780896679302E-2"/>
            </c:manualLayout>
          </c:layout>
        </c:title>
        <c:numFmt formatCode="0" sourceLinked="0"/>
        <c:tickLblPos val="nextTo"/>
        <c:spPr>
          <a:ln w="38100">
            <a:solidFill>
              <a:sysClr val="windowText" lastClr="000000"/>
            </a:solidFill>
            <a:tailEnd type="stealth" w="med" len="lg"/>
          </a:ln>
        </c:spPr>
        <c:crossAx val="83931520"/>
        <c:crosses val="autoZero"/>
        <c:crossBetween val="midCat"/>
        <c:majorUnit val="20"/>
        <c:minorUnit val="10"/>
      </c:valAx>
      <c:spPr>
        <a:gradFill flip="none" rotWithShape="1">
          <a:gsLst>
            <a:gs pos="0">
              <a:srgbClr val="4F81BD">
                <a:lumMod val="20000"/>
                <a:lumOff val="80000"/>
                <a:alpha val="5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1"/>
          <a:tileRect/>
        </a:gradFill>
      </c:spPr>
    </c:plotArea>
    <c:legend>
      <c:legendPos val="r"/>
      <c:layout>
        <c:manualLayout>
          <c:xMode val="edge"/>
          <c:yMode val="edge"/>
          <c:x val="0.28938923648244752"/>
          <c:y val="0.87974030609707443"/>
          <c:w val="0.42542545207046534"/>
          <c:h val="0.11733291982043399"/>
        </c:manualLayout>
      </c:layout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A331D-20FD-468A-B326-A7916223F72A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1600" y="2636912"/>
            <a:ext cx="7344816" cy="1224136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Měření charakteristiky soustavy čerpadel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4221088"/>
            <a:ext cx="8352928" cy="1944216"/>
          </a:xfrm>
        </p:spPr>
        <p:txBody>
          <a:bodyPr>
            <a:normAutofit lnSpcReduction="10000"/>
          </a:bodyPr>
          <a:lstStyle/>
          <a:p>
            <a:r>
              <a:rPr lang="cs-CZ" sz="2000" b="1" dirty="0" smtClean="0">
                <a:solidFill>
                  <a:schemeClr val="tx2">
                    <a:lumMod val="50000"/>
                  </a:schemeClr>
                </a:solidFill>
              </a:rPr>
              <a:t>Autor </a:t>
            </a:r>
            <a:r>
              <a:rPr lang="cs-CZ" sz="2000" b="1" dirty="0" smtClean="0">
                <a:solidFill>
                  <a:schemeClr val="tx2">
                    <a:lumMod val="50000"/>
                  </a:schemeClr>
                </a:solidFill>
              </a:rPr>
              <a:t>práce: </a:t>
            </a:r>
            <a:r>
              <a:rPr lang="cs-CZ" sz="2000" b="1" dirty="0" smtClean="0">
                <a:solidFill>
                  <a:schemeClr val="tx2">
                    <a:lumMod val="50000"/>
                  </a:schemeClr>
                </a:solidFill>
              </a:rPr>
              <a:t>Jiří Polák</a:t>
            </a:r>
            <a:endParaRPr lang="cs-CZ" sz="2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cs-CZ" sz="2000" b="1" dirty="0" smtClean="0">
                <a:solidFill>
                  <a:schemeClr val="tx2">
                    <a:lumMod val="50000"/>
                  </a:schemeClr>
                </a:solidFill>
              </a:rPr>
              <a:t>Vedoucí práce: </a:t>
            </a:r>
            <a:r>
              <a:rPr lang="cs-CZ" sz="2000" b="1" dirty="0" smtClean="0">
                <a:solidFill>
                  <a:schemeClr val="tx2">
                    <a:lumMod val="50000"/>
                  </a:schemeClr>
                </a:solidFill>
              </a:rPr>
              <a:t>Ing. Jan Kolínský, </a:t>
            </a:r>
            <a:r>
              <a:rPr lang="cs-CZ" sz="2000" b="1" dirty="0" err="1" smtClean="0">
                <a:solidFill>
                  <a:schemeClr val="tx2">
                    <a:lumMod val="50000"/>
                  </a:schemeClr>
                </a:solidFill>
              </a:rPr>
              <a:t>Ph.D</a:t>
            </a:r>
            <a:endParaRPr lang="cs-CZ" sz="2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cs-CZ" sz="2000" b="1" dirty="0" smtClean="0">
                <a:solidFill>
                  <a:schemeClr val="tx2">
                    <a:lumMod val="50000"/>
                  </a:schemeClr>
                </a:solidFill>
              </a:rPr>
              <a:t>Oponent práce: </a:t>
            </a:r>
            <a:r>
              <a:rPr lang="cs-CZ" sz="2000" b="1" dirty="0" smtClean="0">
                <a:solidFill>
                  <a:schemeClr val="tx2">
                    <a:lumMod val="50000"/>
                  </a:schemeClr>
                </a:solidFill>
              </a:rPr>
              <a:t>Ing. Miloš Kašpárek</a:t>
            </a:r>
            <a:endParaRPr lang="cs-CZ" sz="2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cs-CZ" sz="1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cs-CZ" sz="1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cs-CZ" sz="1600" b="1" dirty="0" smtClean="0">
                <a:solidFill>
                  <a:schemeClr val="tx2">
                    <a:lumMod val="50000"/>
                  </a:schemeClr>
                </a:solidFill>
              </a:rPr>
              <a:t>České Budějovice, červen 2017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5" name="Obrázek 4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476672"/>
            <a:ext cx="1161905" cy="1161905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2195736" y="476672"/>
            <a:ext cx="65527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Vysoká škola technická a ekonomická v Českých Budějovicích Ústav technicko-technologický</a:t>
            </a:r>
            <a:endParaRPr lang="cs-CZ" sz="20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Doplňující otázky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Oponent práce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:</a:t>
            </a:r>
          </a:p>
          <a:p>
            <a:r>
              <a:rPr lang="cs-CZ" dirty="0" smtClean="0"/>
              <a:t>S jakou přesností měří původní manometry a s jakou přesností měří nové manometry ?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445224"/>
            <a:ext cx="801865" cy="8018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Motivace a důvody řešeného tématu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Vlastní zájem o </a:t>
            </a:r>
            <a:r>
              <a:rPr lang="cs-CZ" dirty="0" smtClean="0"/>
              <a:t>problematiku</a:t>
            </a:r>
            <a:endParaRPr lang="cs-CZ" dirty="0" smtClean="0"/>
          </a:p>
          <a:p>
            <a:r>
              <a:rPr lang="cs-CZ" dirty="0" smtClean="0"/>
              <a:t>Praktické využití výsledků </a:t>
            </a:r>
            <a:r>
              <a:rPr lang="cs-CZ" dirty="0" smtClean="0"/>
              <a:t>práce </a:t>
            </a:r>
            <a:endParaRPr lang="cs-CZ" dirty="0" smtClean="0"/>
          </a:p>
          <a:p>
            <a:r>
              <a:rPr lang="cs-CZ" dirty="0" smtClean="0"/>
              <a:t>Možnost využití získaných znalostí v </a:t>
            </a:r>
            <a:r>
              <a:rPr lang="cs-CZ" dirty="0" smtClean="0"/>
              <a:t>praxi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5" name="Obrázek 4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445224"/>
            <a:ext cx="801865" cy="8018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Cíl práce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Cílem práce je provést popis funkce čerpadel a dále jejich rozdělení podle využití a konstrukce. Dalším cílem je popsání významu charakteristiky čerpadla. </a:t>
            </a:r>
          </a:p>
          <a:p>
            <a:r>
              <a:rPr lang="cs-CZ" dirty="0" smtClean="0"/>
              <a:t>Cílem aplikační části práce je popsat experimentální trať pro měření výkonové charakteristiky dvojice čerpadel v paralelním a sériovém uspořádání. Bude popsán průběh experimentu, případné nutné modifikace tratě. Budou zpracovány výsledky experimentu a provedena jejich diskuze.</a:t>
            </a:r>
          </a:p>
          <a:p>
            <a:endParaRPr lang="cs-CZ" dirty="0"/>
          </a:p>
        </p:txBody>
      </p:sp>
      <p:pic>
        <p:nvPicPr>
          <p:cNvPr id="5" name="Obrázek 4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445224"/>
            <a:ext cx="801865" cy="8018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Výzkumný problém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I. Zdokumentovat a popsat experimentální měřící trať a provést na ní měření výkonnostní charakteristiky dvojice čerpadel.</a:t>
            </a:r>
            <a:endParaRPr lang="cs-CZ" dirty="0" smtClean="0"/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II</a:t>
            </a:r>
            <a:r>
              <a:rPr lang="cs-CZ" dirty="0" smtClean="0"/>
              <a:t>. Zpracovat </a:t>
            </a:r>
            <a:r>
              <a:rPr lang="cs-CZ" dirty="0" smtClean="0"/>
              <a:t>z</a:t>
            </a:r>
            <a:r>
              <a:rPr lang="cs-CZ" dirty="0" smtClean="0"/>
              <a:t>ískané výsledky a vzájemně je porovnat s teoretickým předpokladem.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5" name="Obrázek 4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445224"/>
            <a:ext cx="801865" cy="8018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Metodika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Sběr, shromažďování a zpracování dat,</a:t>
            </a:r>
          </a:p>
          <a:p>
            <a:pPr lvl="0"/>
            <a:r>
              <a:rPr lang="cs-CZ" dirty="0" smtClean="0"/>
              <a:t>komparace,</a:t>
            </a:r>
          </a:p>
          <a:p>
            <a:pPr lvl="0"/>
            <a:r>
              <a:rPr lang="cs-CZ" dirty="0" smtClean="0"/>
              <a:t>měření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 smtClean="0"/>
              <a:t>metody </a:t>
            </a:r>
            <a:r>
              <a:rPr lang="cs-CZ" dirty="0" smtClean="0"/>
              <a:t>zpracování </a:t>
            </a:r>
            <a:r>
              <a:rPr lang="cs-CZ" dirty="0" smtClean="0"/>
              <a:t>a vyhodnocení </a:t>
            </a:r>
            <a:r>
              <a:rPr lang="cs-CZ" dirty="0" smtClean="0"/>
              <a:t>dat.</a:t>
            </a:r>
            <a:endParaRPr lang="cs-CZ" dirty="0" smtClean="0"/>
          </a:p>
        </p:txBody>
      </p:sp>
      <p:pic>
        <p:nvPicPr>
          <p:cNvPr id="5" name="Obrázek 4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445224"/>
            <a:ext cx="801865" cy="8018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sz="4900" b="1" dirty="0" smtClean="0">
                <a:solidFill>
                  <a:schemeClr val="accent2">
                    <a:lumMod val="50000"/>
                  </a:schemeClr>
                </a:solidFill>
              </a:rPr>
              <a:t>Dosažené výsledky - výzkumný problém I.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5" name="Obrázek 4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445224"/>
            <a:ext cx="801865" cy="801865"/>
          </a:xfrm>
          <a:prstGeom prst="rect">
            <a:avLst/>
          </a:prstGeom>
        </p:spPr>
      </p:pic>
      <p:pic>
        <p:nvPicPr>
          <p:cNvPr id="6" name="Zástupný symbol pro obsah 5" descr="E:\Schémátko okruhu.pn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1916832"/>
            <a:ext cx="4558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Dosažené výsledky– výzkumný problém II. 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7" name="Obrázek 6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445224"/>
            <a:ext cx="801865" cy="801865"/>
          </a:xfrm>
          <a:prstGeom prst="rect">
            <a:avLst/>
          </a:prstGeom>
        </p:spPr>
      </p:pic>
      <p:graphicFrame>
        <p:nvGraphicFramePr>
          <p:cNvPr id="5" name="Graf 4"/>
          <p:cNvGraphicFramePr/>
          <p:nvPr/>
        </p:nvGraphicFramePr>
        <p:xfrm>
          <a:off x="1691680" y="1556792"/>
          <a:ext cx="5848350" cy="513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Přínosy bakalářské práce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Provedení úpravy tratě za použití nových manometrů s větším rozsahem</a:t>
            </a:r>
            <a:endParaRPr lang="cs-CZ" dirty="0" smtClean="0"/>
          </a:p>
          <a:p>
            <a:r>
              <a:rPr lang="cs-CZ" dirty="0" smtClean="0"/>
              <a:t>Vyzkoušení tratě pro standardní měření ve školních podmínkách</a:t>
            </a:r>
          </a:p>
          <a:p>
            <a:r>
              <a:rPr lang="cs-CZ" dirty="0" smtClean="0"/>
              <a:t>Zpracování prvotní charakteristiky čerpadel v sériovém a paralelním zapojení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445224"/>
            <a:ext cx="801865" cy="8018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Závěr prezentace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4" name="Obrázek 3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445224"/>
            <a:ext cx="801865" cy="8018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996</TotalTime>
  <Words>208</Words>
  <Application>Microsoft Office PowerPoint</Application>
  <PresentationFormat>Předvádění na obrazovce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Měření charakteristiky soustavy čerpadel </vt:lpstr>
      <vt:lpstr>Motivace a důvody řešeného tématu</vt:lpstr>
      <vt:lpstr>Cíl práce</vt:lpstr>
      <vt:lpstr>Výzkumný problém</vt:lpstr>
      <vt:lpstr>Metodika</vt:lpstr>
      <vt:lpstr>   Dosažené výsledky - výzkumný problém I.   </vt:lpstr>
      <vt:lpstr>Dosažené výsledky– výzkumný problém II. </vt:lpstr>
      <vt:lpstr>Přínosy bakalářské práce</vt:lpstr>
      <vt:lpstr>Závěr prezentace</vt:lpstr>
      <vt:lpstr>Doplňující otázky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Outsourcing logistických činností internetového obchodu</dc:title>
  <dc:creator>Olga Poláková</dc:creator>
  <cp:lastModifiedBy>compaq</cp:lastModifiedBy>
  <cp:revision>106</cp:revision>
  <dcterms:created xsi:type="dcterms:W3CDTF">2017-04-24T17:03:51Z</dcterms:created>
  <dcterms:modified xsi:type="dcterms:W3CDTF">2017-06-21T12:16:16Z</dcterms:modified>
</cp:coreProperties>
</file>