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6"/>
  </p:notesMasterIdLst>
  <p:sldIdLst>
    <p:sldId id="256" r:id="rId2"/>
    <p:sldId id="259" r:id="rId3"/>
    <p:sldId id="257" r:id="rId4"/>
    <p:sldId id="284" r:id="rId5"/>
    <p:sldId id="288" r:id="rId6"/>
    <p:sldId id="290" r:id="rId7"/>
    <p:sldId id="286" r:id="rId8"/>
    <p:sldId id="287" r:id="rId9"/>
    <p:sldId id="291" r:id="rId10"/>
    <p:sldId id="296" r:id="rId11"/>
    <p:sldId id="292" r:id="rId12"/>
    <p:sldId id="295" r:id="rId13"/>
    <p:sldId id="282" r:id="rId14"/>
    <p:sldId id="289" r:id="rId15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7C80"/>
    <a:srgbClr val="FF9966"/>
    <a:srgbClr val="24A02A"/>
    <a:srgbClr val="58BA5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50" d="100"/>
          <a:sy n="50" d="100"/>
        </p:scale>
        <p:origin x="-1326" y="-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02FD69-D2A5-471D-8DC2-47A40B673858}" type="datetimeFigureOut">
              <a:rPr lang="cs-CZ"/>
              <a:pPr>
                <a:defRPr/>
              </a:pPr>
              <a:t>11. 6. 2017</a:t>
            </a:fld>
            <a:endParaRPr lang="cs-CZ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cs-CZ" noProof="0" smtClean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1A3895A-8EC8-4793-BB32-E720C7E98D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/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18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9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22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26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021E5-2CD8-42E6-8AFA-A44CCD53BE68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FF80B-2367-4E2F-985C-538F124F788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041C6-2811-4AAF-9136-262BD316A356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4B023-926B-45A4-A4FE-A9270B42113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 smtClean="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 smtClean="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E0A13-E6A0-4D3D-B396-C03837F4AAA3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FB64D-D13D-4F48-951B-284E37884CB3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03715-9DE9-4195-B821-44D4514454A1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D859C-DCD6-462A-A3E1-B6E82E2D28B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 smtClean="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cs-CZ" sz="8000" smtClean="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22F1A-9FAE-4F80-80C1-2DBBA8401674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B31-148F-454D-86B6-27A567D379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E5CC-2D97-412F-88BF-735C7971DC6E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3138D-EE1B-4591-8D1A-531A701AE5A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DECEC-06CE-4322-AB6A-5AD5F345C1C7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0BE8-FFBC-4E42-9A6A-80CDCF5C647A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AC817-BC57-4B79-B4BA-7DF55673BF72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B2435-EA05-4B00-BDFC-B32E96C292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0110-A1EF-47F1-9823-6C689ACDFE90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83E33-BC82-4DC5-B90D-CE844D1A0884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926E5-31EF-4C01-BFE7-0097F8C59DD3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93958-402B-4E63-89B0-A33CD44FCD4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9CC71-96EC-4E3C-ACE3-61735E9075A6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73C1A-71BE-461B-B221-5C7AE232F30A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8531-0FD8-43C0-92D0-04FFC17A9044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C7475-A4BB-4B05-8F9F-2F02598B396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739CA-19D3-40DD-9CA9-7BA5F066CE5E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BED6F-49D6-4CA7-92D7-F4D3B17F75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D5C97-F789-4886-A70F-37127A5A5D7B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1452A-65D4-47EC-AB6D-6C2876C30649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851A-7B0A-40CE-9A02-2122C3CF8657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46E13-3F26-4BD1-99BD-B0D25DDA734A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 noProof="0" smtClean="0"/>
              <a:t>Ak chcete pridať obrázok, kliknite na ikonu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E363E-166B-4EBE-83A4-6F69157A1DD4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63A2B-CF72-40F0-8201-6E2243A1587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94000">
              <a:srgbClr val="CDCDCD"/>
            </a:gs>
            <a:gs pos="100000">
              <a:srgbClr val="CDCDC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 smtClean="0"/>
              <a:t>Upravte štýly predlohy textu</a:t>
            </a:r>
            <a:endParaRPr lang="en-US" altLang="cs-CZ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 smtClean="0"/>
              <a:t>Upravte štýl predlohy textu.</a:t>
            </a:r>
          </a:p>
          <a:p>
            <a:pPr lvl="1"/>
            <a:r>
              <a:rPr lang="sk-SK" altLang="cs-CZ" smtClean="0"/>
              <a:t>Druhá úroveň</a:t>
            </a:r>
          </a:p>
          <a:p>
            <a:pPr lvl="2"/>
            <a:r>
              <a:rPr lang="sk-SK" altLang="cs-CZ" smtClean="0"/>
              <a:t>Tretia úroveň</a:t>
            </a:r>
          </a:p>
          <a:p>
            <a:pPr lvl="3"/>
            <a:r>
              <a:rPr lang="sk-SK" altLang="cs-CZ" smtClean="0"/>
              <a:t>Štvrtá úroveň</a:t>
            </a:r>
          </a:p>
          <a:p>
            <a:pPr lvl="4"/>
            <a:r>
              <a:rPr lang="sk-SK" altLang="cs-CZ" smtClean="0"/>
              <a:t>Piata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D32F2068-40DB-4D38-BB66-67D3E2B74F58}" type="datetimeFigureOut">
              <a:rPr lang="sk-SK"/>
              <a:pPr>
                <a:defRPr/>
              </a:pPr>
              <a:t>11.6.2017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chemeClr val="accent1"/>
                </a:solidFill>
                <a:cs typeface="Arial" charset="0"/>
              </a:defRPr>
            </a:lvl1pPr>
          </a:lstStyle>
          <a:p>
            <a:pPr>
              <a:defRPr/>
            </a:pPr>
            <a:fld id="{6AFBFC0D-537E-404C-BABE-28650D2D4303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72" r:id="rId11"/>
    <p:sldLayoutId id="2147483867" r:id="rId12"/>
    <p:sldLayoutId id="2147483873" r:id="rId13"/>
    <p:sldLayoutId id="2147483868" r:id="rId14"/>
    <p:sldLayoutId id="2147483869" r:id="rId15"/>
    <p:sldLayoutId id="2147483870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55638" y="3163888"/>
            <a:ext cx="9239250" cy="2300287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36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Recyklace</a:t>
            </a:r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36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plastů</a:t>
            </a:r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36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zvolené </a:t>
            </a:r>
            <a:r>
              <a:rPr lang="sk-SK" sz="36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lokalitě</a:t>
            </a:r>
            <a:r>
              <a:rPr lang="sk-SK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2400" i="1" dirty="0" err="1" smtClean="0">
                <a:solidFill>
                  <a:schemeClr val="accent6"/>
                </a:solidFill>
              </a:rPr>
              <a:t>Bakalářská</a:t>
            </a:r>
            <a:r>
              <a:rPr lang="sk-SK" sz="2400" i="1" dirty="0" smtClean="0">
                <a:solidFill>
                  <a:schemeClr val="accent6"/>
                </a:solidFill>
              </a:rPr>
              <a:t> práce</a:t>
            </a:r>
            <a:endParaRPr lang="cs-CZ" sz="2400" i="1" dirty="0">
              <a:solidFill>
                <a:schemeClr val="accent6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7488" y="6026150"/>
            <a:ext cx="11974512" cy="749300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sk-SK" altLang="sk-SK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Vypracoval:    </a:t>
            </a:r>
            <a:r>
              <a:rPr lang="sk-SK" altLang="sk-SK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Lukáš </a:t>
            </a:r>
            <a:r>
              <a:rPr lang="sk-SK" altLang="sk-SK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Bašar</a:t>
            </a:r>
            <a:r>
              <a:rPr lang="sk-SK" altLang="sk-SK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k-SK" alt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sk-SK" altLang="sk-SK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sk-SK" altLang="sk-SK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                                                                                </a:t>
            </a:r>
            <a:r>
              <a:rPr lang="sk-SK" altLang="sk-SK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</a:t>
            </a:r>
            <a:r>
              <a:rPr lang="sk-SK" altLang="sk-SK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sk-SK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práce: </a:t>
            </a:r>
            <a:r>
              <a:rPr lang="sk-SK" altLang="sk-SK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Monika </a:t>
            </a:r>
            <a:r>
              <a:rPr lang="sk-SK" altLang="sk-SK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Karková</a:t>
            </a:r>
            <a:r>
              <a:rPr lang="sk-SK" altLang="sk-SK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  <a:endParaRPr lang="sk-SK" altLang="sk-SK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cs-CZ" dirty="0"/>
          </a:p>
        </p:txBody>
      </p:sp>
      <p:pic>
        <p:nvPicPr>
          <p:cNvPr id="512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9963" y="671513"/>
            <a:ext cx="598963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5104" y="1276351"/>
            <a:ext cx="9604546" cy="558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sz="2000" dirty="0" smtClean="0">
                <a:solidFill>
                  <a:schemeClr val="tx1"/>
                </a:solidFill>
              </a:rPr>
              <a:t>Návrh na zlepšení 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Čím více vytřídíš, tím méně zaplatíš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6938" y="2753092"/>
            <a:ext cx="6442373" cy="3228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„Čím více vytřídíš, tím méně zaplatíš“ = motivací je finanční úspora občanů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Přiblížení třídění plastů až k domu</a:t>
            </a:r>
          </a:p>
          <a:p>
            <a:pPr lvl="1"/>
            <a:endParaRPr lang="cs-CZ" alt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Nutná edukace občanů – způsoby třídění, důvody pro třídění odpadů</a:t>
            </a:r>
          </a:p>
          <a:p>
            <a:pPr lvl="1">
              <a:buNone/>
            </a:pPr>
            <a:endParaRPr lang="cs-CZ" alt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4988" y="3082925"/>
            <a:ext cx="9237662" cy="3078163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6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</a:t>
            </a:r>
            <a:br>
              <a:rPr lang="sk-SK" sz="6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6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  <a:br>
              <a:rPr lang="sk-SK" sz="6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6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POZORNOST</a:t>
            </a:r>
            <a:endParaRPr lang="cs-CZ" sz="6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291" name="Obrázek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8300" y="395288"/>
            <a:ext cx="1952625" cy="238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Dotazy</a:t>
            </a:r>
            <a:endParaRPr lang="cs-CZ" dirty="0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Popište prosím způsob jak si představujete zavedení tohoto systému v dané obci a jak konkrétně by se změnil aktuální stav pro obec a obyvatele.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Jak jste sbíral údaje v propojení na cíl práce.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Jaký postup byl aplikovaný při vytvoření návrhu na opatření.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Uveďte cíl práce a důvody na konstatování o jeho splnění.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341313"/>
            <a:ext cx="8596312" cy="1320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Cíl</a:t>
            </a:r>
            <a:r>
              <a:rPr lang="sk-SK" sz="44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práce</a:t>
            </a:r>
            <a:endParaRPr lang="cs-CZ" sz="440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863" y="1497013"/>
            <a:ext cx="8596312" cy="53609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Cílem bakalářské práce je analýza třídění a recyklace plastů ve zvolené lokalitě. Výstupem práce je návrh pro zvýšení třídění plastů v dané lokalitě.</a:t>
            </a:r>
          </a:p>
        </p:txBody>
      </p:sp>
      <p:pic>
        <p:nvPicPr>
          <p:cNvPr id="6148" name="Obrázok 0" descr="images.jpe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4175" y="4144963"/>
            <a:ext cx="2717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Obrázek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309563"/>
            <a:ext cx="8596312" cy="1320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4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Struktura</a:t>
            </a:r>
            <a:r>
              <a:rPr lang="sk-SK" sz="44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práce</a:t>
            </a:r>
            <a:endParaRPr lang="cs-CZ" sz="440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71" name="Zástupný symbol obsahu 2"/>
          <p:cNvSpPr>
            <a:spLocks noGrp="1"/>
          </p:cNvSpPr>
          <p:nvPr>
            <p:ph idx="1"/>
          </p:nvPr>
        </p:nvSpPr>
        <p:spPr>
          <a:xfrm>
            <a:off x="677863" y="1450975"/>
            <a:ext cx="8596312" cy="4697413"/>
          </a:xfrm>
        </p:spPr>
        <p:txBody>
          <a:bodyPr/>
          <a:lstStyle/>
          <a:p>
            <a:r>
              <a:rPr lang="sk-SK" altLang="cs-CZ" sz="2000" dirty="0" smtClean="0">
                <a:solidFill>
                  <a:schemeClr val="tx1"/>
                </a:solidFill>
              </a:rPr>
              <a:t>Teoretická </a:t>
            </a:r>
            <a:r>
              <a:rPr lang="cs-CZ" altLang="cs-CZ" sz="2000" dirty="0" smtClean="0">
                <a:solidFill>
                  <a:schemeClr val="tx1"/>
                </a:solidFill>
              </a:rPr>
              <a:t>část</a:t>
            </a:r>
          </a:p>
          <a:p>
            <a:pPr lvl="1"/>
            <a:r>
              <a:rPr lang="sk-SK" altLang="cs-CZ" sz="2000" dirty="0" smtClean="0">
                <a:solidFill>
                  <a:schemeClr val="tx1"/>
                </a:solidFill>
              </a:rPr>
              <a:t>Odpady a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nakládání</a:t>
            </a:r>
            <a:r>
              <a:rPr lang="sk-SK" altLang="cs-CZ" sz="2000" dirty="0" smtClean="0">
                <a:solidFill>
                  <a:schemeClr val="tx1"/>
                </a:solidFill>
              </a:rPr>
              <a:t> s odpady</a:t>
            </a:r>
          </a:p>
          <a:p>
            <a:pPr lvl="1"/>
            <a:r>
              <a:rPr lang="sk-SK" altLang="cs-CZ" sz="2000" dirty="0" smtClean="0">
                <a:solidFill>
                  <a:schemeClr val="tx1"/>
                </a:solidFill>
              </a:rPr>
              <a:t>Plasty  a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jejich</a:t>
            </a:r>
            <a:r>
              <a:rPr lang="sk-SK" altLang="cs-CZ" sz="2000" dirty="0" smtClean="0">
                <a:solidFill>
                  <a:schemeClr val="tx1"/>
                </a:solidFill>
              </a:rPr>
              <a:t>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rozdělení</a:t>
            </a:r>
            <a:endParaRPr lang="sk-SK" alt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sk-SK" altLang="cs-CZ" sz="2000" dirty="0" err="1" smtClean="0">
                <a:solidFill>
                  <a:schemeClr val="tx1"/>
                </a:solidFill>
              </a:rPr>
              <a:t>Recyklace</a:t>
            </a:r>
            <a:r>
              <a:rPr lang="sk-SK" altLang="cs-CZ" sz="2000" dirty="0" smtClean="0">
                <a:solidFill>
                  <a:schemeClr val="tx1"/>
                </a:solidFill>
              </a:rPr>
              <a:t>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plastů</a:t>
            </a:r>
            <a:endParaRPr lang="sk-SK" altLang="cs-CZ" sz="2000" dirty="0" smtClean="0">
              <a:solidFill>
                <a:schemeClr val="tx1"/>
              </a:solidFill>
            </a:endParaRPr>
          </a:p>
          <a:p>
            <a:r>
              <a:rPr lang="sk-SK" altLang="cs-CZ" sz="2000" dirty="0" smtClean="0">
                <a:solidFill>
                  <a:schemeClr val="tx1"/>
                </a:solidFill>
              </a:rPr>
              <a:t>Aplikační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část</a:t>
            </a:r>
            <a:r>
              <a:rPr lang="sk-SK" altLang="cs-CZ" sz="2000" dirty="0" smtClean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sk-SK" altLang="cs-CZ" sz="2000" dirty="0" smtClean="0">
                <a:solidFill>
                  <a:schemeClr val="tx1"/>
                </a:solidFill>
              </a:rPr>
              <a:t>Plast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jako</a:t>
            </a:r>
            <a:r>
              <a:rPr lang="sk-SK" altLang="cs-CZ" sz="2000" dirty="0" smtClean="0">
                <a:solidFill>
                  <a:schemeClr val="tx1"/>
                </a:solidFill>
              </a:rPr>
              <a:t> materiál</a:t>
            </a:r>
          </a:p>
          <a:p>
            <a:pPr lvl="1"/>
            <a:r>
              <a:rPr lang="sk-SK" altLang="cs-CZ" sz="2000" dirty="0" smtClean="0">
                <a:solidFill>
                  <a:schemeClr val="tx1"/>
                </a:solidFill>
              </a:rPr>
              <a:t>Analýza zvolené lokality</a:t>
            </a:r>
          </a:p>
          <a:p>
            <a:pPr lvl="1"/>
            <a:r>
              <a:rPr lang="sk-SK" altLang="cs-CZ" sz="2000" dirty="0" smtClean="0">
                <a:solidFill>
                  <a:schemeClr val="tx1"/>
                </a:solidFill>
              </a:rPr>
              <a:t>Návrh na zlepšení </a:t>
            </a:r>
          </a:p>
          <a:p>
            <a:pPr lvl="1"/>
            <a:r>
              <a:rPr lang="sk-SK" altLang="cs-CZ" sz="2000" dirty="0" err="1" smtClean="0">
                <a:solidFill>
                  <a:schemeClr val="tx1"/>
                </a:solidFill>
              </a:rPr>
              <a:t>Diskuze</a:t>
            </a:r>
            <a:r>
              <a:rPr lang="sk-SK" altLang="cs-CZ" sz="2000" dirty="0" smtClean="0">
                <a:solidFill>
                  <a:schemeClr val="tx1"/>
                </a:solidFill>
              </a:rPr>
              <a:t>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výsledků</a:t>
            </a:r>
            <a:endParaRPr lang="sk-SK" altLang="cs-CZ" sz="2000" dirty="0" smtClean="0">
              <a:solidFill>
                <a:schemeClr val="tx1"/>
              </a:solidFill>
            </a:endParaRPr>
          </a:p>
          <a:p>
            <a:r>
              <a:rPr lang="sk-SK" altLang="cs-CZ" sz="2000" dirty="0" err="1" smtClean="0">
                <a:solidFill>
                  <a:schemeClr val="tx1"/>
                </a:solidFill>
              </a:rPr>
              <a:t>Závěr</a:t>
            </a:r>
            <a:endParaRPr lang="cs-CZ" altLang="cs-CZ" sz="2000" dirty="0" smtClean="0">
              <a:solidFill>
                <a:schemeClr val="tx1"/>
              </a:solidFill>
            </a:endParaRPr>
          </a:p>
        </p:txBody>
      </p:sp>
      <p:pic>
        <p:nvPicPr>
          <p:cNvPr id="7" name="Picture 4" descr="http://www.enefco.com/waterjetCutting/images/waterjet-cut.jpg"/>
          <p:cNvPicPr>
            <a:picLocks noChangeAspect="1" noChangeArrowheads="1"/>
          </p:cNvPicPr>
          <p:nvPr/>
        </p:nvPicPr>
        <p:blipFill>
          <a:blip r:embed="rId2" cstate="print">
            <a:lum bright="-4000" contrast="28000"/>
          </a:blip>
          <a:srcRect/>
          <a:stretch>
            <a:fillRect/>
          </a:stretch>
        </p:blipFill>
        <p:spPr bwMode="auto">
          <a:xfrm>
            <a:off x="9274175" y="4271963"/>
            <a:ext cx="2736850" cy="2357437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7173" name="Obrázek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0538" y="347663"/>
            <a:ext cx="8596312" cy="5508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Teoretická </a:t>
            </a:r>
            <a:r>
              <a:rPr lang="sk-SK" sz="4400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část</a:t>
            </a:r>
            <a:endParaRPr lang="cs-CZ" sz="440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altLang="cs-CZ" sz="2000" dirty="0" smtClean="0">
                <a:solidFill>
                  <a:schemeClr val="tx1"/>
                </a:solidFill>
              </a:rPr>
              <a:t>Odpady a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nakládání</a:t>
            </a:r>
            <a:r>
              <a:rPr lang="sk-SK" altLang="cs-CZ" sz="2000" dirty="0" smtClean="0">
                <a:solidFill>
                  <a:schemeClr val="tx1"/>
                </a:solidFill>
              </a:rPr>
              <a:t> s odpady</a:t>
            </a:r>
          </a:p>
          <a:p>
            <a:pPr lvl="1"/>
            <a:r>
              <a:rPr lang="sk-SK" altLang="cs-CZ" sz="2000" dirty="0" smtClean="0">
                <a:solidFill>
                  <a:schemeClr val="tx1"/>
                </a:solidFill>
              </a:rPr>
              <a:t>Odpad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obecně</a:t>
            </a:r>
            <a:endParaRPr lang="sk-SK" alt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sk-SK" altLang="cs-CZ" sz="2000" dirty="0" err="1" smtClean="0">
                <a:solidFill>
                  <a:schemeClr val="tx1"/>
                </a:solidFill>
              </a:rPr>
              <a:t>Nakládání</a:t>
            </a:r>
            <a:r>
              <a:rPr lang="sk-SK" altLang="cs-CZ" sz="2000" dirty="0" smtClean="0">
                <a:solidFill>
                  <a:schemeClr val="tx1"/>
                </a:solidFill>
              </a:rPr>
              <a:t> s odpady</a:t>
            </a:r>
          </a:p>
          <a:p>
            <a:pPr lvl="1"/>
            <a:r>
              <a:rPr lang="sk-SK" altLang="cs-CZ" sz="2000" dirty="0" err="1" smtClean="0">
                <a:solidFill>
                  <a:schemeClr val="tx1"/>
                </a:solidFill>
              </a:rPr>
              <a:t>Recyklace</a:t>
            </a:r>
            <a:r>
              <a:rPr lang="sk-SK" altLang="cs-CZ" sz="2000" dirty="0" smtClean="0">
                <a:solidFill>
                  <a:schemeClr val="tx1"/>
                </a:solidFill>
              </a:rPr>
              <a:t>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odpadů</a:t>
            </a:r>
            <a:r>
              <a:rPr lang="sk-SK" altLang="cs-CZ" sz="2000" dirty="0" smtClean="0">
                <a:solidFill>
                  <a:schemeClr val="tx1"/>
                </a:solidFill>
              </a:rPr>
              <a:t> </a:t>
            </a:r>
            <a:endParaRPr lang="cs-CZ" altLang="cs-CZ" sz="2000" dirty="0" smtClean="0">
              <a:solidFill>
                <a:schemeClr val="tx1"/>
              </a:solidFill>
            </a:endParaRPr>
          </a:p>
        </p:txBody>
      </p:sp>
      <p:pic>
        <p:nvPicPr>
          <p:cNvPr id="8196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Teoretická část</a:t>
            </a:r>
            <a:endParaRPr lang="cs-CZ" altLang="cs-CZ" dirty="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 smtClean="0">
                <a:solidFill>
                  <a:schemeClr val="tx1"/>
                </a:solidFill>
              </a:rPr>
              <a:t>Plasty a jejich rozdělení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Plast obecně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Termoplasty</a:t>
            </a:r>
          </a:p>
          <a:p>
            <a:pPr lvl="1"/>
            <a:r>
              <a:rPr lang="cs-CZ" altLang="cs-CZ" sz="2000" dirty="0" err="1" smtClean="0">
                <a:solidFill>
                  <a:schemeClr val="tx1"/>
                </a:solidFill>
              </a:rPr>
              <a:t>Reaktoplasty</a:t>
            </a:r>
            <a:endParaRPr lang="cs-CZ" alt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Kaučuky, pryže, elastomery</a:t>
            </a:r>
          </a:p>
        </p:txBody>
      </p:sp>
      <p:pic>
        <p:nvPicPr>
          <p:cNvPr id="9220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 smtClean="0">
                <a:solidFill>
                  <a:schemeClr val="tx1"/>
                </a:solidFill>
              </a:rPr>
              <a:t>Recyklace plastů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Materiálová, chemická</a:t>
            </a:r>
            <a:r>
              <a:rPr lang="cs-CZ" altLang="cs-CZ" sz="2000" smtClean="0">
                <a:solidFill>
                  <a:schemeClr val="tx1"/>
                </a:solidFill>
              </a:rPr>
              <a:t>, </a:t>
            </a:r>
            <a:r>
              <a:rPr lang="cs-CZ" altLang="cs-CZ" sz="2000" smtClean="0">
                <a:solidFill>
                  <a:schemeClr val="tx1"/>
                </a:solidFill>
              </a:rPr>
              <a:t>energetická</a:t>
            </a:r>
            <a:endParaRPr lang="cs-CZ" altLang="cs-CZ" sz="20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Třídění 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Polyetylentereftalát - PET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sz="44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Aplikační </a:t>
            </a:r>
            <a:r>
              <a:rPr lang="sk-SK" sz="4400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část</a:t>
            </a:r>
            <a:endParaRPr lang="cs-CZ" sz="440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24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altLang="cs-CZ" sz="2000" dirty="0" smtClean="0">
                <a:solidFill>
                  <a:schemeClr val="tx1"/>
                </a:solidFill>
              </a:rPr>
              <a:t>Plast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jako</a:t>
            </a:r>
            <a:r>
              <a:rPr lang="sk-SK" altLang="cs-CZ" sz="2000" dirty="0" smtClean="0">
                <a:solidFill>
                  <a:schemeClr val="tx1"/>
                </a:solidFill>
              </a:rPr>
              <a:t> materiál</a:t>
            </a:r>
          </a:p>
          <a:p>
            <a:pPr lvl="1"/>
            <a:r>
              <a:rPr lang="sk-SK" altLang="cs-CZ" sz="2000" dirty="0" err="1" smtClean="0">
                <a:solidFill>
                  <a:schemeClr val="tx1"/>
                </a:solidFill>
              </a:rPr>
              <a:t>Tříděné</a:t>
            </a:r>
            <a:r>
              <a:rPr lang="sk-SK" altLang="cs-CZ" sz="2000" dirty="0" smtClean="0">
                <a:solidFill>
                  <a:schemeClr val="tx1"/>
                </a:solidFill>
              </a:rPr>
              <a:t> druhy </a:t>
            </a:r>
            <a:r>
              <a:rPr lang="sk-SK" altLang="cs-CZ" sz="2000" dirty="0" err="1" smtClean="0">
                <a:solidFill>
                  <a:schemeClr val="tx1"/>
                </a:solidFill>
              </a:rPr>
              <a:t>plastů</a:t>
            </a:r>
            <a:endParaRPr lang="sk-SK" altLang="cs-CZ" sz="2000" dirty="0" smtClean="0">
              <a:solidFill>
                <a:schemeClr val="tx1"/>
              </a:solidFill>
            </a:endParaRPr>
          </a:p>
          <a:p>
            <a:pPr lvl="1"/>
            <a:endParaRPr lang="sk-SK" altLang="cs-CZ" sz="2000" dirty="0" smtClean="0">
              <a:solidFill>
                <a:schemeClr val="tx1"/>
              </a:solidFill>
            </a:endParaRPr>
          </a:p>
          <a:p>
            <a:pPr lvl="1"/>
            <a:endParaRPr lang="sk-SK" altLang="cs-CZ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sk-SK" altLang="cs-CZ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sk-SK" altLang="cs-CZ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44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7938" y="3299632"/>
            <a:ext cx="4186237" cy="217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Aplikační část</a:t>
            </a:r>
            <a:endParaRPr lang="cs-CZ" altLang="cs-CZ" dirty="0" smtClean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267" name="Zástupný symbol pro obsah 2"/>
          <p:cNvSpPr>
            <a:spLocks noGrp="1"/>
          </p:cNvSpPr>
          <p:nvPr>
            <p:ph sz="half" idx="2"/>
          </p:nvPr>
        </p:nvSpPr>
        <p:spPr>
          <a:xfrm>
            <a:off x="675745" y="2108595"/>
            <a:ext cx="4185623" cy="3304117"/>
          </a:xfrm>
        </p:spPr>
        <p:txBody>
          <a:bodyPr/>
          <a:lstStyle/>
          <a:p>
            <a:r>
              <a:rPr lang="cs-CZ" altLang="cs-CZ" sz="2000" dirty="0" smtClean="0">
                <a:solidFill>
                  <a:schemeClr val="tx1"/>
                </a:solidFill>
              </a:rPr>
              <a:t>Analýza zvolené lokality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Charakteristika oblasti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Spolupráce se společností Rumpold s.r.o.</a:t>
            </a:r>
          </a:p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Činnosti spojené s tříděním a recyklací plastu</a:t>
            </a:r>
          </a:p>
          <a:p>
            <a:pPr lvl="1"/>
            <a:endParaRPr lang="cs-CZ" altLang="cs-CZ" dirty="0" smtClean="0"/>
          </a:p>
          <a:p>
            <a:pPr lvl="1">
              <a:buNone/>
            </a:pPr>
            <a:endParaRPr lang="cs-CZ" altLang="cs-CZ" dirty="0" smtClean="0"/>
          </a:p>
          <a:p>
            <a:pPr lvl="1"/>
            <a:endParaRPr lang="cs-CZ" altLang="cs-CZ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268" name="Obrázek 7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7213" y="246063"/>
            <a:ext cx="10969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C:\Users\PC\Desktop\tabulka 1.pn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388" y="4914901"/>
            <a:ext cx="8198992" cy="1571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sz="2000" dirty="0" smtClean="0">
                <a:solidFill>
                  <a:schemeClr val="tx1"/>
                </a:solidFill>
              </a:rPr>
              <a:t>Rozdělení vytříděných komodit ve společnosti Rumpold (2016)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Vlastní 2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810000"/>
      </a:accent1>
      <a:accent2>
        <a:srgbClr val="810000"/>
      </a:accent2>
      <a:accent3>
        <a:srgbClr val="560000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5855</TotalTime>
  <Words>264</Words>
  <Application>Microsoft Office PowerPoint</Application>
  <PresentationFormat>Vlastní</PresentationFormat>
  <Paragraphs>62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Trebuchet MS</vt:lpstr>
      <vt:lpstr>Arial</vt:lpstr>
      <vt:lpstr>Wingdings 3</vt:lpstr>
      <vt:lpstr>Calibri</vt:lpstr>
      <vt:lpstr>Wingdings</vt:lpstr>
      <vt:lpstr>Fazeta</vt:lpstr>
      <vt:lpstr>Recyklace plastů ve zvolené lokalitě Bakalářská práce</vt:lpstr>
      <vt:lpstr>Cíl práce</vt:lpstr>
      <vt:lpstr>Struktura práce</vt:lpstr>
      <vt:lpstr>Teoretická část</vt:lpstr>
      <vt:lpstr>Teoretická část</vt:lpstr>
      <vt:lpstr>Teoretická část</vt:lpstr>
      <vt:lpstr>Aplikační část</vt:lpstr>
      <vt:lpstr>Aplikační část</vt:lpstr>
      <vt:lpstr>Aplikační část</vt:lpstr>
      <vt:lpstr>Aplikační část</vt:lpstr>
      <vt:lpstr>Aplikační část</vt:lpstr>
      <vt:lpstr>Závěr</vt:lpstr>
      <vt:lpstr>DĚKUJI ZA  POZORNOST</vt:lpstr>
      <vt:lpstr>Dotazy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PC</cp:lastModifiedBy>
  <cp:revision>78</cp:revision>
  <dcterms:created xsi:type="dcterms:W3CDTF">2015-10-09T09:08:26Z</dcterms:created>
  <dcterms:modified xsi:type="dcterms:W3CDTF">2017-06-14T19:52:20Z</dcterms:modified>
</cp:coreProperties>
</file>