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0" r:id="rId3"/>
    <p:sldId id="259" r:id="rId4"/>
    <p:sldId id="265" r:id="rId5"/>
    <p:sldId id="261" r:id="rId6"/>
    <p:sldId id="262" r:id="rId7"/>
    <p:sldId id="263" r:id="rId8"/>
    <p:sldId id="264" r:id="rId9"/>
    <p:sldId id="266" r:id="rId10"/>
  </p:sldIdLst>
  <p:sldSz cx="12190413" cy="6859588"/>
  <p:notesSz cx="6858000" cy="9144000"/>
  <p:defaultTextStyle>
    <a:defPPr>
      <a:defRPr lang="cs-CZ"/>
    </a:defPPr>
    <a:lvl1pPr marL="0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44137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088274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632410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176547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720685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264823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3808959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353097" algn="l" defTabSz="108827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5227"/>
            <a:ext cx="1219986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28" tIns="54413" rIns="108828" bIns="5441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281" y="1753012"/>
            <a:ext cx="10361851" cy="1830185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7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281" y="3612444"/>
            <a:ext cx="10361851" cy="1199982"/>
          </a:xfrm>
        </p:spPr>
        <p:txBody>
          <a:bodyPr lIns="54413" rIns="54413"/>
          <a:lstStyle>
            <a:lvl1pPr marL="0" marR="76179" indent="0" algn="r">
              <a:buNone/>
              <a:defRPr>
                <a:solidFill>
                  <a:schemeClr val="tx2"/>
                </a:solidFill>
              </a:defRPr>
            </a:lvl1pPr>
            <a:lvl2pPr marL="544137" indent="0" algn="ctr">
              <a:buNone/>
            </a:lvl2pPr>
            <a:lvl3pPr marL="1088274" indent="0" algn="ctr">
              <a:buNone/>
            </a:lvl3pPr>
            <a:lvl4pPr marL="1632410" indent="0" algn="ctr">
              <a:buNone/>
            </a:lvl4pPr>
            <a:lvl5pPr marL="2176547" indent="0" algn="ctr">
              <a:buNone/>
            </a:lvl5pPr>
            <a:lvl6pPr marL="2720685" indent="0" algn="ctr">
              <a:buNone/>
            </a:lvl6pPr>
            <a:lvl7pPr marL="3264823" indent="0" algn="ctr">
              <a:buNone/>
            </a:lvl7pPr>
            <a:lvl8pPr marL="3808959" indent="0" algn="ctr">
              <a:buNone/>
            </a:lvl8pPr>
            <a:lvl9pPr marL="4353097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8" y="4954151"/>
            <a:ext cx="12195432" cy="1912531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1481673"/>
            <a:ext cx="10971371" cy="4387088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4166" y="274706"/>
            <a:ext cx="2369653" cy="5594056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274708"/>
            <a:ext cx="8431702" cy="559405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45" y="1059960"/>
            <a:ext cx="10361851" cy="182922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7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9605" y="2932392"/>
            <a:ext cx="6095207" cy="1455225"/>
          </a:xfrm>
        </p:spPr>
        <p:txBody>
          <a:bodyPr lIns="108828" rIns="108828" anchor="t"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4848278" y="3006171"/>
            <a:ext cx="243809" cy="22865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28" tIns="54413" rIns="108828" bIns="54413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4599754" y="3006171"/>
            <a:ext cx="243809" cy="22865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28" tIns="54413" rIns="108828" bIns="54413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523" y="1481674"/>
            <a:ext cx="5384099" cy="4527011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6795" y="1481674"/>
            <a:ext cx="5384099" cy="4527011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118"/>
            <a:ext cx="10971371" cy="1143265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2" y="5411453"/>
            <a:ext cx="5386216" cy="762176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17654" anchor="ctr"/>
          <a:lstStyle>
            <a:lvl1pPr marL="0" indent="0">
              <a:buNone/>
              <a:defRPr sz="2900" b="0">
                <a:solidFill>
                  <a:schemeClr val="bg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3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2566" y="5411453"/>
            <a:ext cx="5388331" cy="762176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17654" anchor="ctr"/>
          <a:lstStyle>
            <a:lvl1pPr marL="0" indent="0">
              <a:buNone/>
              <a:defRPr sz="2900" b="0">
                <a:solidFill>
                  <a:schemeClr val="bg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3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522" y="1444635"/>
            <a:ext cx="5386216" cy="3942675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4" y="1444635"/>
            <a:ext cx="5388331" cy="3942675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900"/>
            </a:lvl1pPr>
            <a:lvl2pPr>
              <a:defRPr sz="24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044" y="4877931"/>
            <a:ext cx="9974403" cy="457306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31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033" y="5356343"/>
            <a:ext cx="5298766" cy="914612"/>
          </a:xfrm>
        </p:spPr>
        <p:txBody>
          <a:bodyPr/>
          <a:lstStyle>
            <a:lvl1pPr marL="0" indent="0" algn="r">
              <a:buNone/>
              <a:defRPr sz="1900"/>
            </a:lvl1pPr>
            <a:lvl2pPr>
              <a:buNone/>
              <a:defRPr sz="15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042" y="274386"/>
            <a:ext cx="9971758" cy="4573059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8210" y="6409432"/>
            <a:ext cx="2559987" cy="365845"/>
          </a:xfrm>
        </p:spPr>
        <p:txBody>
          <a:bodyPr/>
          <a:lstStyle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446" y="5444664"/>
            <a:ext cx="9549157" cy="648382"/>
          </a:xfrm>
          <a:noFill/>
        </p:spPr>
        <p:txBody>
          <a:bodyPr lIns="108828" tIns="0" rIns="108828" anchor="t"/>
          <a:lstStyle>
            <a:lvl1pPr marL="0" marR="21766" indent="0" algn="r">
              <a:buNone/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761" y="190012"/>
            <a:ext cx="11580892" cy="439013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9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39342" y="6409429"/>
            <a:ext cx="3133833" cy="36521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62" y="4866249"/>
            <a:ext cx="10765841" cy="56280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5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130" y="5003158"/>
            <a:ext cx="5068677" cy="14434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28" tIns="54413" rIns="108828" bIns="54413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00" y="5786364"/>
            <a:ext cx="5068677" cy="8383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28" tIns="54413" rIns="108828" bIns="54413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4" y="5792595"/>
            <a:ext cx="4535830" cy="108111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8828" tIns="54413" rIns="108828" bIns="54413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4" y="5789083"/>
            <a:ext cx="4540088" cy="1084635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0647" y="4989599"/>
            <a:ext cx="243809" cy="22865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28" tIns="54413" rIns="108828" bIns="54413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11302125" y="4989599"/>
            <a:ext cx="243809" cy="22865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28" tIns="54413" rIns="108828" bIns="54413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130" y="5003158"/>
            <a:ext cx="5068677" cy="14434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28" tIns="54413" rIns="108828" bIns="54413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00" y="5786364"/>
            <a:ext cx="5068677" cy="8383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28" tIns="54413" rIns="108828" bIns="54413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4" y="5792595"/>
            <a:ext cx="4535830" cy="108111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8828" tIns="54413" rIns="108828" bIns="54413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4" y="5789083"/>
            <a:ext cx="4540088" cy="1084635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521" y="274705"/>
            <a:ext cx="10971371" cy="1143265"/>
          </a:xfrm>
          <a:prstGeom prst="rect">
            <a:avLst/>
          </a:prstGeom>
        </p:spPr>
        <p:txBody>
          <a:bodyPr vert="horz" lIns="108828" tIns="54413" rIns="108828" bIns="54413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521" y="1481674"/>
            <a:ext cx="10971371" cy="4527011"/>
          </a:xfrm>
          <a:prstGeom prst="rect">
            <a:avLst/>
          </a:prstGeom>
        </p:spPr>
        <p:txBody>
          <a:bodyPr vert="horz" lIns="108828" tIns="54413" rIns="108828" bIns="54413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8210" y="6409432"/>
            <a:ext cx="2559987" cy="365845"/>
          </a:xfrm>
          <a:prstGeom prst="rect">
            <a:avLst/>
          </a:prstGeom>
        </p:spPr>
        <p:txBody>
          <a:bodyPr vert="horz" lIns="108828" tIns="54413" rIns="108828" bIns="54413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A28D6DD6-3B0C-4DC1-97FD-17E742FDCAF2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39342" y="6409429"/>
            <a:ext cx="3133833" cy="365210"/>
          </a:xfrm>
          <a:prstGeom prst="rect">
            <a:avLst/>
          </a:prstGeom>
        </p:spPr>
        <p:txBody>
          <a:bodyPr vert="horz" lIns="108828" tIns="54413" rIns="108828" bIns="54413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8196" y="6409429"/>
            <a:ext cx="487617" cy="365210"/>
          </a:xfrm>
          <a:prstGeom prst="rect">
            <a:avLst/>
          </a:prstGeom>
        </p:spPr>
        <p:txBody>
          <a:bodyPr vert="horz" lIns="108828" tIns="54413" rIns="108828" bIns="54413" anchor="b"/>
          <a:lstStyle>
            <a:lvl1pPr algn="r" eaLnBrk="1" latinLnBrk="0" hangingPunct="1">
              <a:defRPr kumimoji="0" sz="1200" b="0">
                <a:solidFill>
                  <a:schemeClr val="tx1"/>
                </a:solidFill>
              </a:defRPr>
            </a:lvl1pPr>
            <a:extLst/>
          </a:lstStyle>
          <a:p>
            <a:fld id="{A6727BD7-ED70-4126-914A-F97FAFA48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8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35310" indent="-304716" algn="l" rtl="0" eaLnBrk="1" latinLnBrk="0" hangingPunct="1">
        <a:spcBef>
          <a:spcPts val="476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40026" indent="-272068" algn="l" rtl="0" eaLnBrk="1" latinLnBrk="0" hangingPunct="1">
        <a:spcBef>
          <a:spcPts val="387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977" indent="-272068" algn="l" rtl="0" eaLnBrk="1" latinLnBrk="0" hangingPunct="1">
        <a:spcBef>
          <a:spcPts val="416"/>
        </a:spcBef>
        <a:buClr>
          <a:schemeClr val="accent2"/>
        </a:buClr>
        <a:buSzPct val="100000"/>
        <a:buFont typeface="Wingdings 2"/>
        <a:buChar char="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342" indent="-272068" algn="l" rtl="0" eaLnBrk="1" latinLnBrk="0" hangingPunct="1">
        <a:spcBef>
          <a:spcPts val="416"/>
        </a:spcBef>
        <a:buClr>
          <a:schemeClr val="accent2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410" indent="-272068" algn="l" rtl="0" eaLnBrk="1" latinLnBrk="0" hangingPunct="1">
        <a:spcBef>
          <a:spcPts val="416"/>
        </a:spcBef>
        <a:buClr>
          <a:schemeClr val="accent2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80" indent="-272068" algn="l" rtl="0" eaLnBrk="1" latinLnBrk="0" hangingPunct="1">
        <a:spcBef>
          <a:spcPts val="416"/>
        </a:spcBef>
        <a:buClr>
          <a:schemeClr val="accent3"/>
        </a:buClr>
        <a:buFont typeface="Wingdings 2"/>
        <a:buChar char="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2176547" indent="-272068" algn="l" rtl="0" eaLnBrk="1" latinLnBrk="0" hangingPunct="1">
        <a:spcBef>
          <a:spcPts val="416"/>
        </a:spcBef>
        <a:buClr>
          <a:schemeClr val="accent3"/>
        </a:buClr>
        <a:buFont typeface="Wingdings 2"/>
        <a:buChar char="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2448617" indent="-272068" algn="l" rtl="0" eaLnBrk="1" latinLnBrk="0" hangingPunct="1">
        <a:spcBef>
          <a:spcPts val="416"/>
        </a:spcBef>
        <a:buClr>
          <a:schemeClr val="accent3"/>
        </a:buClr>
        <a:buFont typeface="Wingdings 2"/>
        <a:buChar char="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720685" indent="-272068" algn="l" rtl="0" eaLnBrk="1" latinLnBrk="0" hangingPunct="1">
        <a:spcBef>
          <a:spcPts val="416"/>
        </a:spcBef>
        <a:buClr>
          <a:schemeClr val="accent3"/>
        </a:buClr>
        <a:buFont typeface="Wingdings 2"/>
        <a:buChar char="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1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2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4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6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06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48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8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30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4504" y="-1143265"/>
            <a:ext cx="10971371" cy="114326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Počítačová podpora návrhových a kontrolních výpočtů kluzných ložisek a zubového čerpadla</a:t>
            </a:r>
            <a:endParaRPr lang="cs-CZ" sz="4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Obrázek 4" descr="Obrázek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625" y="285796"/>
            <a:ext cx="1914114" cy="1429487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047584" y="428708"/>
            <a:ext cx="7809538" cy="725442"/>
          </a:xfrm>
          <a:prstGeom prst="rect">
            <a:avLst/>
          </a:prstGeom>
          <a:noFill/>
        </p:spPr>
        <p:txBody>
          <a:bodyPr wrap="square" lIns="108828" tIns="54413" rIns="108828" bIns="54413" rtlCol="0">
            <a:spAutoFit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Ústav technicko-technologický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09586" y="5501496"/>
            <a:ext cx="4716136" cy="1015661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Autor práce:		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Vedoucí práce: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Oponent práce: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952726" y="5489984"/>
            <a:ext cx="4023505" cy="1369604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Tomáš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Hrala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doc. Ing. Petr Hrubý,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Csc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Ing. Jiří Ambrož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Získat a využít postupy pro výpočty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Najít slabé místa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Vytvořit funkční program 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Uplatnit získané informace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problému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 descr="clim_xxl_mp9004421778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024" y="1429530"/>
            <a:ext cx="5066620" cy="45013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Cílem je analyzovat a popsat používaná konstrukční provedení ložisek. Zaměřit se na kluzná ložiska a zubová čerpadla. V aplikaci Excel vytvořit programové vybavení pro výpočet základních parametrů čerpadla a kluzných ložisek. Program ověřit na zvoleném příkladu kluzného ložiska a zubového čerpadla.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Obrázek 4" descr="cí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547" y="3679113"/>
            <a:ext cx="5467866" cy="3180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Kluzná ložiska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Valivá ložiska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Zubové čerpadlo T3 od firmy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Jihostroj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Teoreticko-metodologická část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 descr="val lo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5074" y="3786984"/>
            <a:ext cx="2093976" cy="2694432"/>
          </a:xfrm>
          <a:prstGeom prst="rect">
            <a:avLst/>
          </a:prstGeom>
        </p:spPr>
      </p:pic>
      <p:pic>
        <p:nvPicPr>
          <p:cNvPr id="7" name="Obrázek 6" descr="smallzubovka_vnejsi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413" y="3429794"/>
            <a:ext cx="3810000" cy="3213100"/>
          </a:xfrm>
          <a:prstGeom prst="rect">
            <a:avLst/>
          </a:prstGeom>
        </p:spPr>
      </p:pic>
      <p:pic>
        <p:nvPicPr>
          <p:cNvPr id="8" name="Obrázek 7" descr="233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0958" y="1215216"/>
            <a:ext cx="260985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 a výpočet kluzného ložiska pro zubové čerpadlo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Otestování daného postupu podle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Shigleyho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Vytvoření programu v aplikaci Excel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Předejít problémům v komunikaci mezi programem a uživatelem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Výzkumný problém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 descr="FotkyFoto_fb-panáček-otazník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3" y="858026"/>
            <a:ext cx="4267200" cy="5422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000" dirty="0" smtClean="0"/>
              <a:t>Algoritmizace programu</a:t>
            </a:r>
          </a:p>
          <a:p>
            <a:r>
              <a:rPr lang="cs-CZ" sz="2000" dirty="0" smtClean="0"/>
              <a:t>Nezbytné čerpání z diagramů</a:t>
            </a:r>
          </a:p>
          <a:p>
            <a:r>
              <a:rPr lang="cs-CZ" sz="2000" dirty="0" smtClean="0"/>
              <a:t>Analýza</a:t>
            </a:r>
          </a:p>
          <a:p>
            <a:r>
              <a:rPr lang="cs-CZ" sz="2000" dirty="0" smtClean="0"/>
              <a:t>Konzultace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 descr="blokové schém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198" y="1715282"/>
            <a:ext cx="6849545" cy="384387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Rychlé dosažení výsledků (výpočtů)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 úpravě lze uplatnit ve více druhů výpočtů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„Jednoduchost“ a snadný přístup uživatele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 a přínos práce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 descr="img13702586525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6710" y="1429530"/>
            <a:ext cx="4666447" cy="46442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Doplňující dotazy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Slabé stránky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Návrhy opatření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 byl splněn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Závěr a shrnutí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Obrázek 4" descr="stažený soub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024" y="2215348"/>
            <a:ext cx="4052908" cy="367509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Děkuji za pozornost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ek 3" descr="vvv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066" y="1858158"/>
            <a:ext cx="4136734" cy="444365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2316</TotalTime>
  <Words>185</Words>
  <Application>Microsoft Office PowerPoint</Application>
  <PresentationFormat>Vlastní</PresentationFormat>
  <Paragraphs>53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            Počítačová podpora návrhových a kontrolních výpočtů kluzných ložisek a zubového čerpadla</vt:lpstr>
      <vt:lpstr>Motivace a důvody k řešení daného problému</vt:lpstr>
      <vt:lpstr>Cíl práce</vt:lpstr>
      <vt:lpstr>Teoreticko-metodologická část</vt:lpstr>
      <vt:lpstr>Výzkumný problém</vt:lpstr>
      <vt:lpstr>Použité metody</vt:lpstr>
      <vt:lpstr>Dosažené výsledky a přínos práce</vt:lpstr>
      <vt:lpstr>Závěr a shrnutí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47</cp:revision>
  <dcterms:created xsi:type="dcterms:W3CDTF">2017-06-19T13:10:48Z</dcterms:created>
  <dcterms:modified xsi:type="dcterms:W3CDTF">2017-06-21T14:44:23Z</dcterms:modified>
</cp:coreProperties>
</file>