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Časový průběh odporu zátavu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Časový průběh odporu</c:v>
                </c:pt>
              </c:strCache>
            </c:strRef>
          </c:tx>
          <c:spPr>
            <a:ln w="22225" cap="rnd">
              <a:solidFill>
                <a:schemeClr val="accent1"/>
              </a:solidFill>
            </a:ln>
            <a:effectLst>
              <a:glow rad="139700">
                <a:schemeClr val="accent1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cat>
            <c:numRef>
              <c:f>List1!$A$2:$A$11</c:f>
              <c:numCache>
                <c:formatCode>General</c:formatCode>
                <c:ptCount val="10"/>
                <c:pt idx="0">
                  <c:v>0</c:v>
                </c:pt>
                <c:pt idx="1">
                  <c:v>24</c:v>
                </c:pt>
                <c:pt idx="2">
                  <c:v>48</c:v>
                </c:pt>
                <c:pt idx="3">
                  <c:v>72</c:v>
                </c:pt>
                <c:pt idx="4">
                  <c:v>96</c:v>
                </c:pt>
                <c:pt idx="5">
                  <c:v>120</c:v>
                </c:pt>
                <c:pt idx="6">
                  <c:v>144</c:v>
                </c:pt>
                <c:pt idx="7">
                  <c:v>168</c:v>
                </c:pt>
                <c:pt idx="8">
                  <c:v>192</c:v>
                </c:pt>
                <c:pt idx="9">
                  <c:v>200</c:v>
                </c:pt>
              </c:numCache>
            </c:numRef>
          </c:cat>
          <c:val>
            <c:numRef>
              <c:f>List1!$B$2:$B$11</c:f>
              <c:numCache>
                <c:formatCode>General</c:formatCode>
                <c:ptCount val="10"/>
                <c:pt idx="0">
                  <c:v>10.06</c:v>
                </c:pt>
                <c:pt idx="1">
                  <c:v>9.98</c:v>
                </c:pt>
                <c:pt idx="2">
                  <c:v>9.89</c:v>
                </c:pt>
                <c:pt idx="3">
                  <c:v>9.84</c:v>
                </c:pt>
                <c:pt idx="4">
                  <c:v>9.77</c:v>
                </c:pt>
                <c:pt idx="5">
                  <c:v>9.74</c:v>
                </c:pt>
                <c:pt idx="6">
                  <c:v>9.7200000000000006</c:v>
                </c:pt>
                <c:pt idx="7">
                  <c:v>9.74</c:v>
                </c:pt>
                <c:pt idx="8">
                  <c:v>9.81</c:v>
                </c:pt>
                <c:pt idx="9">
                  <c:v>9.8800000000000008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3BB-4953-A438-D78DADFF7C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41328560"/>
        <c:axId val="501150528"/>
      </c:lineChart>
      <c:catAx>
        <c:axId val="341328560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Počet hodin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01150528"/>
        <c:crosses val="autoZero"/>
        <c:auto val="1"/>
        <c:lblAlgn val="ctr"/>
        <c:lblOffset val="100"/>
        <c:noMultiLvlLbl val="0"/>
      </c:catAx>
      <c:valAx>
        <c:axId val="501150528"/>
        <c:scaling>
          <c:orientation val="minMax"/>
          <c:max val="10.1"/>
          <c:min val="9.6999999999999993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Odpor zátavu </a:t>
                </a:r>
                <a:r>
                  <a:rPr lang="en-US"/>
                  <a:t>[</a:t>
                </a:r>
                <a:r>
                  <a:rPr lang="cs-CZ"/>
                  <a:t>kΩ</a:t>
                </a:r>
                <a:r>
                  <a:rPr lang="en-US"/>
                  <a:t>]</a:t>
                </a:r>
                <a:r>
                  <a:rPr lang="cs-CZ"/>
                  <a:t>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41328560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Teplotní závislost odporu vybraných vzorků zapalovacích svíček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vzorek č.1</c:v>
                </c:pt>
              </c:strCache>
            </c:strRef>
          </c:tx>
          <c:spPr>
            <a:ln w="22225" cap="rnd">
              <a:solidFill>
                <a:schemeClr val="accent1"/>
              </a:solidFill>
            </a:ln>
            <a:effectLst>
              <a:glow rad="139700">
                <a:schemeClr val="accent1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cat>
            <c:numRef>
              <c:f>List1!$A$2:$A$8</c:f>
              <c:numCache>
                <c:formatCode>0</c:formatCode>
                <c:ptCount val="7"/>
                <c:pt idx="0">
                  <c:v>25</c:v>
                </c:pt>
                <c:pt idx="1">
                  <c:v>100</c:v>
                </c:pt>
                <c:pt idx="2">
                  <c:v>25</c:v>
                </c:pt>
                <c:pt idx="3">
                  <c:v>150</c:v>
                </c:pt>
                <c:pt idx="4">
                  <c:v>25</c:v>
                </c:pt>
                <c:pt idx="5">
                  <c:v>300</c:v>
                </c:pt>
                <c:pt idx="6">
                  <c:v>25</c:v>
                </c:pt>
              </c:numCache>
            </c:numRef>
          </c:cat>
          <c:val>
            <c:numRef>
              <c:f>List1!$B$2:$B$8</c:f>
              <c:numCache>
                <c:formatCode>General</c:formatCode>
                <c:ptCount val="7"/>
                <c:pt idx="0">
                  <c:v>10.8</c:v>
                </c:pt>
                <c:pt idx="1">
                  <c:v>7.94</c:v>
                </c:pt>
                <c:pt idx="2">
                  <c:v>10.039999999999999</c:v>
                </c:pt>
                <c:pt idx="3">
                  <c:v>7.21</c:v>
                </c:pt>
                <c:pt idx="4">
                  <c:v>10.24</c:v>
                </c:pt>
                <c:pt idx="5">
                  <c:v>4.01</c:v>
                </c:pt>
                <c:pt idx="6">
                  <c:v>10.19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98E-4565-8A4D-AABE3BCF3BF8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vzorek č. 2</c:v>
                </c:pt>
              </c:strCache>
            </c:strRef>
          </c:tx>
          <c:spPr>
            <a:ln w="22225" cap="rnd">
              <a:solidFill>
                <a:schemeClr val="accent2"/>
              </a:solidFill>
            </a:ln>
            <a:effectLst>
              <a:glow rad="139700">
                <a:schemeClr val="accent2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cat>
            <c:numRef>
              <c:f>List1!$A$2:$A$8</c:f>
              <c:numCache>
                <c:formatCode>0</c:formatCode>
                <c:ptCount val="7"/>
                <c:pt idx="0">
                  <c:v>25</c:v>
                </c:pt>
                <c:pt idx="1">
                  <c:v>100</c:v>
                </c:pt>
                <c:pt idx="2">
                  <c:v>25</c:v>
                </c:pt>
                <c:pt idx="3">
                  <c:v>150</c:v>
                </c:pt>
                <c:pt idx="4">
                  <c:v>25</c:v>
                </c:pt>
                <c:pt idx="5">
                  <c:v>300</c:v>
                </c:pt>
                <c:pt idx="6">
                  <c:v>25</c:v>
                </c:pt>
              </c:numCache>
            </c:numRef>
          </c:cat>
          <c:val>
            <c:numRef>
              <c:f>List1!$C$2:$C$8</c:f>
              <c:numCache>
                <c:formatCode>General</c:formatCode>
                <c:ptCount val="7"/>
                <c:pt idx="0">
                  <c:v>11.51</c:v>
                </c:pt>
                <c:pt idx="1">
                  <c:v>7.94</c:v>
                </c:pt>
                <c:pt idx="2">
                  <c:v>11.15</c:v>
                </c:pt>
                <c:pt idx="3">
                  <c:v>7.25</c:v>
                </c:pt>
                <c:pt idx="4">
                  <c:v>11.47</c:v>
                </c:pt>
                <c:pt idx="5">
                  <c:v>4.49</c:v>
                </c:pt>
                <c:pt idx="6">
                  <c:v>11.43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98E-4565-8A4D-AABE3BCF3BF8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vzorek č.3</c:v>
                </c:pt>
              </c:strCache>
            </c:strRef>
          </c:tx>
          <c:spPr>
            <a:ln w="22225" cap="rnd">
              <a:solidFill>
                <a:schemeClr val="accent3"/>
              </a:solidFill>
            </a:ln>
            <a:effectLst>
              <a:glow rad="139700">
                <a:schemeClr val="accent3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cat>
            <c:numRef>
              <c:f>List1!$A$2:$A$8</c:f>
              <c:numCache>
                <c:formatCode>0</c:formatCode>
                <c:ptCount val="7"/>
                <c:pt idx="0">
                  <c:v>25</c:v>
                </c:pt>
                <c:pt idx="1">
                  <c:v>100</c:v>
                </c:pt>
                <c:pt idx="2">
                  <c:v>25</c:v>
                </c:pt>
                <c:pt idx="3">
                  <c:v>150</c:v>
                </c:pt>
                <c:pt idx="4">
                  <c:v>25</c:v>
                </c:pt>
                <c:pt idx="5">
                  <c:v>300</c:v>
                </c:pt>
                <c:pt idx="6">
                  <c:v>25</c:v>
                </c:pt>
              </c:numCache>
            </c:numRef>
          </c:cat>
          <c:val>
            <c:numRef>
              <c:f>List1!$D$2:$D$8</c:f>
              <c:numCache>
                <c:formatCode>General</c:formatCode>
                <c:ptCount val="7"/>
                <c:pt idx="0">
                  <c:v>10.27</c:v>
                </c:pt>
                <c:pt idx="1">
                  <c:v>7.65</c:v>
                </c:pt>
                <c:pt idx="2">
                  <c:v>9.9499999999999993</c:v>
                </c:pt>
                <c:pt idx="3">
                  <c:v>6.94</c:v>
                </c:pt>
                <c:pt idx="4">
                  <c:v>10.4</c:v>
                </c:pt>
                <c:pt idx="5">
                  <c:v>4.01</c:v>
                </c:pt>
                <c:pt idx="6">
                  <c:v>10.25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98E-4565-8A4D-AABE3BCF3BF8}"/>
            </c:ext>
          </c:extLst>
        </c:ser>
        <c:ser>
          <c:idx val="3"/>
          <c:order val="3"/>
          <c:tx>
            <c:strRef>
              <c:f>List1!$E$1</c:f>
              <c:strCache>
                <c:ptCount val="1"/>
                <c:pt idx="0">
                  <c:v>vzorek č. 4</c:v>
                </c:pt>
              </c:strCache>
            </c:strRef>
          </c:tx>
          <c:spPr>
            <a:ln w="22225" cap="rnd">
              <a:solidFill>
                <a:schemeClr val="accent4"/>
              </a:solidFill>
            </a:ln>
            <a:effectLst>
              <a:glow rad="139700">
                <a:schemeClr val="accent4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cat>
            <c:numRef>
              <c:f>List1!$A$2:$A$8</c:f>
              <c:numCache>
                <c:formatCode>0</c:formatCode>
                <c:ptCount val="7"/>
                <c:pt idx="0">
                  <c:v>25</c:v>
                </c:pt>
                <c:pt idx="1">
                  <c:v>100</c:v>
                </c:pt>
                <c:pt idx="2">
                  <c:v>25</c:v>
                </c:pt>
                <c:pt idx="3">
                  <c:v>150</c:v>
                </c:pt>
                <c:pt idx="4">
                  <c:v>25</c:v>
                </c:pt>
                <c:pt idx="5">
                  <c:v>300</c:v>
                </c:pt>
                <c:pt idx="6">
                  <c:v>25</c:v>
                </c:pt>
              </c:numCache>
            </c:numRef>
          </c:cat>
          <c:val>
            <c:numRef>
              <c:f>List1!$E$2:$E$8</c:f>
              <c:numCache>
                <c:formatCode>General</c:formatCode>
                <c:ptCount val="7"/>
                <c:pt idx="0">
                  <c:v>9.5299999999999994</c:v>
                </c:pt>
                <c:pt idx="1">
                  <c:v>6.57</c:v>
                </c:pt>
                <c:pt idx="2">
                  <c:v>9.2899999999999991</c:v>
                </c:pt>
                <c:pt idx="3">
                  <c:v>6.05</c:v>
                </c:pt>
                <c:pt idx="4">
                  <c:v>9.66</c:v>
                </c:pt>
                <c:pt idx="5">
                  <c:v>3.72</c:v>
                </c:pt>
                <c:pt idx="6">
                  <c:v>9.5500000000000007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98E-4565-8A4D-AABE3BCF3BF8}"/>
            </c:ext>
          </c:extLst>
        </c:ser>
        <c:ser>
          <c:idx val="4"/>
          <c:order val="4"/>
          <c:tx>
            <c:strRef>
              <c:f>List1!$F$1</c:f>
              <c:strCache>
                <c:ptCount val="1"/>
                <c:pt idx="0">
                  <c:v>vzorek č.5</c:v>
                </c:pt>
              </c:strCache>
            </c:strRef>
          </c:tx>
          <c:spPr>
            <a:ln w="22225" cap="rnd">
              <a:solidFill>
                <a:schemeClr val="accent5"/>
              </a:solidFill>
            </a:ln>
            <a:effectLst>
              <a:glow rad="139700">
                <a:schemeClr val="accent5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cat>
            <c:numRef>
              <c:f>List1!$A$2:$A$8</c:f>
              <c:numCache>
                <c:formatCode>0</c:formatCode>
                <c:ptCount val="7"/>
                <c:pt idx="0">
                  <c:v>25</c:v>
                </c:pt>
                <c:pt idx="1">
                  <c:v>100</c:v>
                </c:pt>
                <c:pt idx="2">
                  <c:v>25</c:v>
                </c:pt>
                <c:pt idx="3">
                  <c:v>150</c:v>
                </c:pt>
                <c:pt idx="4">
                  <c:v>25</c:v>
                </c:pt>
                <c:pt idx="5">
                  <c:v>300</c:v>
                </c:pt>
                <c:pt idx="6">
                  <c:v>25</c:v>
                </c:pt>
              </c:numCache>
            </c:numRef>
          </c:cat>
          <c:val>
            <c:numRef>
              <c:f>List1!$F$2:$F$8</c:f>
              <c:numCache>
                <c:formatCode>General</c:formatCode>
                <c:ptCount val="7"/>
                <c:pt idx="0">
                  <c:v>9.6199999999999992</c:v>
                </c:pt>
                <c:pt idx="1">
                  <c:v>7.23</c:v>
                </c:pt>
                <c:pt idx="2">
                  <c:v>9.4499999999999993</c:v>
                </c:pt>
                <c:pt idx="3">
                  <c:v>6.58</c:v>
                </c:pt>
                <c:pt idx="4">
                  <c:v>9.7100000000000009</c:v>
                </c:pt>
                <c:pt idx="5">
                  <c:v>3.66</c:v>
                </c:pt>
                <c:pt idx="6">
                  <c:v>9.69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698E-4565-8A4D-AABE3BCF3B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70333984"/>
        <c:axId val="779231312"/>
      </c:lineChart>
      <c:catAx>
        <c:axId val="770333984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Teplota </a:t>
                </a:r>
                <a:r>
                  <a:rPr lang="en-US"/>
                  <a:t>[°C]</a:t>
                </a:r>
                <a:endParaRPr lang="cs-CZ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779231312"/>
        <c:crosses val="autoZero"/>
        <c:auto val="1"/>
        <c:lblAlgn val="ctr"/>
        <c:lblOffset val="100"/>
        <c:noMultiLvlLbl val="0"/>
      </c:catAx>
      <c:valAx>
        <c:axId val="779231312"/>
        <c:scaling>
          <c:orientation val="minMax"/>
          <c:min val="3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Hodnota odporu </a:t>
                </a:r>
                <a:r>
                  <a:rPr lang="en-US"/>
                  <a:t>[</a:t>
                </a:r>
                <a:r>
                  <a:rPr lang="cs-CZ"/>
                  <a:t>k</a:t>
                </a:r>
                <a:r>
                  <a:rPr lang="el-GR"/>
                  <a:t>Ω</a:t>
                </a:r>
                <a:r>
                  <a:rPr lang="en-US"/>
                  <a:t>]</a:t>
                </a:r>
                <a:endParaRPr lang="cs-CZ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770333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cs-CZ"/>
              <a:t>Celkový čas měření v minutách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Původní metoda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8000"/>
                    <a:lumMod val="114000"/>
                  </a:schemeClr>
                </a:gs>
                <a:gs pos="100000">
                  <a:schemeClr val="accent1">
                    <a:shade val="90000"/>
                    <a:lumMod val="8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ABC280AA-88DD-4BFE-BCBF-5BF9DAFFC61C}" type="VALUE">
                      <a:rPr lang="en-US"/>
                      <a:pPr/>
                      <a:t>[HODNOTA]</a:t>
                    </a:fld>
                    <a:r>
                      <a:rPr lang="en-US"/>
                      <a:t> minut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D56-44C9-A5D6-7C6A82A774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</c:f>
              <c:strCache>
                <c:ptCount val="1"/>
                <c:pt idx="0">
                  <c:v>Měřící čas</c:v>
                </c:pt>
              </c:strCache>
            </c:strRef>
          </c:cat>
          <c:val>
            <c:numRef>
              <c:f>List1!$B$2</c:f>
              <c:numCache>
                <c:formatCode>General</c:formatCode>
                <c:ptCount val="1"/>
                <c:pt idx="0">
                  <c:v>1716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D56-44C9-A5D6-7C6A82A774C4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Inovovaná metoda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98000"/>
                    <a:lumMod val="114000"/>
                  </a:schemeClr>
                </a:gs>
                <a:gs pos="100000">
                  <a:schemeClr val="accent2">
                    <a:shade val="90000"/>
                    <a:lumMod val="8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4440FB54-3518-47BD-B28C-EE704262AEF7}" type="VALUE">
                      <a:rPr lang="en-US"/>
                      <a:pPr/>
                      <a:t>[HODNOTA]</a:t>
                    </a:fld>
                    <a:r>
                      <a:rPr lang="en-US"/>
                      <a:t> minut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0D56-44C9-A5D6-7C6A82A774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</c:f>
              <c:strCache>
                <c:ptCount val="1"/>
                <c:pt idx="0">
                  <c:v>Měřící čas</c:v>
                </c:pt>
              </c:strCache>
            </c:strRef>
          </c:cat>
          <c:val>
            <c:numRef>
              <c:f>List1!$C$2</c:f>
              <c:numCache>
                <c:formatCode>General</c:formatCode>
                <c:ptCount val="1"/>
                <c:pt idx="0">
                  <c:v>340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D56-44C9-A5D6-7C6A82A774C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573384096"/>
        <c:axId val="340408464"/>
      </c:barChart>
      <c:catAx>
        <c:axId val="573384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40408464"/>
        <c:crosses val="autoZero"/>
        <c:auto val="1"/>
        <c:lblAlgn val="ctr"/>
        <c:lblOffset val="100"/>
        <c:noMultiLvlLbl val="0"/>
      </c:catAx>
      <c:valAx>
        <c:axId val="340408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73384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cs-CZ"/>
              <a:t>Degradace odporu při změně teploty v procentech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Původní složení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8000"/>
                    <a:lumMod val="114000"/>
                  </a:schemeClr>
                </a:gs>
                <a:gs pos="100000">
                  <a:schemeClr val="accent1">
                    <a:shade val="90000"/>
                    <a:lumMod val="8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</c:f>
              <c:strCache>
                <c:ptCount val="1"/>
                <c:pt idx="0">
                  <c:v>Degradace odporu v %</c:v>
                </c:pt>
              </c:strCache>
            </c:strRef>
          </c:cat>
          <c:val>
            <c:numRef>
              <c:f>List1!$B$2</c:f>
              <c:numCache>
                <c:formatCode>General</c:formatCode>
                <c:ptCount val="1"/>
                <c:pt idx="0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D0-4D1D-B4B0-6355381573A4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Nové složení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98000"/>
                    <a:lumMod val="114000"/>
                  </a:schemeClr>
                </a:gs>
                <a:gs pos="100000">
                  <a:schemeClr val="accent2">
                    <a:shade val="90000"/>
                    <a:lumMod val="8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</c:f>
              <c:strCache>
                <c:ptCount val="1"/>
                <c:pt idx="0">
                  <c:v>Degradace odporu v %</c:v>
                </c:pt>
              </c:strCache>
            </c:strRef>
          </c:cat>
          <c:val>
            <c:numRef>
              <c:f>List1!$C$2</c:f>
              <c:numCache>
                <c:formatCode>General</c:formatCode>
                <c:ptCount val="1"/>
                <c:pt idx="0">
                  <c:v>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0D0-4D1D-B4B0-6355381573A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615518015"/>
        <c:axId val="618396335"/>
      </c:barChart>
      <c:catAx>
        <c:axId val="6155180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18396335"/>
        <c:crosses val="autoZero"/>
        <c:auto val="1"/>
        <c:lblAlgn val="ctr"/>
        <c:lblOffset val="100"/>
        <c:noMultiLvlLbl val="0"/>
      </c:catAx>
      <c:valAx>
        <c:axId val="6183963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155180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Časový průběh odporu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Původní složení</c:v>
                </c:pt>
              </c:strCache>
            </c:strRef>
          </c:tx>
          <c:spPr>
            <a:ln w="22225" cap="rnd">
              <a:solidFill>
                <a:schemeClr val="accent1"/>
              </a:solidFill>
            </a:ln>
            <a:effectLst>
              <a:glow rad="139700">
                <a:schemeClr val="accent1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cat>
            <c:numRef>
              <c:f>List1!$A$2:$A$11</c:f>
              <c:numCache>
                <c:formatCode>General</c:formatCode>
                <c:ptCount val="10"/>
                <c:pt idx="0">
                  <c:v>0</c:v>
                </c:pt>
                <c:pt idx="1">
                  <c:v>24</c:v>
                </c:pt>
                <c:pt idx="2">
                  <c:v>48</c:v>
                </c:pt>
                <c:pt idx="3">
                  <c:v>72</c:v>
                </c:pt>
                <c:pt idx="4">
                  <c:v>96</c:v>
                </c:pt>
                <c:pt idx="5">
                  <c:v>120</c:v>
                </c:pt>
                <c:pt idx="6">
                  <c:v>144</c:v>
                </c:pt>
                <c:pt idx="7">
                  <c:v>168</c:v>
                </c:pt>
                <c:pt idx="8">
                  <c:v>192</c:v>
                </c:pt>
                <c:pt idx="9">
                  <c:v>200</c:v>
                </c:pt>
              </c:numCache>
            </c:numRef>
          </c:cat>
          <c:val>
            <c:numRef>
              <c:f>List1!$B$2:$B$11</c:f>
              <c:numCache>
                <c:formatCode>General</c:formatCode>
                <c:ptCount val="10"/>
                <c:pt idx="0">
                  <c:v>10.06</c:v>
                </c:pt>
                <c:pt idx="1">
                  <c:v>9.98</c:v>
                </c:pt>
                <c:pt idx="2">
                  <c:v>9.89</c:v>
                </c:pt>
                <c:pt idx="3">
                  <c:v>9.84</c:v>
                </c:pt>
                <c:pt idx="4">
                  <c:v>9.77</c:v>
                </c:pt>
                <c:pt idx="5">
                  <c:v>9.74</c:v>
                </c:pt>
                <c:pt idx="6">
                  <c:v>9.7200000000000006</c:v>
                </c:pt>
                <c:pt idx="7">
                  <c:v>9.74</c:v>
                </c:pt>
                <c:pt idx="8">
                  <c:v>9.81</c:v>
                </c:pt>
                <c:pt idx="9">
                  <c:v>9.8800000000000008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EEE-454D-90C3-3A505C047876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Nové složení</c:v>
                </c:pt>
              </c:strCache>
            </c:strRef>
          </c:tx>
          <c:spPr>
            <a:ln w="22225" cap="rnd">
              <a:solidFill>
                <a:schemeClr val="accent2"/>
              </a:solidFill>
            </a:ln>
            <a:effectLst>
              <a:glow rad="139700">
                <a:schemeClr val="accent2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cat>
            <c:numRef>
              <c:f>List1!$A$2:$A$11</c:f>
              <c:numCache>
                <c:formatCode>General</c:formatCode>
                <c:ptCount val="10"/>
                <c:pt idx="0">
                  <c:v>0</c:v>
                </c:pt>
                <c:pt idx="1">
                  <c:v>24</c:v>
                </c:pt>
                <c:pt idx="2">
                  <c:v>48</c:v>
                </c:pt>
                <c:pt idx="3">
                  <c:v>72</c:v>
                </c:pt>
                <c:pt idx="4">
                  <c:v>96</c:v>
                </c:pt>
                <c:pt idx="5">
                  <c:v>120</c:v>
                </c:pt>
                <c:pt idx="6">
                  <c:v>144</c:v>
                </c:pt>
                <c:pt idx="7">
                  <c:v>168</c:v>
                </c:pt>
                <c:pt idx="8">
                  <c:v>192</c:v>
                </c:pt>
                <c:pt idx="9">
                  <c:v>200</c:v>
                </c:pt>
              </c:numCache>
            </c:numRef>
          </c:cat>
          <c:val>
            <c:numRef>
              <c:f>List1!$C$2:$C$11</c:f>
              <c:numCache>
                <c:formatCode>General</c:formatCode>
                <c:ptCount val="10"/>
                <c:pt idx="0">
                  <c:v>11.55</c:v>
                </c:pt>
                <c:pt idx="1">
                  <c:v>11.48</c:v>
                </c:pt>
                <c:pt idx="2">
                  <c:v>11.46</c:v>
                </c:pt>
                <c:pt idx="3">
                  <c:v>11.39</c:v>
                </c:pt>
                <c:pt idx="4">
                  <c:v>11.18</c:v>
                </c:pt>
                <c:pt idx="5">
                  <c:v>11</c:v>
                </c:pt>
                <c:pt idx="6">
                  <c:v>10.86</c:v>
                </c:pt>
                <c:pt idx="7">
                  <c:v>10.92</c:v>
                </c:pt>
                <c:pt idx="8">
                  <c:v>11.04</c:v>
                </c:pt>
                <c:pt idx="9">
                  <c:v>11.12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EEE-454D-90C3-3A505C0478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74412895"/>
        <c:axId val="766963199"/>
      </c:lineChart>
      <c:catAx>
        <c:axId val="774412895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Počet hodin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766963199"/>
        <c:crosses val="autoZero"/>
        <c:auto val="1"/>
        <c:lblAlgn val="ctr"/>
        <c:lblOffset val="100"/>
        <c:noMultiLvlLbl val="0"/>
      </c:catAx>
      <c:valAx>
        <c:axId val="766963199"/>
        <c:scaling>
          <c:orientation val="minMax"/>
          <c:max val="11.7"/>
          <c:min val="9.5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Hodnota odporu </a:t>
                </a:r>
                <a:r>
                  <a:rPr lang="en-US"/>
                  <a:t>[</a:t>
                </a:r>
                <a:r>
                  <a:rPr lang="cs-CZ"/>
                  <a:t>k</a:t>
                </a:r>
                <a:r>
                  <a:rPr lang="el-GR"/>
                  <a:t>Ω</a:t>
                </a:r>
                <a:r>
                  <a:rPr lang="en-US"/>
                  <a:t>]</a:t>
                </a:r>
                <a:endParaRPr lang="cs-CZ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7744128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6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</a:schemeClr>
            </a:gs>
            <a:gs pos="0">
              <a:schemeClr val="dk1">
                <a:lumMod val="65000"/>
                <a:lumOff val="3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  <a:alpha val="25000"/>
              </a:schemeClr>
            </a:gs>
            <a:gs pos="0">
              <a:schemeClr val="dk1">
                <a:lumMod val="65000"/>
                <a:lumOff val="35000"/>
                <a:alpha val="2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36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</a:schemeClr>
            </a:gs>
            <a:gs pos="0">
              <a:schemeClr val="dk1">
                <a:lumMod val="65000"/>
                <a:lumOff val="3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  <a:alpha val="25000"/>
              </a:schemeClr>
            </a:gs>
            <a:gs pos="0">
              <a:schemeClr val="dk1">
                <a:lumMod val="65000"/>
                <a:lumOff val="35000"/>
                <a:alpha val="2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36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</a:schemeClr>
            </a:gs>
            <a:gs pos="0">
              <a:schemeClr val="dk1">
                <a:lumMod val="65000"/>
                <a:lumOff val="3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  <a:alpha val="25000"/>
              </a:schemeClr>
            </a:gs>
            <a:gs pos="0">
              <a:schemeClr val="dk1">
                <a:lumMod val="65000"/>
                <a:lumOff val="35000"/>
                <a:alpha val="2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3405E5-DE4F-4B06-8BE8-767E0746734B}" type="datetimeFigureOut">
              <a:rPr lang="cs-CZ" smtClean="0"/>
              <a:t>20.06.2017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421821-D479-4C45-A033-0EAD1BAFBF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9733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noProof="0" dirty="0"/>
              <a:t>České</a:t>
            </a:r>
            <a:r>
              <a:rPr lang="en-US" dirty="0"/>
              <a:t> </a:t>
            </a:r>
            <a:r>
              <a:rPr lang="cs-CZ" noProof="0" dirty="0"/>
              <a:t>Budějovic</a:t>
            </a:r>
            <a:r>
              <a:rPr lang="en-US" dirty="0"/>
              <a:t>, </a:t>
            </a:r>
            <a:r>
              <a:rPr lang="cs-CZ" noProof="0" dirty="0"/>
              <a:t>červen</a:t>
            </a:r>
            <a:r>
              <a:rPr lang="en-US" dirty="0"/>
              <a:t>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České</a:t>
            </a:r>
            <a:r>
              <a:rPr lang="en-US" dirty="0"/>
              <a:t> </a:t>
            </a:r>
            <a:r>
              <a:rPr lang="en-US" dirty="0" err="1"/>
              <a:t>Budějovic</a:t>
            </a:r>
            <a:r>
              <a:rPr lang="en-US" dirty="0"/>
              <a:t>, </a:t>
            </a:r>
            <a:r>
              <a:rPr lang="en-US" dirty="0" err="1"/>
              <a:t>červen</a:t>
            </a:r>
            <a:r>
              <a:rPr lang="en-US" dirty="0"/>
              <a:t> 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510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České Budějovic, červen 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České Budějovic, červen 2017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193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České Budějovic, červen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České Budějovic, červen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726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České Budějovic, červen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České Budějovic, červen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580114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České Budějovic, červen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České Budějovic, červen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295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České Budějovic, červen 2017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České Budějovic, červen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925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České Budějovic, červen 2017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České Budějovic, červen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353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České Budějovic, červen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České Budějovic, červen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0551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České Budějovic, červen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České Budějovic, červen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731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České Budějovic, červen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České Budějovic, červen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825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České Budějovic, červen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České Budějovic, červen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208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České Budějovic, červen 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České Budějovic, červen 2017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68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České Budějovic, červen 2017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České Budějovic, červen 2017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546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České Budějovic, červen 2017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České Budějovic, červen 2017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411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České Budějovic, červen 2017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České Budějovic, červen 2017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844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České Budějovic, červen 2017</a:t>
            </a:r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České Budějovic, červen 2017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654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České Budějovic, červen 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České Budějovic, červen 2017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665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cs-CZ" noProof="0" dirty="0"/>
              <a:t>České</a:t>
            </a:r>
            <a:r>
              <a:rPr lang="en-US" dirty="0"/>
              <a:t> </a:t>
            </a:r>
            <a:r>
              <a:rPr lang="cs-CZ" noProof="0" dirty="0"/>
              <a:t>Budějovic</a:t>
            </a:r>
            <a:r>
              <a:rPr lang="en-US" dirty="0"/>
              <a:t>, </a:t>
            </a:r>
            <a:r>
              <a:rPr lang="cs-CZ" noProof="0" dirty="0"/>
              <a:t>červen</a:t>
            </a:r>
            <a:r>
              <a:rPr lang="en-US" dirty="0"/>
              <a:t>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cs-CZ" noProof="0" dirty="0"/>
              <a:t>České</a:t>
            </a:r>
            <a:r>
              <a:rPr lang="en-US" dirty="0"/>
              <a:t> </a:t>
            </a:r>
            <a:r>
              <a:rPr lang="cs-CZ" noProof="0" dirty="0"/>
              <a:t>Budějovic</a:t>
            </a:r>
            <a:r>
              <a:rPr lang="en-US" dirty="0"/>
              <a:t>, </a:t>
            </a:r>
            <a:r>
              <a:rPr lang="cs-CZ" noProof="0" dirty="0"/>
              <a:t>červen</a:t>
            </a:r>
            <a:r>
              <a:rPr lang="en-US" dirty="0"/>
              <a:t> 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3542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8000"/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38050" y="926736"/>
            <a:ext cx="8825658" cy="3329581"/>
          </a:xfrm>
        </p:spPr>
        <p:txBody>
          <a:bodyPr/>
          <a:lstStyle/>
          <a:p>
            <a:r>
              <a:rPr lang="cs-CZ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Inovace metody měření odporu vloženého prvku pro odrušení zapalovací svíčky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54955" y="5320719"/>
            <a:ext cx="8825658" cy="861420"/>
          </a:xfrm>
        </p:spPr>
        <p:txBody>
          <a:bodyPr>
            <a:noAutofit/>
          </a:bodyPr>
          <a:lstStyle/>
          <a:p>
            <a:r>
              <a:rPr lang="cs-CZ" b="1" cap="none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Autor: Michal Mondek</a:t>
            </a:r>
          </a:p>
          <a:p>
            <a:r>
              <a:rPr lang="cs-CZ" b="1" cap="none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Vedoucí práce: doc. Ing. Ján Kmec, CSc.</a:t>
            </a:r>
          </a:p>
          <a:p>
            <a:r>
              <a:rPr lang="cs-CZ" b="1" cap="none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Oponent: Ing. Marcel </a:t>
            </a:r>
            <a:r>
              <a:rPr lang="cs-CZ" b="1" cap="none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Gause</a:t>
            </a:r>
            <a:endParaRPr lang="cs-CZ" b="1" cap="none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7920699" y="6346183"/>
            <a:ext cx="4119828" cy="419051"/>
          </a:xfrm>
        </p:spPr>
        <p:txBody>
          <a:bodyPr/>
          <a:lstStyle/>
          <a:p>
            <a:r>
              <a:rPr lang="cs-CZ" sz="2000" dirty="0"/>
              <a:t>České</a:t>
            </a:r>
            <a:r>
              <a:rPr lang="en-US" sz="2000" dirty="0"/>
              <a:t> </a:t>
            </a:r>
            <a:r>
              <a:rPr lang="cs-CZ" sz="2000" dirty="0"/>
              <a:t>Budějovice</a:t>
            </a:r>
            <a:r>
              <a:rPr lang="en-US" sz="2000" dirty="0"/>
              <a:t>, </a:t>
            </a:r>
            <a:r>
              <a:rPr lang="cs-CZ" sz="2000" dirty="0"/>
              <a:t>červen</a:t>
            </a:r>
            <a:r>
              <a:rPr lang="en-US" sz="2000" dirty="0"/>
              <a:t> 2017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395" y="146758"/>
            <a:ext cx="3429000" cy="1190625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856382" y="557404"/>
            <a:ext cx="4200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Ústav technicko-technologický</a:t>
            </a:r>
          </a:p>
        </p:txBody>
      </p:sp>
    </p:spTree>
    <p:extLst>
      <p:ext uri="{BB962C8B-B14F-4D97-AF65-F5344CB8AC3E}">
        <p14:creationId xmlns:p14="http://schemas.microsoft.com/office/powerpoint/2010/main" val="3327419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/>
          <a:lstStyle/>
          <a:p>
            <a:r>
              <a:rPr lang="cs-CZ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Dosažené výsledky a přínos práce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03312" y="2052918"/>
            <a:ext cx="8946541" cy="4195481"/>
          </a:xfrm>
        </p:spPr>
        <p:txBody>
          <a:bodyPr/>
          <a:lstStyle/>
          <a:p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Snížení celkového času měření tepelné stability</a:t>
            </a:r>
          </a:p>
          <a:p>
            <a:endParaRPr 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10</a:t>
            </a:fld>
            <a:endParaRPr lang="en-US" dirty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7920699" y="6346183"/>
            <a:ext cx="4119828" cy="419051"/>
          </a:xfrm>
        </p:spPr>
        <p:txBody>
          <a:bodyPr/>
          <a:lstStyle/>
          <a:p>
            <a:r>
              <a:rPr lang="cs-CZ" sz="2000"/>
              <a:t>České</a:t>
            </a:r>
            <a:r>
              <a:rPr lang="en-US" sz="2000"/>
              <a:t> </a:t>
            </a:r>
            <a:r>
              <a:rPr lang="cs-CZ" sz="2000" dirty="0"/>
              <a:t>Budějovice</a:t>
            </a:r>
            <a:r>
              <a:rPr lang="en-US" sz="2000"/>
              <a:t>, </a:t>
            </a:r>
            <a:r>
              <a:rPr lang="cs-CZ" sz="2000" dirty="0"/>
              <a:t>červen</a:t>
            </a:r>
            <a:r>
              <a:rPr lang="en-US" sz="2000" dirty="0"/>
              <a:t> 2017</a:t>
            </a:r>
          </a:p>
        </p:txBody>
      </p:sp>
      <p:graphicFrame>
        <p:nvGraphicFramePr>
          <p:cNvPr id="9" name="Graf 8"/>
          <p:cNvGraphicFramePr/>
          <p:nvPr>
            <p:extLst>
              <p:ext uri="{D42A27DB-BD31-4B8C-83A1-F6EECF244321}">
                <p14:modId xmlns:p14="http://schemas.microsoft.com/office/powerpoint/2010/main" val="3864206912"/>
              </p:ext>
            </p:extLst>
          </p:nvPr>
        </p:nvGraphicFramePr>
        <p:xfrm>
          <a:off x="1103312" y="2563705"/>
          <a:ext cx="8946541" cy="3684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440620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/>
          <a:lstStyle/>
          <a:p>
            <a:r>
              <a:rPr lang="cs-CZ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Dosažené výsledky a přínos práce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03312" y="2052918"/>
            <a:ext cx="8946541" cy="4195481"/>
          </a:xfrm>
        </p:spPr>
        <p:txBody>
          <a:bodyPr/>
          <a:lstStyle/>
          <a:p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Snížení degradace odporu při změně teploty</a:t>
            </a:r>
          </a:p>
          <a:p>
            <a:endParaRPr 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11</a:t>
            </a:fld>
            <a:endParaRPr lang="en-US" dirty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7920699" y="6346183"/>
            <a:ext cx="4119828" cy="419051"/>
          </a:xfrm>
        </p:spPr>
        <p:txBody>
          <a:bodyPr/>
          <a:lstStyle/>
          <a:p>
            <a:r>
              <a:rPr lang="cs-CZ" sz="2000"/>
              <a:t>České</a:t>
            </a:r>
            <a:r>
              <a:rPr lang="en-US" sz="2000"/>
              <a:t> </a:t>
            </a:r>
            <a:r>
              <a:rPr lang="cs-CZ" sz="2000" dirty="0"/>
              <a:t>Budějovice</a:t>
            </a:r>
            <a:r>
              <a:rPr lang="en-US" sz="2000"/>
              <a:t>, </a:t>
            </a:r>
            <a:r>
              <a:rPr lang="cs-CZ" sz="2000" dirty="0"/>
              <a:t>červen</a:t>
            </a:r>
            <a:r>
              <a:rPr lang="en-US" sz="2000" dirty="0"/>
              <a:t> 2017</a:t>
            </a:r>
          </a:p>
        </p:txBody>
      </p:sp>
      <p:graphicFrame>
        <p:nvGraphicFramePr>
          <p:cNvPr id="8" name="Graf 7"/>
          <p:cNvGraphicFramePr/>
          <p:nvPr>
            <p:extLst>
              <p:ext uri="{D42A27DB-BD31-4B8C-83A1-F6EECF244321}">
                <p14:modId xmlns:p14="http://schemas.microsoft.com/office/powerpoint/2010/main" val="2173592658"/>
              </p:ext>
            </p:extLst>
          </p:nvPr>
        </p:nvGraphicFramePr>
        <p:xfrm>
          <a:off x="1103311" y="2617097"/>
          <a:ext cx="8946541" cy="36313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84175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/>
          <a:lstStyle/>
          <a:p>
            <a:r>
              <a:rPr lang="cs-CZ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Dosažené výsledky a přínos práce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03312" y="2052918"/>
            <a:ext cx="8946541" cy="4195481"/>
          </a:xfrm>
        </p:spPr>
        <p:txBody>
          <a:bodyPr/>
          <a:lstStyle/>
          <a:p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Srovnání časových průběhů odporu</a:t>
            </a:r>
          </a:p>
          <a:p>
            <a:endParaRPr 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12</a:t>
            </a:fld>
            <a:endParaRPr lang="en-US" dirty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7920699" y="6346183"/>
            <a:ext cx="4119828" cy="419051"/>
          </a:xfrm>
        </p:spPr>
        <p:txBody>
          <a:bodyPr/>
          <a:lstStyle/>
          <a:p>
            <a:r>
              <a:rPr lang="cs-CZ" sz="2000"/>
              <a:t>České</a:t>
            </a:r>
            <a:r>
              <a:rPr lang="en-US" sz="2000"/>
              <a:t> </a:t>
            </a:r>
            <a:r>
              <a:rPr lang="cs-CZ" sz="2000" dirty="0"/>
              <a:t>Budějovice</a:t>
            </a:r>
            <a:r>
              <a:rPr lang="en-US" sz="2000"/>
              <a:t>, </a:t>
            </a:r>
            <a:r>
              <a:rPr lang="cs-CZ" sz="2000" dirty="0"/>
              <a:t>červen</a:t>
            </a:r>
            <a:r>
              <a:rPr lang="en-US" sz="2000" dirty="0"/>
              <a:t> 2017</a:t>
            </a:r>
          </a:p>
        </p:txBody>
      </p:sp>
      <p:graphicFrame>
        <p:nvGraphicFramePr>
          <p:cNvPr id="9" name="Graf 8"/>
          <p:cNvGraphicFramePr/>
          <p:nvPr>
            <p:extLst>
              <p:ext uri="{D42A27DB-BD31-4B8C-83A1-F6EECF244321}">
                <p14:modId xmlns:p14="http://schemas.microsoft.com/office/powerpoint/2010/main" val="1833024799"/>
              </p:ext>
            </p:extLst>
          </p:nvPr>
        </p:nvGraphicFramePr>
        <p:xfrm>
          <a:off x="1103311" y="2438400"/>
          <a:ext cx="8946541" cy="38099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6029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/>
          <a:lstStyle/>
          <a:p>
            <a:r>
              <a:rPr lang="cs-CZ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Závěrečné shrnutí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03312" y="2052918"/>
            <a:ext cx="8946541" cy="4195481"/>
          </a:xfrm>
        </p:spPr>
        <p:txBody>
          <a:bodyPr/>
          <a:lstStyle/>
          <a:p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Přesnější výsledky</a:t>
            </a:r>
          </a:p>
          <a:p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Kratší doba měření</a:t>
            </a:r>
          </a:p>
          <a:p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Zrychlení vývoje nového složení zátavu</a:t>
            </a:r>
          </a:p>
          <a:p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Ušetření nákladů</a:t>
            </a:r>
          </a:p>
          <a:p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Vznik nového problému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13</a:t>
            </a:fld>
            <a:endParaRPr lang="en-US" dirty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7920699" y="6346183"/>
            <a:ext cx="4119828" cy="419051"/>
          </a:xfrm>
        </p:spPr>
        <p:txBody>
          <a:bodyPr/>
          <a:lstStyle/>
          <a:p>
            <a:r>
              <a:rPr lang="cs-CZ" sz="2000"/>
              <a:t>České</a:t>
            </a:r>
            <a:r>
              <a:rPr lang="en-US" sz="2000"/>
              <a:t> </a:t>
            </a:r>
            <a:r>
              <a:rPr lang="cs-CZ" sz="2000" dirty="0"/>
              <a:t>Budějovice</a:t>
            </a:r>
            <a:r>
              <a:rPr lang="en-US" sz="2000"/>
              <a:t>, </a:t>
            </a:r>
            <a:r>
              <a:rPr lang="cs-CZ" sz="2000" dirty="0"/>
              <a:t>červen</a:t>
            </a:r>
            <a:r>
              <a:rPr lang="en-US" sz="2000" dirty="0"/>
              <a:t> 2017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997451" y="2144996"/>
            <a:ext cx="5258624" cy="295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299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/>
          <a:lstStyle/>
          <a:p>
            <a:r>
              <a:rPr lang="cs-CZ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Odpovědi na doplňující otázky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03312" y="2052918"/>
            <a:ext cx="8946541" cy="4195481"/>
          </a:xfrm>
        </p:spPr>
        <p:txBody>
          <a:bodyPr/>
          <a:lstStyle/>
          <a:p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časovém záznamu změn odporu zátavu jste zaregistroval prudký pokles odporu v rozmezí 72. až 144. hodiny kontrolního měření. Pokračují u společnosti experimenty se složením směsi zátavu zapalovací svíčky k odstranění této anomálie i po odevzdání Vaší bakalářské práce?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14</a:t>
            </a:fld>
            <a:endParaRPr lang="en-US" dirty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7920699" y="6346183"/>
            <a:ext cx="4119828" cy="419051"/>
          </a:xfrm>
        </p:spPr>
        <p:txBody>
          <a:bodyPr/>
          <a:lstStyle/>
          <a:p>
            <a:r>
              <a:rPr lang="cs-CZ" sz="2000" dirty="0"/>
              <a:t>České</a:t>
            </a:r>
            <a:r>
              <a:rPr lang="en-US" sz="2000" dirty="0"/>
              <a:t> </a:t>
            </a:r>
            <a:r>
              <a:rPr lang="cs-CZ" sz="2000" dirty="0"/>
              <a:t>Budějovice</a:t>
            </a:r>
            <a:r>
              <a:rPr lang="en-US" sz="2000" dirty="0"/>
              <a:t>, </a:t>
            </a:r>
            <a:r>
              <a:rPr lang="cs-CZ" sz="2000" dirty="0"/>
              <a:t>červen</a:t>
            </a:r>
            <a:r>
              <a:rPr lang="en-US" sz="2000" dirty="0"/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162572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Děkuji za pozornost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15</a:t>
            </a:fld>
            <a:endParaRPr lang="en-US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7920699" y="6346183"/>
            <a:ext cx="4119828" cy="419051"/>
          </a:xfrm>
        </p:spPr>
        <p:txBody>
          <a:bodyPr/>
          <a:lstStyle/>
          <a:p>
            <a:r>
              <a:rPr lang="cs-CZ" sz="2000" dirty="0"/>
              <a:t>České</a:t>
            </a:r>
            <a:r>
              <a:rPr lang="en-US" sz="2000" dirty="0"/>
              <a:t> </a:t>
            </a:r>
            <a:r>
              <a:rPr lang="cs-CZ" sz="2000" dirty="0"/>
              <a:t>Budějovice</a:t>
            </a:r>
            <a:r>
              <a:rPr lang="en-US" sz="2000" dirty="0"/>
              <a:t>, </a:t>
            </a:r>
            <a:r>
              <a:rPr lang="cs-CZ" sz="2000" dirty="0"/>
              <a:t>červen</a:t>
            </a:r>
            <a:r>
              <a:rPr lang="en-US" sz="2000" dirty="0"/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1289131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/>
          <a:lstStyle/>
          <a:p>
            <a:r>
              <a:rPr lang="cs-CZ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Motivace a důvody k řešení daného problému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03312" y="2052918"/>
            <a:ext cx="8946541" cy="4195481"/>
          </a:xfrm>
        </p:spPr>
        <p:txBody>
          <a:bodyPr/>
          <a:lstStyle/>
          <a:p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Nabídka konkrétní firmy</a:t>
            </a:r>
          </a:p>
          <a:p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Znalost problematiky</a:t>
            </a:r>
          </a:p>
          <a:p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Výkon odborné praxe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</a:t>
            </a:fld>
            <a:endParaRPr lang="en-US" dirty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7920699" y="6346183"/>
            <a:ext cx="4119828" cy="419051"/>
          </a:xfrm>
        </p:spPr>
        <p:txBody>
          <a:bodyPr/>
          <a:lstStyle/>
          <a:p>
            <a:r>
              <a:rPr lang="cs-CZ" sz="2000"/>
              <a:t>České</a:t>
            </a:r>
            <a:r>
              <a:rPr lang="en-US" sz="2000"/>
              <a:t> </a:t>
            </a:r>
            <a:r>
              <a:rPr lang="cs-CZ" sz="2000" dirty="0"/>
              <a:t>Budějovice</a:t>
            </a:r>
            <a:r>
              <a:rPr lang="en-US" sz="2000"/>
              <a:t>, </a:t>
            </a:r>
            <a:r>
              <a:rPr lang="cs-CZ" sz="2000" dirty="0"/>
              <a:t>červen</a:t>
            </a:r>
            <a:r>
              <a:rPr lang="en-US" sz="2000" dirty="0"/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1415146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/>
          <a:lstStyle/>
          <a:p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Cíl práce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03312" y="2052918"/>
            <a:ext cx="8946541" cy="4195481"/>
          </a:xfrm>
        </p:spPr>
        <p:txBody>
          <a:bodyPr/>
          <a:lstStyle/>
          <a:p>
            <a:pPr marL="0" indent="0">
              <a:buNone/>
            </a:pPr>
            <a:endParaRPr 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„Cílem bakalářské práce je inovace stávající metody měření odporu zapalovací svíčky ve firmě BRISK Tábor a.s., výsledek inovace zpřesní výstupy měření a sníží celkovou dobu měření.“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</a:t>
            </a:fld>
            <a:endParaRPr lang="en-US" dirty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7920699" y="6346183"/>
            <a:ext cx="4119828" cy="419051"/>
          </a:xfrm>
        </p:spPr>
        <p:txBody>
          <a:bodyPr/>
          <a:lstStyle/>
          <a:p>
            <a:r>
              <a:rPr lang="cs-CZ" sz="2000"/>
              <a:t>České</a:t>
            </a:r>
            <a:r>
              <a:rPr lang="en-US" sz="2000"/>
              <a:t> </a:t>
            </a:r>
            <a:r>
              <a:rPr lang="cs-CZ" sz="2000" dirty="0"/>
              <a:t>Budějovice</a:t>
            </a:r>
            <a:r>
              <a:rPr lang="en-US" sz="2000"/>
              <a:t>, </a:t>
            </a:r>
            <a:r>
              <a:rPr lang="cs-CZ" sz="2000" dirty="0"/>
              <a:t>červen</a:t>
            </a:r>
            <a:r>
              <a:rPr lang="en-US" sz="2000" dirty="0"/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2924729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/>
          <a:lstStyle/>
          <a:p>
            <a:r>
              <a:rPr lang="cs-CZ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Výzkumný problém a použité metody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03312" y="2052918"/>
            <a:ext cx="8946541" cy="4195481"/>
          </a:xfrm>
        </p:spPr>
        <p:txBody>
          <a:bodyPr/>
          <a:lstStyle/>
          <a:p>
            <a:pPr marL="0" indent="0">
              <a:buNone/>
            </a:pPr>
            <a:endParaRPr 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„Stávající metoda měření není dostatečně přesná pro udržení konkurenceschopnosti firmy BRISK.“</a:t>
            </a:r>
          </a:p>
          <a:p>
            <a:endParaRPr 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Pozorování, analýza dokumentů</a:t>
            </a:r>
          </a:p>
          <a:p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Experiment, komparace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</a:t>
            </a:fld>
            <a:endParaRPr lang="en-US" dirty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7920699" y="6346183"/>
            <a:ext cx="4119828" cy="419051"/>
          </a:xfrm>
        </p:spPr>
        <p:txBody>
          <a:bodyPr/>
          <a:lstStyle/>
          <a:p>
            <a:r>
              <a:rPr lang="cs-CZ" sz="2000"/>
              <a:t>České</a:t>
            </a:r>
            <a:r>
              <a:rPr lang="en-US" sz="2000"/>
              <a:t> </a:t>
            </a:r>
            <a:r>
              <a:rPr lang="cs-CZ" sz="2000" dirty="0"/>
              <a:t>Budějovice</a:t>
            </a:r>
            <a:r>
              <a:rPr lang="en-US" sz="2000"/>
              <a:t>, </a:t>
            </a:r>
            <a:r>
              <a:rPr lang="cs-CZ" sz="2000" dirty="0"/>
              <a:t>červen</a:t>
            </a:r>
            <a:r>
              <a:rPr lang="en-US" sz="2000" dirty="0"/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3514046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/>
          <a:lstStyle/>
          <a:p>
            <a:r>
              <a:rPr lang="cs-CZ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Dosažené výsledky a přínos práce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03312" y="2052918"/>
            <a:ext cx="8946541" cy="4195481"/>
          </a:xfrm>
        </p:spPr>
        <p:txBody>
          <a:bodyPr>
            <a:normAutofit/>
          </a:bodyPr>
          <a:lstStyle/>
          <a:p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Životnost vloženého odporu při zátěži</a:t>
            </a:r>
          </a:p>
          <a:p>
            <a:pPr lvl="1"/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Změny měřícího intervalu </a:t>
            </a:r>
          </a:p>
          <a:p>
            <a:pPr lvl="1"/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Rozšíření kapacity</a:t>
            </a:r>
          </a:p>
          <a:p>
            <a:pPr lvl="1"/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Prodloužení celkové doby zkoušky</a:t>
            </a:r>
          </a:p>
          <a:p>
            <a:pPr lvl="1"/>
            <a:endParaRPr lang="cs-CZ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</a:t>
            </a:fld>
            <a:endParaRPr lang="en-US" dirty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7920699" y="6346183"/>
            <a:ext cx="4119828" cy="419051"/>
          </a:xfrm>
        </p:spPr>
        <p:txBody>
          <a:bodyPr/>
          <a:lstStyle/>
          <a:p>
            <a:r>
              <a:rPr lang="cs-CZ" sz="2000"/>
              <a:t>České</a:t>
            </a:r>
            <a:r>
              <a:rPr lang="en-US" sz="2000"/>
              <a:t> </a:t>
            </a:r>
            <a:r>
              <a:rPr lang="cs-CZ" sz="2000" dirty="0"/>
              <a:t>Budějovice</a:t>
            </a:r>
            <a:r>
              <a:rPr lang="en-US" sz="2000"/>
              <a:t>, </a:t>
            </a:r>
            <a:r>
              <a:rPr lang="cs-CZ" sz="2000" dirty="0"/>
              <a:t>červen</a:t>
            </a:r>
            <a:r>
              <a:rPr lang="en-US" sz="2000" dirty="0"/>
              <a:t> 2017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/>
          <a:srcRect l="11607" t="13865" r="4586" b="12976"/>
          <a:stretch/>
        </p:blipFill>
        <p:spPr>
          <a:xfrm>
            <a:off x="7373411" y="1620486"/>
            <a:ext cx="2676442" cy="416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815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/>
          <a:lstStyle/>
          <a:p>
            <a:r>
              <a:rPr lang="cs-CZ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Dosažené výsledky a přínos práce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03312" y="2052918"/>
            <a:ext cx="8946541" cy="4195481"/>
          </a:xfrm>
        </p:spPr>
        <p:txBody>
          <a:bodyPr>
            <a:normAutofit/>
          </a:bodyPr>
          <a:lstStyle/>
          <a:p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Životnost vloženého odporu při zátěži</a:t>
            </a:r>
          </a:p>
          <a:p>
            <a:pPr marL="457200" lvl="1" indent="0">
              <a:buNone/>
            </a:pPr>
            <a:endParaRPr lang="cs-CZ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</a:t>
            </a:fld>
            <a:endParaRPr lang="en-US" dirty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7920699" y="6346183"/>
            <a:ext cx="4119828" cy="419051"/>
          </a:xfrm>
        </p:spPr>
        <p:txBody>
          <a:bodyPr/>
          <a:lstStyle/>
          <a:p>
            <a:r>
              <a:rPr lang="cs-CZ" sz="2000"/>
              <a:t>České</a:t>
            </a:r>
            <a:r>
              <a:rPr lang="en-US" sz="2000"/>
              <a:t> </a:t>
            </a:r>
            <a:r>
              <a:rPr lang="cs-CZ" sz="2000" dirty="0"/>
              <a:t>Budějovice</a:t>
            </a:r>
            <a:r>
              <a:rPr lang="en-US" sz="2000"/>
              <a:t>, </a:t>
            </a:r>
            <a:r>
              <a:rPr lang="cs-CZ" sz="2000" dirty="0"/>
              <a:t>červen</a:t>
            </a:r>
            <a:r>
              <a:rPr lang="en-US" sz="2000" dirty="0"/>
              <a:t> 2017</a:t>
            </a:r>
          </a:p>
        </p:txBody>
      </p:sp>
      <p:graphicFrame>
        <p:nvGraphicFramePr>
          <p:cNvPr id="8" name="Graf 7"/>
          <p:cNvGraphicFramePr/>
          <p:nvPr>
            <p:extLst>
              <p:ext uri="{D42A27DB-BD31-4B8C-83A1-F6EECF244321}">
                <p14:modId xmlns:p14="http://schemas.microsoft.com/office/powerpoint/2010/main" val="1039405421"/>
              </p:ext>
            </p:extLst>
          </p:nvPr>
        </p:nvGraphicFramePr>
        <p:xfrm>
          <a:off x="1497496" y="2553965"/>
          <a:ext cx="8552357" cy="36944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589693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/>
          <a:lstStyle/>
          <a:p>
            <a:r>
              <a:rPr lang="cs-CZ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Dosažené výsledky a přínos práce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03312" y="2052918"/>
            <a:ext cx="8946541" cy="4195481"/>
          </a:xfrm>
        </p:spPr>
        <p:txBody>
          <a:bodyPr>
            <a:normAutofit/>
          </a:bodyPr>
          <a:lstStyle/>
          <a:p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Elektromagnetická slučitelnost</a:t>
            </a:r>
          </a:p>
          <a:p>
            <a:pPr lvl="1"/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Simulace provozu motoru</a:t>
            </a:r>
          </a:p>
          <a:p>
            <a:pPr lvl="1"/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Přímé porovnání vlastností</a:t>
            </a:r>
          </a:p>
          <a:p>
            <a:pPr lvl="1"/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Pouze informační zkouška</a:t>
            </a:r>
          </a:p>
          <a:p>
            <a:endParaRPr 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</a:t>
            </a:fld>
            <a:endParaRPr lang="en-US" dirty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7920699" y="6346183"/>
            <a:ext cx="4119828" cy="419051"/>
          </a:xfrm>
        </p:spPr>
        <p:txBody>
          <a:bodyPr/>
          <a:lstStyle/>
          <a:p>
            <a:r>
              <a:rPr lang="cs-CZ" sz="2000"/>
              <a:t>České</a:t>
            </a:r>
            <a:r>
              <a:rPr lang="en-US" sz="2000"/>
              <a:t> </a:t>
            </a:r>
            <a:r>
              <a:rPr lang="cs-CZ" sz="2000" dirty="0"/>
              <a:t>Budějovice</a:t>
            </a:r>
            <a:r>
              <a:rPr lang="en-US" sz="2000"/>
              <a:t>, </a:t>
            </a:r>
            <a:r>
              <a:rPr lang="cs-CZ" sz="2000" dirty="0"/>
              <a:t>červen</a:t>
            </a:r>
            <a:r>
              <a:rPr lang="en-US" sz="2000" dirty="0"/>
              <a:t> 2017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/>
          <a:srcRect t="21818" b="16942"/>
          <a:stretch/>
        </p:blipFill>
        <p:spPr>
          <a:xfrm>
            <a:off x="6194890" y="1538235"/>
            <a:ext cx="3854963" cy="419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301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/>
          <a:lstStyle/>
          <a:p>
            <a:r>
              <a:rPr lang="cs-CZ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Dosažené výsledky a přínos práce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03312" y="2052918"/>
            <a:ext cx="8946541" cy="4195481"/>
          </a:xfrm>
        </p:spPr>
        <p:txBody>
          <a:bodyPr>
            <a:normAutofit/>
          </a:bodyPr>
          <a:lstStyle/>
          <a:p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Tepelná stabilita odporu</a:t>
            </a:r>
          </a:p>
          <a:p>
            <a:pPr lvl="1"/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Změna pece</a:t>
            </a:r>
          </a:p>
          <a:p>
            <a:pPr lvl="1"/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Rozšíření kapacity</a:t>
            </a:r>
          </a:p>
          <a:p>
            <a:pPr lvl="1"/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Provádění měření přímo v peci</a:t>
            </a:r>
          </a:p>
          <a:p>
            <a:pPr lvl="1"/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Přidání měřícího intervalu</a:t>
            </a:r>
          </a:p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8</a:t>
            </a:fld>
            <a:endParaRPr lang="en-US" dirty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7920699" y="6346183"/>
            <a:ext cx="4119828" cy="419051"/>
          </a:xfrm>
        </p:spPr>
        <p:txBody>
          <a:bodyPr/>
          <a:lstStyle/>
          <a:p>
            <a:r>
              <a:rPr lang="cs-CZ" sz="2000"/>
              <a:t>České</a:t>
            </a:r>
            <a:r>
              <a:rPr lang="en-US" sz="2000"/>
              <a:t> </a:t>
            </a:r>
            <a:r>
              <a:rPr lang="cs-CZ" sz="2000" dirty="0"/>
              <a:t>Budějovice</a:t>
            </a:r>
            <a:r>
              <a:rPr lang="en-US" sz="2000"/>
              <a:t>, </a:t>
            </a:r>
            <a:r>
              <a:rPr lang="cs-CZ" sz="2000" dirty="0"/>
              <a:t>červen</a:t>
            </a:r>
            <a:r>
              <a:rPr lang="en-US" sz="2000" dirty="0"/>
              <a:t> 2017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/>
          <a:srcRect t="12390" b="17799"/>
          <a:stretch/>
        </p:blipFill>
        <p:spPr>
          <a:xfrm>
            <a:off x="6274155" y="1310971"/>
            <a:ext cx="3854963" cy="478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064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/>
          <a:lstStyle/>
          <a:p>
            <a:r>
              <a:rPr lang="cs-CZ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Dosažené výsledky a přínos práce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03312" y="2052918"/>
            <a:ext cx="8946541" cy="4195481"/>
          </a:xfrm>
        </p:spPr>
        <p:txBody>
          <a:bodyPr/>
          <a:lstStyle/>
          <a:p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Tepelná stabilita odporu</a:t>
            </a:r>
          </a:p>
          <a:p>
            <a:endParaRPr 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9</a:t>
            </a:fld>
            <a:endParaRPr lang="en-US" dirty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7920699" y="6346183"/>
            <a:ext cx="4119828" cy="419051"/>
          </a:xfrm>
        </p:spPr>
        <p:txBody>
          <a:bodyPr/>
          <a:lstStyle/>
          <a:p>
            <a:r>
              <a:rPr lang="cs-CZ" sz="2000"/>
              <a:t>České</a:t>
            </a:r>
            <a:r>
              <a:rPr lang="en-US" sz="2000"/>
              <a:t> </a:t>
            </a:r>
            <a:r>
              <a:rPr lang="cs-CZ" sz="2000" dirty="0"/>
              <a:t>Budějovice</a:t>
            </a:r>
            <a:r>
              <a:rPr lang="en-US" sz="2000"/>
              <a:t>, </a:t>
            </a:r>
            <a:r>
              <a:rPr lang="cs-CZ" sz="2000" dirty="0"/>
              <a:t>červen</a:t>
            </a:r>
            <a:r>
              <a:rPr lang="en-US" sz="2000" dirty="0"/>
              <a:t> 2017</a:t>
            </a:r>
          </a:p>
        </p:txBody>
      </p:sp>
      <p:graphicFrame>
        <p:nvGraphicFramePr>
          <p:cNvPr id="8" name="Graf 7"/>
          <p:cNvGraphicFramePr/>
          <p:nvPr>
            <p:extLst>
              <p:ext uri="{D42A27DB-BD31-4B8C-83A1-F6EECF244321}">
                <p14:modId xmlns:p14="http://schemas.microsoft.com/office/powerpoint/2010/main" val="4269862655"/>
              </p:ext>
            </p:extLst>
          </p:nvPr>
        </p:nvGraphicFramePr>
        <p:xfrm>
          <a:off x="1524001" y="2491409"/>
          <a:ext cx="8525852" cy="37569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959201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180</TotalTime>
  <Words>442</Words>
  <Application>Microsoft Office PowerPoint</Application>
  <PresentationFormat>Širokoúhlá obrazovka</PresentationFormat>
  <Paragraphs>99</Paragraphs>
  <Slides>15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1" baseType="lpstr">
      <vt:lpstr>Arial</vt:lpstr>
      <vt:lpstr>Calibri</vt:lpstr>
      <vt:lpstr>Century Gothic</vt:lpstr>
      <vt:lpstr>Tahoma</vt:lpstr>
      <vt:lpstr>Wingdings 3</vt:lpstr>
      <vt:lpstr>Ion</vt:lpstr>
      <vt:lpstr>Inovace metody měření odporu vloženého prvku pro odrušení zapalovací svíčky</vt:lpstr>
      <vt:lpstr>Motivace a důvody k řešení daného problému</vt:lpstr>
      <vt:lpstr>Cíl práce</vt:lpstr>
      <vt:lpstr>Výzkumný problém a použité metody</vt:lpstr>
      <vt:lpstr>Dosažené výsledky a přínos práce</vt:lpstr>
      <vt:lpstr>Dosažené výsledky a přínos práce</vt:lpstr>
      <vt:lpstr>Dosažené výsledky a přínos práce</vt:lpstr>
      <vt:lpstr>Dosažené výsledky a přínos práce</vt:lpstr>
      <vt:lpstr>Dosažené výsledky a přínos práce</vt:lpstr>
      <vt:lpstr>Dosažené výsledky a přínos práce</vt:lpstr>
      <vt:lpstr>Dosažené výsledky a přínos práce</vt:lpstr>
      <vt:lpstr>Dosažené výsledky a přínos práce</vt:lpstr>
      <vt:lpstr>Závěrečné shrnutí</vt:lpstr>
      <vt:lpstr>Odpovědi na doplňující otázky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Inovace metody měření odporu vloženého prvku pro odrušení zapalovací svíčky</dc:title>
  <dc:creator>Michal Mondek</dc:creator>
  <cp:lastModifiedBy>Michal Mondek</cp:lastModifiedBy>
  <cp:revision>23</cp:revision>
  <dcterms:created xsi:type="dcterms:W3CDTF">2017-06-12T13:42:45Z</dcterms:created>
  <dcterms:modified xsi:type="dcterms:W3CDTF">2017-06-20T18:55:30Z</dcterms:modified>
</cp:coreProperties>
</file>