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6" r:id="rId11"/>
    <p:sldId id="270" r:id="rId12"/>
    <p:sldId id="269" r:id="rId13"/>
    <p:sldId id="268" r:id="rId14"/>
    <p:sldId id="26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82" autoAdjust="0"/>
  </p:normalViewPr>
  <p:slideViewPr>
    <p:cSldViewPr>
      <p:cViewPr>
        <p:scale>
          <a:sx n="60" d="100"/>
          <a:sy n="60" d="100"/>
        </p:scale>
        <p:origin x="-180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www.google.cz/url?sa=i&amp;rct=j&amp;q=&amp;esrc=s&amp;source=images&amp;cd=&amp;cad=rja&amp;uact=8&amp;ved=0ahUKEwiWz9C5m83UAhVFDxoKHZkuA58QjRwIBw&amp;url=http://www.petrmach.cz/temata/delam-zbrojak/&amp;psig=AFQjCNHEH2DUKspPznIpOBMtexTs5krWQg&amp;ust=149807527771330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378619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cs-CZ" b="0" dirty="0" smtClean="0"/>
              <a:t>Vypracoval: </a:t>
            </a:r>
            <a:r>
              <a:rPr lang="cs-CZ" dirty="0" smtClean="0"/>
              <a:t>Michal </a:t>
            </a:r>
            <a:r>
              <a:rPr lang="cs-CZ" dirty="0" err="1" smtClean="0"/>
              <a:t>Carva</a:t>
            </a:r>
            <a:endParaRPr lang="cs-CZ" dirty="0" smtClean="0"/>
          </a:p>
          <a:p>
            <a:endParaRPr lang="cs-CZ" dirty="0" smtClean="0"/>
          </a:p>
          <a:p>
            <a:r>
              <a:rPr lang="cs-CZ" b="0" dirty="0" smtClean="0"/>
              <a:t>Vedoucí BP: </a:t>
            </a:r>
            <a:r>
              <a:rPr lang="cs-CZ" dirty="0" smtClean="0"/>
              <a:t>Ing. Martin Podařil,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b="0" dirty="0" smtClean="0"/>
              <a:t>Oponent BP: </a:t>
            </a:r>
            <a:r>
              <a:rPr lang="cs-CZ" dirty="0" smtClean="0"/>
              <a:t>doc. Ing. Roman Hrmo,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Konstrukční návrh pásového dopravníku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28662" y="571480"/>
            <a:ext cx="7201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VYSOKÁ ŠKOLA TECHNICKÁ A EKONOMICKÁ V ČESKÝCH BUDĚJOVICÍCH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29520" y="6215082"/>
            <a:ext cx="1453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ČERVEN 2017</a:t>
            </a:r>
            <a:endParaRPr lang="cs-CZ" dirty="0"/>
          </a:p>
        </p:txBody>
      </p:sp>
      <p:pic>
        <p:nvPicPr>
          <p:cNvPr id="8" name="Obrázek 7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napínacího zařízení</a:t>
            </a:r>
            <a:endParaRPr lang="cs-CZ" dirty="0"/>
          </a:p>
        </p:txBody>
      </p:sp>
      <p:pic>
        <p:nvPicPr>
          <p:cNvPr id="4" name="Obrázek 5" descr="nap1.pn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3786190"/>
            <a:ext cx="3944579" cy="241080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14348" y="1785926"/>
            <a:ext cx="7639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000" b="1" dirty="0" smtClean="0"/>
              <a:t> Tuhé </a:t>
            </a:r>
            <a:r>
              <a:rPr lang="cs-CZ" sz="2000" b="1" dirty="0" smtClean="0"/>
              <a:t>napínací zařízení </a:t>
            </a:r>
            <a:r>
              <a:rPr lang="cs-CZ" sz="2000" dirty="0" smtClean="0"/>
              <a:t>- Vhodné pro dopravníky o délce do 30 m</a:t>
            </a:r>
            <a:br>
              <a:rPr lang="cs-CZ" sz="2000" dirty="0" smtClean="0"/>
            </a:br>
            <a:r>
              <a:rPr lang="cs-CZ" sz="2000" dirty="0" smtClean="0"/>
              <a:t>                                              </a:t>
            </a:r>
            <a:r>
              <a:rPr lang="cs-CZ" sz="2000" smtClean="0"/>
              <a:t>- </a:t>
            </a:r>
            <a:r>
              <a:rPr lang="cs-CZ" sz="2000" smtClean="0"/>
              <a:t>Navržen </a:t>
            </a:r>
            <a:r>
              <a:rPr lang="cs-CZ" sz="2000" dirty="0" smtClean="0"/>
              <a:t>šroub o délce 800 mm a průměru 16 mm</a:t>
            </a:r>
            <a:endParaRPr lang="cs-CZ" sz="20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643182"/>
            <a:ext cx="2867025" cy="590550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3357562"/>
            <a:ext cx="1066800" cy="209550"/>
          </a:xfrm>
          <a:prstGeom prst="rect">
            <a:avLst/>
          </a:prstGeom>
          <a:noFill/>
        </p:spPr>
      </p:pic>
      <p:pic>
        <p:nvPicPr>
          <p:cNvPr id="9" name="Obrázek 8" descr="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konstrukce dopravníku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Tyče U180 na kterých jsou přišroubovány stolice</a:t>
            </a:r>
          </a:p>
          <a:p>
            <a:r>
              <a:rPr lang="cs-CZ" dirty="0" smtClean="0"/>
              <a:t>Délka 10,5 m</a:t>
            </a:r>
          </a:p>
          <a:p>
            <a:r>
              <a:rPr lang="cs-CZ" dirty="0" smtClean="0"/>
              <a:t>Ocel typu 11523</a:t>
            </a:r>
          </a:p>
          <a:p>
            <a:r>
              <a:rPr lang="cs-CZ" dirty="0" smtClean="0"/>
              <a:t>Průřezový modul ohybu </a:t>
            </a:r>
            <a:r>
              <a:rPr lang="cs-CZ" dirty="0" err="1" smtClean="0"/>
              <a:t>W</a:t>
            </a:r>
            <a:r>
              <a:rPr lang="cs-CZ" baseline="-25000" dirty="0" err="1" smtClean="0"/>
              <a:t>x</a:t>
            </a:r>
            <a:r>
              <a:rPr lang="cs-CZ" dirty="0" smtClean="0"/>
              <a:t> = 150 cm</a:t>
            </a:r>
            <a:r>
              <a:rPr lang="cs-CZ" baseline="30000" dirty="0" smtClean="0"/>
              <a:t>3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643314"/>
            <a:ext cx="2357454" cy="277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Sklon dopravníku </a:t>
            </a:r>
          </a:p>
          <a:p>
            <a:r>
              <a:rPr lang="cs-CZ" dirty="0" smtClean="0"/>
              <a:t>Dopravní rychlost</a:t>
            </a:r>
          </a:p>
          <a:p>
            <a:r>
              <a:rPr lang="cs-CZ" dirty="0" smtClean="0"/>
              <a:t>Požadovaný výkon a min. průměr elektromotoru</a:t>
            </a:r>
          </a:p>
          <a:p>
            <a:r>
              <a:rPr lang="cs-CZ" dirty="0" smtClean="0"/>
              <a:t>Požadovaný dopravní výkon</a:t>
            </a:r>
          </a:p>
          <a:p>
            <a:r>
              <a:rPr lang="cs-CZ" dirty="0" smtClean="0"/>
              <a:t>Únosnost pásu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  Cíl práce </a:t>
            </a:r>
            <a:r>
              <a:rPr lang="cs-CZ" b="1" dirty="0" err="1" smtClean="0"/>
              <a:t>splňen</a:t>
            </a:r>
            <a:endParaRPr lang="cs-CZ" b="1" dirty="0"/>
          </a:p>
        </p:txBody>
      </p:sp>
      <p:pic>
        <p:nvPicPr>
          <p:cNvPr id="2050" name="Picture 2" descr="Výsledek obrázku pro splně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1506926"/>
            <a:ext cx="285752" cy="278989"/>
          </a:xfrm>
          <a:prstGeom prst="rect">
            <a:avLst/>
          </a:prstGeom>
          <a:noFill/>
        </p:spPr>
      </p:pic>
      <p:pic>
        <p:nvPicPr>
          <p:cNvPr id="5" name="Picture 2" descr="Výsledek obrázku pro splně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007003"/>
            <a:ext cx="285752" cy="278989"/>
          </a:xfrm>
          <a:prstGeom prst="rect">
            <a:avLst/>
          </a:prstGeom>
          <a:noFill/>
        </p:spPr>
      </p:pic>
      <p:pic>
        <p:nvPicPr>
          <p:cNvPr id="6" name="Picture 2" descr="Výsledek obrázku pro splně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500306"/>
            <a:ext cx="285752" cy="278989"/>
          </a:xfrm>
          <a:prstGeom prst="rect">
            <a:avLst/>
          </a:prstGeom>
          <a:noFill/>
        </p:spPr>
      </p:pic>
      <p:pic>
        <p:nvPicPr>
          <p:cNvPr id="7" name="Picture 2" descr="Výsledek obrázku pro splně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000372"/>
            <a:ext cx="285752" cy="278989"/>
          </a:xfrm>
          <a:prstGeom prst="rect">
            <a:avLst/>
          </a:prstGeom>
          <a:noFill/>
        </p:spPr>
      </p:pic>
      <p:pic>
        <p:nvPicPr>
          <p:cNvPr id="8" name="Obrázek 7" descr="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  <p:pic>
        <p:nvPicPr>
          <p:cNvPr id="9" name="Picture 2" descr="Výsledek obrázku pro splněn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435763"/>
            <a:ext cx="285752" cy="278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12" descr="komplet.pn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2030756"/>
            <a:ext cx="7772400" cy="3406087"/>
          </a:xfrm>
          <a:prstGeom prst="rect">
            <a:avLst/>
          </a:prstGeom>
        </p:spPr>
      </p:pic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Navazující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Navrhnite</a:t>
            </a:r>
            <a:r>
              <a:rPr lang="cs-CZ" dirty="0" smtClean="0"/>
              <a:t> </a:t>
            </a:r>
            <a:r>
              <a:rPr lang="cs-CZ" dirty="0" err="1" smtClean="0"/>
              <a:t>ďalší</a:t>
            </a:r>
            <a:r>
              <a:rPr lang="cs-CZ" dirty="0" smtClean="0"/>
              <a:t> možný postup v </a:t>
            </a:r>
            <a:r>
              <a:rPr lang="cs-CZ" dirty="0" err="1" smtClean="0"/>
              <a:t>riešenej</a:t>
            </a:r>
            <a:r>
              <a:rPr lang="cs-CZ" dirty="0" smtClean="0"/>
              <a:t> </a:t>
            </a:r>
            <a:r>
              <a:rPr lang="cs-CZ" dirty="0" err="1" smtClean="0"/>
              <a:t>problematike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odporúčania</a:t>
            </a:r>
            <a:r>
              <a:rPr lang="cs-CZ" dirty="0" smtClean="0"/>
              <a:t> navrhujete v </a:t>
            </a:r>
            <a:r>
              <a:rPr lang="cs-CZ" dirty="0" err="1" smtClean="0"/>
              <a:t>prípade</a:t>
            </a:r>
            <a:r>
              <a:rPr lang="cs-CZ" dirty="0" smtClean="0"/>
              <a:t> </a:t>
            </a:r>
            <a:r>
              <a:rPr lang="cs-CZ" dirty="0" err="1" smtClean="0"/>
              <a:t>pokračovania</a:t>
            </a:r>
            <a:r>
              <a:rPr lang="cs-CZ" dirty="0" smtClean="0"/>
              <a:t> </a:t>
            </a:r>
            <a:r>
              <a:rPr lang="cs-CZ" dirty="0" err="1" smtClean="0"/>
              <a:t>výskumu</a:t>
            </a:r>
            <a:r>
              <a:rPr lang="cs-CZ" dirty="0" smtClean="0"/>
              <a:t>? </a:t>
            </a:r>
            <a:endParaRPr lang="cs-CZ" dirty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Cílem bakalářské práce je návrh pásového dopravníku, koncepce navrženého řešení, určení hlavních rozměrů a funkční výpočet zařízení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71538" y="2928934"/>
            <a:ext cx="4224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+mj-lt"/>
              </a:rPr>
              <a:t>Výzkumný problém</a:t>
            </a:r>
            <a:endParaRPr lang="cs-CZ" sz="4000" dirty="0"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8662" y="4071942"/>
            <a:ext cx="64294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dirty="0" smtClean="0"/>
              <a:t>  Dopravník nesmí přesáhnout maximální sklon pro daný materiál a vhodně zvolit dopravní rychlost v  příslušném rozmezí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 Ověřit zda zvolený elektromotor splňuje požadovaný výkon soupravy a zda je vhodně zvolen průměr bubnu v závislosti použitého pásu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 Dále ověřit zda pás obstojí pevnostním podmínkám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6" name="Obrázek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Teoretická část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dirty="0" smtClean="0"/>
              <a:t>- Pásový dopravník</a:t>
            </a:r>
          </a:p>
          <a:p>
            <a:pPr>
              <a:buNone/>
            </a:pPr>
            <a:r>
              <a:rPr lang="cs-CZ" dirty="0" smtClean="0"/>
              <a:t>	- Konstrukční části pásového dopravníku</a:t>
            </a:r>
            <a:br>
              <a:rPr lang="cs-CZ" dirty="0" smtClean="0"/>
            </a:br>
            <a:r>
              <a:rPr lang="cs-CZ" dirty="0" smtClean="0"/>
              <a:t>- Příslušenství pásových dopravníků</a:t>
            </a:r>
          </a:p>
          <a:p>
            <a:r>
              <a:rPr lang="cs-CZ" b="1" dirty="0" smtClean="0"/>
              <a:t>Aplikační část </a:t>
            </a:r>
            <a:r>
              <a:rPr lang="cs-CZ" dirty="0" smtClean="0"/>
              <a:t>(Metodika práce):</a:t>
            </a:r>
            <a:br>
              <a:rPr lang="cs-CZ" dirty="0" smtClean="0"/>
            </a:br>
            <a:r>
              <a:rPr lang="cs-CZ" dirty="0" smtClean="0"/>
              <a:t>- Funkční výpočet s následnou volbou konstrukčních prvků</a:t>
            </a:r>
            <a:br>
              <a:rPr lang="cs-CZ" dirty="0" smtClean="0"/>
            </a:br>
            <a:r>
              <a:rPr lang="cs-CZ" dirty="0" smtClean="0"/>
              <a:t>- Ověření (</a:t>
            </a:r>
            <a:r>
              <a:rPr lang="cs-CZ" dirty="0" smtClean="0"/>
              <a:t>pevnostní </a:t>
            </a:r>
            <a:r>
              <a:rPr lang="cs-CZ" dirty="0" smtClean="0"/>
              <a:t>kontroly či splnění kladených podmínek)</a:t>
            </a:r>
            <a:br>
              <a:rPr lang="cs-CZ" dirty="0" smtClean="0"/>
            </a:br>
            <a:r>
              <a:rPr lang="cs-CZ" dirty="0" smtClean="0"/>
              <a:t>- Konstrukční návrh (Autodesk </a:t>
            </a:r>
            <a:r>
              <a:rPr lang="cs-CZ" dirty="0" err="1" smtClean="0"/>
              <a:t>Inventor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- Výkresová dokumentace</a:t>
            </a:r>
            <a:endParaRPr lang="cs-CZ" dirty="0"/>
          </a:p>
          <a:p>
            <a:r>
              <a:rPr lang="cs-CZ" b="1" dirty="0" smtClean="0"/>
              <a:t>Závěr </a:t>
            </a:r>
            <a:r>
              <a:rPr lang="cs-CZ" dirty="0" smtClean="0"/>
              <a:t>(diskuse výsledků)</a:t>
            </a:r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Konstrukční části pásového dopravníku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85850" y="1571612"/>
            <a:ext cx="9970996" cy="5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výpočet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vychází z normy ČSN ISO 5048</a:t>
            </a:r>
          </a:p>
          <a:p>
            <a:pPr>
              <a:buNone/>
            </a:pPr>
            <a:r>
              <a:rPr lang="cs-CZ" u="sng" dirty="0" smtClean="0"/>
              <a:t>Vstupní parametry: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Délka dopravníku </a:t>
            </a:r>
            <a:r>
              <a:rPr lang="cs-CZ" b="1" dirty="0" smtClean="0"/>
              <a:t>L= 10 m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Výškový rozdíl/sklon </a:t>
            </a:r>
            <a:r>
              <a:rPr lang="cs-CZ" b="1" dirty="0" smtClean="0"/>
              <a:t>H= 2m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Dopravní výkon: </a:t>
            </a:r>
            <a:r>
              <a:rPr lang="cs-CZ" b="1" dirty="0" smtClean="0"/>
              <a:t>Q = 49 000 Kg.h^-1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Přepravovaný materiál: </a:t>
            </a:r>
            <a:r>
              <a:rPr lang="cs-CZ" b="1" dirty="0" smtClean="0"/>
              <a:t>Vlhký písek</a:t>
            </a:r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materiálu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14554"/>
            <a:ext cx="7122098" cy="79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928662" y="3500438"/>
            <a:ext cx="75724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Sklon dopravníku:</a:t>
            </a:r>
          </a:p>
          <a:p>
            <a:endParaRPr lang="cs-CZ" i="1" dirty="0" smtClean="0"/>
          </a:p>
          <a:p>
            <a:r>
              <a:rPr lang="cs-CZ" i="1" dirty="0" err="1" smtClean="0"/>
              <a:t>sinδ</a:t>
            </a:r>
            <a:r>
              <a:rPr lang="cs-CZ" i="1" dirty="0" smtClean="0"/>
              <a:t> = H/L</a:t>
            </a:r>
            <a:endParaRPr lang="cs-CZ" dirty="0" smtClean="0"/>
          </a:p>
          <a:p>
            <a:r>
              <a:rPr lang="el-GR" dirty="0" smtClean="0"/>
              <a:t>δ = 11,57°</a:t>
            </a:r>
            <a:r>
              <a:rPr lang="cs-CZ" dirty="0" smtClean="0"/>
              <a:t> &lt; 27</a:t>
            </a:r>
            <a:r>
              <a:rPr lang="el-GR" dirty="0" smtClean="0"/>
              <a:t> °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Jmenovitá dopravní rychlost: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dirty="0" smtClean="0"/>
              <a:t>Pro vlhký </a:t>
            </a:r>
            <a:r>
              <a:rPr lang="cs-CZ" dirty="0" smtClean="0"/>
              <a:t>písek v rozmezí </a:t>
            </a:r>
            <a:r>
              <a:rPr lang="cs-CZ" dirty="0" smtClean="0"/>
              <a:t> 1,6 </a:t>
            </a:r>
            <a:r>
              <a:rPr lang="cs-CZ" dirty="0" smtClean="0"/>
              <a:t>až 3,2</a:t>
            </a:r>
          </a:p>
          <a:p>
            <a:r>
              <a:rPr lang="cs-CZ" dirty="0" smtClean="0"/>
              <a:t>&gt; Zvolil jsem </a:t>
            </a:r>
            <a:r>
              <a:rPr lang="cs-CZ" b="1" dirty="0" smtClean="0"/>
              <a:t>v= 2 m/s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715598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pásu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Podle známých hodnot (sypný úhel materiálu a vypočteného teoretického průřezu náplně) se z tabulky určila šířka pásu </a:t>
            </a:r>
          </a:p>
          <a:p>
            <a:r>
              <a:rPr lang="cs-CZ" dirty="0" smtClean="0"/>
              <a:t>Pryžový pás </a:t>
            </a:r>
            <a:r>
              <a:rPr lang="cs-CZ" dirty="0" err="1" smtClean="0"/>
              <a:t>Gumex</a:t>
            </a:r>
            <a:r>
              <a:rPr lang="cs-CZ" dirty="0" smtClean="0"/>
              <a:t> EP 250/2 AA</a:t>
            </a:r>
          </a:p>
          <a:p>
            <a:r>
              <a:rPr lang="cs-CZ" dirty="0" smtClean="0"/>
              <a:t>Rovinný profil materiálu</a:t>
            </a:r>
          </a:p>
          <a:p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0504"/>
            <a:ext cx="505423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Obrázek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429000"/>
            <a:ext cx="3247697" cy="2118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5857892"/>
            <a:ext cx="1752600" cy="219075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6215082"/>
            <a:ext cx="1095375" cy="219075"/>
          </a:xfrm>
          <a:prstGeom prst="rect">
            <a:avLst/>
          </a:prstGeom>
          <a:noFill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7" y="5853131"/>
            <a:ext cx="714375" cy="219075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3714744" y="6143644"/>
            <a:ext cx="1162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1352 &lt;100000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válečků a stolic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471490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9" descr="stolice.pn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3500438"/>
            <a:ext cx="6500858" cy="215741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286380" y="1714488"/>
            <a:ext cx="3643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Plášť z ocelové trubky (stěna 3 </a:t>
            </a:r>
          </a:p>
          <a:p>
            <a:r>
              <a:rPr lang="cs-CZ" dirty="0" smtClean="0"/>
              <a:t>mm)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Integrovaná kuličková ložiska (tip. 6204)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Antikorozní práškový lak polyesterový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5929330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Počet válečků a stolic je v horní větvi 12 a v dolní 6.</a:t>
            </a:r>
            <a:endParaRPr lang="cs-CZ" dirty="0"/>
          </a:p>
        </p:txBody>
      </p:sp>
      <p:pic>
        <p:nvPicPr>
          <p:cNvPr id="8" name="Obrázek 7" descr="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20" y="357166"/>
            <a:ext cx="1317612" cy="1330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Volba poháněcí a vratné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58942" y="1428736"/>
            <a:ext cx="4913190" cy="1830514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Volen elektromotor </a:t>
            </a:r>
            <a:r>
              <a:rPr lang="cs-CZ" dirty="0" err="1" smtClean="0"/>
              <a:t>Interroll</a:t>
            </a:r>
            <a:r>
              <a:rPr lang="cs-CZ" dirty="0" smtClean="0"/>
              <a:t> 217i</a:t>
            </a:r>
          </a:p>
          <a:p>
            <a:r>
              <a:rPr lang="cs-CZ" dirty="0" smtClean="0"/>
              <a:t>O výkonu 1,1 kW</a:t>
            </a:r>
          </a:p>
          <a:p>
            <a:r>
              <a:rPr lang="cs-CZ" dirty="0" smtClean="0"/>
              <a:t>Úspora místa</a:t>
            </a:r>
          </a:p>
          <a:p>
            <a:r>
              <a:rPr lang="cs-CZ" dirty="0" smtClean="0"/>
              <a:t>Obvodová rychlost 2,21 m/s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428736"/>
            <a:ext cx="3605645" cy="2112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11" descr="ulozeni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5786446" y="3571876"/>
            <a:ext cx="2286016" cy="2532802"/>
          </a:xfrm>
          <a:prstGeom prst="rect">
            <a:avLst/>
          </a:prstGeom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714752"/>
            <a:ext cx="4086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072074"/>
            <a:ext cx="16192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642910" y="3286124"/>
            <a:ext cx="2149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Obvodová hnací síla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4348" y="4429132"/>
            <a:ext cx="3519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Požadovaný výkon elektromotoru</a:t>
            </a:r>
            <a:endParaRPr lang="cs-CZ" b="1" dirty="0"/>
          </a:p>
        </p:txBody>
      </p:sp>
      <p:pic>
        <p:nvPicPr>
          <p:cNvPr id="10" name="Obrázek 9" descr="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1024" y="5670111"/>
            <a:ext cx="857256" cy="865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816</TotalTime>
  <Words>373</Words>
  <PresentationFormat>Předvádění na obrazovce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Jmění</vt:lpstr>
      <vt:lpstr>Konstrukční návrh pásového dopravníku</vt:lpstr>
      <vt:lpstr>Cíl práce</vt:lpstr>
      <vt:lpstr>Struktura práce</vt:lpstr>
      <vt:lpstr>Konstrukční části pásového dopravníku</vt:lpstr>
      <vt:lpstr>Funkční výpočet</vt:lpstr>
      <vt:lpstr>Vlastnosti materiálu</vt:lpstr>
      <vt:lpstr>Volba pásu</vt:lpstr>
      <vt:lpstr>Volba válečků a stolic</vt:lpstr>
      <vt:lpstr>Volba poháněcí a vratné stanice</vt:lpstr>
      <vt:lpstr>Volba napínacího zařízení</vt:lpstr>
      <vt:lpstr>Volba konstrukce dopravníku</vt:lpstr>
      <vt:lpstr>Závěrečné shrnutí</vt:lpstr>
      <vt:lpstr>Děkuji za pozornost</vt:lpstr>
      <vt:lpstr>Navazující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Konstrukční návrh pásového dopravníku</dc:title>
  <dc:creator>Michal Carva</dc:creator>
  <cp:lastModifiedBy>Michal</cp:lastModifiedBy>
  <cp:revision>74</cp:revision>
  <dcterms:modified xsi:type="dcterms:W3CDTF">2017-06-20T21:27:12Z</dcterms:modified>
</cp:coreProperties>
</file>