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30"/>
  </p:notesMasterIdLst>
  <p:handoutMasterIdLst>
    <p:handoutMasterId r:id="rId31"/>
  </p:handoutMasterIdLst>
  <p:sldIdLst>
    <p:sldId id="256" r:id="rId2"/>
    <p:sldId id="275" r:id="rId3"/>
    <p:sldId id="283" r:id="rId4"/>
    <p:sldId id="258" r:id="rId5"/>
    <p:sldId id="284" r:id="rId6"/>
    <p:sldId id="257" r:id="rId7"/>
    <p:sldId id="276" r:id="rId8"/>
    <p:sldId id="277" r:id="rId9"/>
    <p:sldId id="278" r:id="rId10"/>
    <p:sldId id="279" r:id="rId11"/>
    <p:sldId id="280" r:id="rId12"/>
    <p:sldId id="289" r:id="rId13"/>
    <p:sldId id="285" r:id="rId14"/>
    <p:sldId id="286" r:id="rId15"/>
    <p:sldId id="287" r:id="rId16"/>
    <p:sldId id="288" r:id="rId17"/>
    <p:sldId id="281" r:id="rId18"/>
    <p:sldId id="282" r:id="rId19"/>
    <p:sldId id="270" r:id="rId20"/>
    <p:sldId id="271" r:id="rId21"/>
    <p:sldId id="272" r:id="rId22"/>
    <p:sldId id="260" r:id="rId23"/>
    <p:sldId id="261" r:id="rId24"/>
    <p:sldId id="262" r:id="rId25"/>
    <p:sldId id="264" r:id="rId26"/>
    <p:sldId id="266" r:id="rId27"/>
    <p:sldId id="268" r:id="rId28"/>
    <p:sldId id="290" r:id="rId29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19" autoAdjust="0"/>
    <p:restoredTop sz="94434" autoAdjust="0"/>
  </p:normalViewPr>
  <p:slideViewPr>
    <p:cSldViewPr>
      <p:cViewPr varScale="1">
        <p:scale>
          <a:sx n="86" d="100"/>
          <a:sy n="86" d="100"/>
        </p:scale>
        <p:origin x="90" y="2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2622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77CB4-8C8A-4FD6-B7AF-14FBA34D49D7}" type="datetimeFigureOut">
              <a:rPr lang="cs-CZ" smtClean="0"/>
              <a:pPr/>
              <a:t>20.06.2017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E09A6-E874-47CD-9F79-91B628B16F8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2730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0DB4B-CB30-4C65-A8C5-25646074C3DB}" type="datetimeFigureOut">
              <a:rPr lang="cs-CZ" smtClean="0"/>
              <a:pPr/>
              <a:t>20.06.2017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658CD-2E1F-4B8A-849F-3531D2597D1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779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658CD-2E1F-4B8A-849F-3531D2597D11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468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1341"/>
            <a:ext cx="9141619" cy="514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923678"/>
            <a:ext cx="8588404" cy="1365620"/>
          </a:xfrm>
        </p:spPr>
        <p:txBody>
          <a:bodyPr anchor="ctr">
            <a:normAutofit/>
          </a:bodyPr>
          <a:lstStyle>
            <a:lvl1pPr algn="r">
              <a:defRPr sz="3600">
                <a:effectLst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289300"/>
            <a:ext cx="8588403" cy="105410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 cap="all">
                <a:solidFill>
                  <a:schemeClr val="bg1"/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99419" y="4402934"/>
            <a:ext cx="1200151" cy="2833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20.06.2017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4402934"/>
            <a:ext cx="3670469" cy="283369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56721" y="4402934"/>
            <a:ext cx="413375" cy="2833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44" y="214296"/>
            <a:ext cx="1625288" cy="1643892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  <a:scene3d>
            <a:camera prst="orthographicFront"/>
            <a:lightRig rig="chilly" dir="t"/>
          </a:scene3d>
        </p:spPr>
      </p:pic>
    </p:spTree>
    <p:extLst>
      <p:ext uri="{BB962C8B-B14F-4D97-AF65-F5344CB8AC3E}">
        <p14:creationId xmlns:p14="http://schemas.microsoft.com/office/powerpoint/2010/main" val="3367588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1619" cy="514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3240000"/>
            <a:ext cx="7560000" cy="3600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 smtClean="0"/>
              <a:t>Klepnutím lze upravit styl předlohy nadpisů.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4000" y="144000"/>
            <a:ext cx="7560000" cy="273147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1" indent="0">
              <a:buNone/>
              <a:defRPr sz="1200"/>
            </a:lvl2pPr>
            <a:lvl3pPr marL="685783" indent="0">
              <a:buNone/>
              <a:defRPr sz="1200"/>
            </a:lvl3pPr>
            <a:lvl4pPr marL="1028674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9" indent="0">
              <a:buNone/>
              <a:defRPr sz="1200"/>
            </a:lvl7pPr>
            <a:lvl8pPr marL="2400240" indent="0">
              <a:buNone/>
              <a:defRPr sz="1200"/>
            </a:lvl8pPr>
            <a:lvl9pPr marL="2743131" indent="0">
              <a:buNone/>
              <a:defRPr sz="1200"/>
            </a:lvl9pPr>
          </a:lstStyle>
          <a:p>
            <a:r>
              <a:rPr lang="cs-CZ" smtClean="0"/>
              <a:t>Klepnutím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00" y="3600000"/>
            <a:ext cx="7560000" cy="360000"/>
          </a:xfrm>
        </p:spPr>
        <p:txBody>
          <a:bodyPr anchor="t">
            <a:normAutofit/>
          </a:bodyPr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20.06.2017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9716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1619" cy="514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43999"/>
            <a:ext cx="7560000" cy="2520000"/>
          </a:xfrm>
        </p:spPr>
        <p:txBody>
          <a:bodyPr anchor="ctr">
            <a:normAutofit/>
          </a:bodyPr>
          <a:lstStyle>
            <a:lvl1pPr algn="l">
              <a:defRPr sz="2400" b="0" cap="none"/>
            </a:lvl1pPr>
          </a:lstStyle>
          <a:p>
            <a:r>
              <a:rPr lang="cs-CZ" smtClean="0"/>
              <a:t>Klepnutím lze upravit styl předlohy nadpisů.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2" y="2779872"/>
            <a:ext cx="7559999" cy="1808103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20.06.2017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5539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1619" cy="51421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60537" y="2239514"/>
            <a:ext cx="457200" cy="438582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bg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000" y="123478"/>
            <a:ext cx="457200" cy="438582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45" y="199176"/>
            <a:ext cx="6595155" cy="2084542"/>
          </a:xfrm>
        </p:spPr>
        <p:txBody>
          <a:bodyPr anchor="ctr">
            <a:normAutofit/>
          </a:bodyPr>
          <a:lstStyle>
            <a:lvl1pPr algn="l">
              <a:defRPr sz="2400" b="0" cap="none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3339" y="2534096"/>
            <a:ext cx="7560000" cy="288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891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4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" y="3101947"/>
            <a:ext cx="7560000" cy="108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20.06.2017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7701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1619" cy="514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1" y="2486329"/>
            <a:ext cx="7560000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cs-CZ" smtClean="0"/>
              <a:t>Klepnutím lze upravit styl předlohy nadpisů.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" y="3844615"/>
            <a:ext cx="7560000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20.06.2017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0830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1619" cy="51421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07843" y="2052478"/>
            <a:ext cx="457200" cy="438582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bg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501" y="237910"/>
            <a:ext cx="457200" cy="438582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00702" y="361953"/>
            <a:ext cx="6437799" cy="1695449"/>
          </a:xfrm>
        </p:spPr>
        <p:txBody>
          <a:bodyPr anchor="ctr">
            <a:normAutofit/>
          </a:bodyPr>
          <a:lstStyle>
            <a:lvl1pPr algn="l">
              <a:defRPr sz="2400" b="0" cap="none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3502" y="2928659"/>
            <a:ext cx="7601577" cy="6667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none" dirty="0">
                <a:ln w="3175" cmpd="sng"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Klepnutím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502" y="3595409"/>
            <a:ext cx="7601577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1">
                <a:solidFill>
                  <a:schemeClr val="bg1"/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20.06.2017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957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1619" cy="514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43999"/>
            <a:ext cx="7560000" cy="2160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Klepnutím lze upravit styl předlohy nadpisů.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000" y="2534626"/>
            <a:ext cx="7560000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00" b="0" cap="none" dirty="0">
                <a:ln w="3175" cmpd="sng"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Klepnutím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" y="3219822"/>
            <a:ext cx="7560000" cy="1296144"/>
          </a:xfrm>
        </p:spPr>
        <p:txBody>
          <a:bodyPr anchor="t">
            <a:normAutofit/>
          </a:bodyPr>
          <a:lstStyle>
            <a:lvl1pPr marL="0" indent="0" algn="l">
              <a:buNone/>
              <a:defRPr sz="1351">
                <a:solidFill>
                  <a:schemeClr val="bg1"/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20.06.2017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5226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1619" cy="5142161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20.06.2017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3999" y="144000"/>
            <a:ext cx="7560000" cy="576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868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1619" cy="5142161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85085" y="144000"/>
            <a:ext cx="1618915" cy="4443974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02" y="144000"/>
            <a:ext cx="5874087" cy="4443974"/>
          </a:xfrm>
        </p:spPr>
        <p:txBody>
          <a:bodyPr vert="eaVert" anchor="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20.06.2017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985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Pr>
        <a:gradFill flip="none" rotWithShape="1">
          <a:gsLst>
            <a:gs pos="100000">
              <a:srgbClr val="FFFFFF"/>
            </a:gs>
            <a:gs pos="0">
              <a:schemeClr val="tx1">
                <a:lumMod val="65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7560000" cy="576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993333"/>
                </a:solidFill>
                <a:effectLst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" y="719997"/>
            <a:ext cx="7560000" cy="3960000"/>
          </a:xfrm>
        </p:spPr>
        <p:txBody>
          <a:bodyPr anchor="ctr"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20.06.2017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181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1619" cy="514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2520000"/>
            <a:ext cx="7560000" cy="1080000"/>
          </a:xfrm>
        </p:spPr>
        <p:txBody>
          <a:bodyPr anchor="b"/>
          <a:lstStyle>
            <a:lvl1pPr algn="l">
              <a:defRPr sz="3000" b="0" cap="all"/>
            </a:lvl1pPr>
          </a:lstStyle>
          <a:p>
            <a:r>
              <a:rPr lang="cs-CZ" smtClean="0"/>
              <a:t>Klepnutím lze upravit styl předlohy nadpisů.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" y="3600000"/>
            <a:ext cx="7560000" cy="6480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 cap="all">
                <a:solidFill>
                  <a:schemeClr val="bg1"/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20.06.2017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853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1619" cy="514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00" y="864000"/>
            <a:ext cx="3746501" cy="374760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0001" y="864000"/>
            <a:ext cx="3746499" cy="374760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20.06.2017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653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4002" y="1128599"/>
            <a:ext cx="353179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01" y="1737067"/>
            <a:ext cx="3747692" cy="2778899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956354" y="1132883"/>
            <a:ext cx="354211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56355" y="1737067"/>
            <a:ext cx="3746501" cy="2778899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20.06.2017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0412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1619" cy="514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20.06.2017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8559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1619" cy="514216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20.06.2017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4651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1619" cy="514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440000"/>
            <a:ext cx="2880000" cy="10800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 smtClean="0"/>
              <a:t>Klepnutím lze upravit styl předlohy nadpisů.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7229" y="432900"/>
            <a:ext cx="4626771" cy="39600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000" y="2520000"/>
            <a:ext cx="2880000" cy="14400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20.06.2017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4565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1619" cy="514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49" y="1200150"/>
            <a:ext cx="4623491" cy="102870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cs-CZ" smtClean="0"/>
              <a:t>Klepnutím lze upravit styl předlohy nadpisů.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3269" y="661500"/>
            <a:ext cx="2460731" cy="3429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1" indent="0">
              <a:buNone/>
              <a:defRPr sz="1200"/>
            </a:lvl2pPr>
            <a:lvl3pPr marL="685783" indent="0">
              <a:buNone/>
              <a:defRPr sz="1200"/>
            </a:lvl3pPr>
            <a:lvl4pPr marL="1028674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9" indent="0">
              <a:buNone/>
              <a:defRPr sz="1200"/>
            </a:lvl7pPr>
            <a:lvl8pPr marL="2400240" indent="0">
              <a:buNone/>
              <a:defRPr sz="1200"/>
            </a:lvl8pPr>
            <a:lvl9pPr marL="2743131" indent="0">
              <a:buNone/>
              <a:defRPr sz="1200"/>
            </a:lvl9pPr>
          </a:lstStyle>
          <a:p>
            <a:r>
              <a:rPr lang="cs-CZ" smtClean="0"/>
              <a:t>Klepnutím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49" y="2228850"/>
            <a:ext cx="4623491" cy="1371600"/>
          </a:xfrm>
        </p:spPr>
        <p:txBody>
          <a:bodyPr anchor="t">
            <a:normAutofit/>
          </a:bodyPr>
          <a:lstStyle>
            <a:lvl1pPr marL="0" indent="0">
              <a:buNone/>
              <a:defRPr sz="13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20.06.2017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6117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65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Celestia-R1---OverlayContentHD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1619" cy="514216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00" y="144000"/>
            <a:ext cx="7560000" cy="576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999" y="720000"/>
            <a:ext cx="7560000" cy="396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</a:p>
          <a:p>
            <a:pPr lvl="5"/>
            <a:r>
              <a:rPr lang="cs-CZ" dirty="0" smtClean="0"/>
              <a:t>Šestá úroveň</a:t>
            </a:r>
          </a:p>
          <a:p>
            <a:pPr marL="2228795" marR="0" lvl="6" indent="-171446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/>
              <a:buChar char="•"/>
              <a:tabLst/>
              <a:defRPr/>
            </a:pPr>
            <a:r>
              <a:rPr lang="cs-CZ" dirty="0" smtClean="0"/>
              <a:t>Sedmá úroveň</a:t>
            </a:r>
          </a:p>
          <a:p>
            <a:pPr marL="2571686" marR="0" lvl="7" indent="-171446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/>
              <a:buChar char="•"/>
              <a:tabLst/>
              <a:defRPr/>
            </a:pPr>
            <a:r>
              <a:rPr lang="cs-CZ" dirty="0" smtClean="0"/>
              <a:t>Osmá úroveň</a:t>
            </a:r>
          </a:p>
          <a:p>
            <a:pPr marL="2743131" marR="0" lvl="8" indent="-171446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/>
              <a:buChar char="•"/>
              <a:tabLst/>
              <a:defRPr/>
            </a:pPr>
            <a:r>
              <a:rPr lang="cs-CZ" dirty="0" smtClean="0"/>
              <a:t>Devátá úroveň</a:t>
            </a:r>
          </a:p>
          <a:p>
            <a:pPr marL="2743131" marR="0" lvl="8" indent="-171446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/>
              <a:buChar char="•"/>
              <a:tabLst/>
              <a:defRPr/>
            </a:pPr>
            <a:endParaRPr lang="cs-CZ" dirty="0" smtClean="0"/>
          </a:p>
          <a:p>
            <a:pPr lvl="5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3999" y="4751999"/>
            <a:ext cx="1188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1" b="0" i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fld id="{18A2481B-5154-415F-B752-558547769AA3}" type="datetimeFigureOut">
              <a:rPr lang="cs-CZ" smtClean="0"/>
              <a:pPr/>
              <a:t>20.06.2017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000" y="4751999"/>
            <a:ext cx="5760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71999" y="4751999"/>
            <a:ext cx="43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1" b="0" i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363" y="123478"/>
            <a:ext cx="1362295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176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iming>
    <p:tnLst>
      <p:par>
        <p:cTn id="1" dur="indefinite" restart="never" nodeType="tmRoot"/>
      </p:par>
    </p:tnLst>
  </p:timing>
  <p:txStyles>
    <p:titleStyle>
      <a:lvl1pPr algn="l" defTabSz="342891" rtl="0" eaLnBrk="1" latinLnBrk="0" hangingPunct="1">
        <a:spcBef>
          <a:spcPct val="0"/>
        </a:spcBef>
        <a:buNone/>
        <a:defRPr sz="3200" b="1" kern="1200" cap="all">
          <a:ln w="3175" cmpd="sng">
            <a:noFill/>
          </a:ln>
          <a:solidFill>
            <a:srgbClr val="993333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08" indent="-214308" algn="l" defTabSz="342891" rtl="0" eaLnBrk="1" latinLnBrk="0" hangingPunct="1">
        <a:spcBef>
          <a:spcPts val="0"/>
        </a:spcBef>
        <a:spcAft>
          <a:spcPts val="751"/>
        </a:spcAft>
        <a:buClr>
          <a:srgbClr val="993333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1pPr>
      <a:lvl2pPr marL="557199" indent="-214308" algn="l" defTabSz="342891" rtl="0" eaLnBrk="1" latinLnBrk="0" hangingPunct="1">
        <a:spcBef>
          <a:spcPts val="0"/>
        </a:spcBef>
        <a:spcAft>
          <a:spcPts val="751"/>
        </a:spcAft>
        <a:buClr>
          <a:srgbClr val="993333"/>
        </a:buClr>
        <a:buSzPct val="100000"/>
        <a:buFont typeface="Arial"/>
        <a:buChar char="•"/>
        <a:defRPr sz="18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2pPr>
      <a:lvl3pPr marL="900091" indent="-214308" algn="l" defTabSz="342891" rtl="0" eaLnBrk="1" latinLnBrk="0" hangingPunct="1">
        <a:spcBef>
          <a:spcPts val="0"/>
        </a:spcBef>
        <a:spcAft>
          <a:spcPts val="751"/>
        </a:spcAft>
        <a:buClr>
          <a:srgbClr val="993333"/>
        </a:buClr>
        <a:buSzPct val="100000"/>
        <a:buFont typeface="Arial"/>
        <a:buChar char="•"/>
        <a:defRPr sz="16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3pPr>
      <a:lvl4pPr marL="1157259" indent="-128585" algn="l" defTabSz="342891" rtl="0" eaLnBrk="1" latinLnBrk="0" hangingPunct="1">
        <a:spcBef>
          <a:spcPts val="0"/>
        </a:spcBef>
        <a:spcAft>
          <a:spcPts val="751"/>
        </a:spcAft>
        <a:buClr>
          <a:srgbClr val="993333"/>
        </a:buClr>
        <a:buSzPct val="100000"/>
        <a:buFont typeface="Arial"/>
        <a:buChar char="•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4pPr>
      <a:lvl5pPr marL="1500150" indent="-128585" algn="l" defTabSz="342891" rtl="0" eaLnBrk="1" latinLnBrk="0" hangingPunct="1">
        <a:spcBef>
          <a:spcPts val="0"/>
        </a:spcBef>
        <a:spcAft>
          <a:spcPts val="751"/>
        </a:spcAft>
        <a:buClr>
          <a:srgbClr val="993333"/>
        </a:buClr>
        <a:buSzPct val="100000"/>
        <a:buFont typeface="Arial"/>
        <a:buChar char="•"/>
        <a:defRPr sz="12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5pPr>
      <a:lvl6pPr marL="1885904" indent="-171446" algn="l" defTabSz="342891" rtl="0" eaLnBrk="1" latinLnBrk="0" hangingPunct="1">
        <a:spcBef>
          <a:spcPts val="0"/>
        </a:spcBef>
        <a:spcAft>
          <a:spcPts val="751"/>
        </a:spcAft>
        <a:buClr>
          <a:srgbClr val="993333"/>
        </a:buClr>
        <a:buSzPct val="100000"/>
        <a:buFont typeface="Arial"/>
        <a:buChar char="•"/>
        <a:defRPr sz="900" kern="1200" cap="none" baseline="0">
          <a:solidFill>
            <a:schemeClr val="bg1"/>
          </a:solidFill>
          <a:effectLst/>
          <a:latin typeface="+mn-lt"/>
          <a:ea typeface="+mn-ea"/>
          <a:cs typeface="+mn-cs"/>
        </a:defRPr>
      </a:lvl6pPr>
      <a:lvl7pPr marL="2228795" marR="0" indent="-171446" algn="l" defTabSz="342891" rtl="0" eaLnBrk="1" fontAlgn="auto" latinLnBrk="0" hangingPunct="1">
        <a:lnSpc>
          <a:spcPct val="100000"/>
        </a:lnSpc>
        <a:spcBef>
          <a:spcPts val="0"/>
        </a:spcBef>
        <a:spcAft>
          <a:spcPts val="751"/>
        </a:spcAft>
        <a:buClr>
          <a:srgbClr val="993333"/>
        </a:buClr>
        <a:buSzPct val="100000"/>
        <a:buFont typeface="Arial"/>
        <a:buChar char="•"/>
        <a:tabLst/>
        <a:defRPr sz="9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7pPr>
      <a:lvl8pPr marL="2571686" marR="0" indent="-171446" algn="l" defTabSz="342891" rtl="0" eaLnBrk="1" fontAlgn="auto" latinLnBrk="0" hangingPunct="1">
        <a:lnSpc>
          <a:spcPct val="100000"/>
        </a:lnSpc>
        <a:spcBef>
          <a:spcPts val="0"/>
        </a:spcBef>
        <a:spcAft>
          <a:spcPts val="751"/>
        </a:spcAft>
        <a:buClr>
          <a:srgbClr val="993333"/>
        </a:buClr>
        <a:buSzPct val="100000"/>
        <a:buFont typeface="Arial"/>
        <a:buChar char="•"/>
        <a:tabLst/>
        <a:defRPr sz="9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8pPr>
      <a:lvl9pPr marL="2571686" marR="0" indent="0" algn="l" defTabSz="342891" rtl="0" eaLnBrk="1" fontAlgn="auto" latinLnBrk="0" hangingPunct="1">
        <a:lnSpc>
          <a:spcPct val="100000"/>
        </a:lnSpc>
        <a:spcBef>
          <a:spcPts val="0"/>
        </a:spcBef>
        <a:spcAft>
          <a:spcPts val="751"/>
        </a:spcAft>
        <a:buClr>
          <a:srgbClr val="993333"/>
        </a:buClr>
        <a:buSzPct val="100000"/>
        <a:buFont typeface="Arial"/>
        <a:buNone/>
        <a:tabLst/>
        <a:defRPr sz="900" kern="1200" cap="none" baseline="0">
          <a:solidFill>
            <a:schemeClr val="bg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198832"/>
            <a:ext cx="8911932" cy="1365620"/>
          </a:xfrm>
        </p:spPr>
        <p:txBody>
          <a:bodyPr anchor="ctr">
            <a:noAutofit/>
          </a:bodyPr>
          <a:lstStyle/>
          <a:p>
            <a:pPr algn="ctr"/>
            <a:r>
              <a:rPr lang="cs-CZ" sz="2400" dirty="0"/>
              <a:t>Konstrukce rámu Buggy a určení torzní </a:t>
            </a:r>
            <a:r>
              <a:rPr lang="cs-CZ" sz="2400" dirty="0" smtClean="0"/>
              <a:t>tuhosti rámu </a:t>
            </a:r>
            <a:br>
              <a:rPr lang="cs-CZ" sz="2400" dirty="0" smtClean="0"/>
            </a:br>
            <a:r>
              <a:rPr lang="cs-CZ" sz="2400" dirty="0" smtClean="0">
                <a:solidFill>
                  <a:schemeClr val="tx1">
                    <a:lumMod val="50000"/>
                  </a:schemeClr>
                </a:solidFill>
              </a:rPr>
              <a:t>Bakalářská</a:t>
            </a:r>
            <a:r>
              <a:rPr lang="cs-CZ" sz="2400" dirty="0" smtClean="0"/>
              <a:t> </a:t>
            </a:r>
            <a:r>
              <a:rPr lang="cs-CZ" sz="2400" dirty="0" smtClean="0">
                <a:solidFill>
                  <a:schemeClr val="tx1">
                    <a:lumMod val="50000"/>
                  </a:schemeClr>
                </a:solidFill>
              </a:rPr>
              <a:t>práce </a:t>
            </a:r>
            <a:endParaRPr lang="cs-CZ" sz="32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3528" y="699542"/>
            <a:ext cx="6860212" cy="1486148"/>
          </a:xfrm>
        </p:spPr>
        <p:txBody>
          <a:bodyPr>
            <a:norm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cs-CZ" b="1" cap="none" dirty="0"/>
              <a:t>Vysoká škola technická a ekonomická v Českých </a:t>
            </a:r>
            <a:r>
              <a:rPr lang="cs-CZ" b="1" cap="none" dirty="0" smtClean="0"/>
              <a:t>Budějovicích</a:t>
            </a: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1" cap="none" dirty="0">
                <a:solidFill>
                  <a:schemeClr val="tx1">
                    <a:lumMod val="50000"/>
                  </a:schemeClr>
                </a:solidFill>
              </a:rPr>
              <a:t>The Institute of Technology and Business in </a:t>
            </a:r>
            <a:r>
              <a:rPr lang="en-US" b="1" cap="none" dirty="0" err="1">
                <a:solidFill>
                  <a:schemeClr val="tx1">
                    <a:lumMod val="50000"/>
                  </a:schemeClr>
                </a:solidFill>
              </a:rPr>
              <a:t>České</a:t>
            </a:r>
            <a:r>
              <a:rPr lang="en-US" b="1" cap="none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cap="none" dirty="0" err="1">
                <a:solidFill>
                  <a:schemeClr val="tx1">
                    <a:lumMod val="50000"/>
                  </a:schemeClr>
                </a:solidFill>
              </a:rPr>
              <a:t>Budějovice</a:t>
            </a:r>
            <a:endParaRPr lang="cs-CZ" b="1" cap="none" dirty="0">
              <a:solidFill>
                <a:schemeClr val="tx1">
                  <a:lumMod val="50000"/>
                </a:schemeClr>
              </a:solidFill>
            </a:endParaRPr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cs-CZ" sz="1800" cap="none" dirty="0" smtClean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cs-CZ" sz="1800" cap="none" dirty="0"/>
          </a:p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cs-CZ" sz="2400" dirty="0" smtClean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0" y="480899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ČESKÉ BUDĚJOVICE, 2017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860032" y="4100467"/>
            <a:ext cx="4988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Vypracoval: Martin Kůs</a:t>
            </a:r>
          </a:p>
          <a:p>
            <a:r>
              <a:rPr lang="cs-CZ" dirty="0">
                <a:solidFill>
                  <a:schemeClr val="bg1"/>
                </a:solidFill>
              </a:rPr>
              <a:t>Vedoucí práce: Ing. Daniel Kučerka, PhD.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999" y="555526"/>
            <a:ext cx="8907677" cy="576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nevhodný </a:t>
            </a:r>
            <a:r>
              <a:rPr lang="cs-CZ" dirty="0"/>
              <a:t>polotovar pro </a:t>
            </a:r>
            <a:r>
              <a:rPr lang="cs-CZ" dirty="0" smtClean="0"/>
              <a:t>podvozek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8306" y="589196"/>
            <a:ext cx="4403694" cy="396000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Složité tvarové styky </a:t>
            </a:r>
          </a:p>
          <a:p>
            <a:r>
              <a:rPr lang="cs-CZ" sz="2000" dirty="0" smtClean="0"/>
              <a:t>Náročná udržitelnost úhlů konstrukce </a:t>
            </a:r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83718"/>
            <a:ext cx="2916000" cy="2115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285987"/>
            <a:ext cx="2919600" cy="2113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62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000" y="664006"/>
            <a:ext cx="8460448" cy="576000"/>
          </a:xfrm>
        </p:spPr>
        <p:txBody>
          <a:bodyPr>
            <a:normAutofit fontScale="90000"/>
          </a:bodyPr>
          <a:lstStyle/>
          <a:p>
            <a:r>
              <a:rPr lang="cs-CZ" dirty="0"/>
              <a:t>Nedostatečný přístup k </a:t>
            </a:r>
            <a:r>
              <a:rPr lang="cs-CZ" dirty="0" smtClean="0"/>
              <a:t>motoru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2599" y="1059582"/>
            <a:ext cx="7560000" cy="3960000"/>
          </a:xfrm>
        </p:spPr>
        <p:txBody>
          <a:bodyPr>
            <a:normAutofit/>
          </a:bodyPr>
          <a:lstStyle/>
          <a:p>
            <a:r>
              <a:rPr lang="cs-CZ" sz="1800" dirty="0" smtClean="0"/>
              <a:t>Nemožná extrakce motoru bez invazivního zásahu do konstrukce </a:t>
            </a:r>
          </a:p>
          <a:p>
            <a:r>
              <a:rPr lang="cs-CZ" sz="1800" dirty="0" smtClean="0"/>
              <a:t>Nevyhovující z principu prodejnosti (</a:t>
            </a:r>
            <a:r>
              <a:rPr lang="cs-CZ" sz="1800" dirty="0" err="1" smtClean="0"/>
              <a:t>servisovatelnost</a:t>
            </a:r>
            <a:r>
              <a:rPr lang="cs-CZ" sz="1800" dirty="0" smtClean="0"/>
              <a:t>)</a:t>
            </a:r>
          </a:p>
          <a:p>
            <a:pPr marL="0" indent="0">
              <a:buNone/>
            </a:pPr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02" y="2714318"/>
            <a:ext cx="5294478" cy="1909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Fotka uživatele Martin Ňufna Ků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33058"/>
            <a:ext cx="3328368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99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Výsledky konstrukčních úprav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000" y="720000"/>
            <a:ext cx="4500007" cy="1310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" y="2139702"/>
            <a:ext cx="4500007" cy="1623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143999" y="4011910"/>
            <a:ext cx="4500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993333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Změna polotovaru prvního patra – kladný vliv na výrobu samotné konstrukce rámu. 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382453"/>
            <a:ext cx="4290454" cy="2420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4716016" y="843558"/>
            <a:ext cx="442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Ověření </a:t>
            </a:r>
            <a:r>
              <a:rPr lang="cs-CZ" dirty="0" err="1" smtClean="0">
                <a:solidFill>
                  <a:schemeClr val="bg1"/>
                </a:solidFill>
              </a:rPr>
              <a:t>rozebiratelnosti</a:t>
            </a:r>
            <a:r>
              <a:rPr lang="cs-CZ" dirty="0" smtClean="0">
                <a:solidFill>
                  <a:schemeClr val="bg1"/>
                </a:solidFill>
              </a:rPr>
              <a:t> praktickou zkouškou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Určení torzní tuhosti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" y="719997"/>
            <a:ext cx="4413875" cy="3960000"/>
          </a:xfrm>
        </p:spPr>
        <p:txBody>
          <a:bodyPr/>
          <a:lstStyle/>
          <a:p>
            <a:r>
              <a:rPr lang="cs-CZ" dirty="0" smtClean="0"/>
              <a:t>MKP analýza </a:t>
            </a:r>
          </a:p>
          <a:p>
            <a:r>
              <a:rPr lang="cs-CZ" dirty="0" smtClean="0"/>
              <a:t>Autodesk </a:t>
            </a:r>
            <a:r>
              <a:rPr lang="cs-CZ" dirty="0" err="1" smtClean="0"/>
              <a:t>Inventor</a:t>
            </a:r>
            <a:r>
              <a:rPr lang="cs-CZ" dirty="0" smtClean="0"/>
              <a:t> – </a:t>
            </a:r>
            <a:r>
              <a:rPr lang="cs-CZ" dirty="0" err="1" smtClean="0"/>
              <a:t>Enviroments</a:t>
            </a:r>
            <a:r>
              <a:rPr lang="cs-CZ" dirty="0" smtClean="0"/>
              <a:t> – Stress </a:t>
            </a:r>
            <a:r>
              <a:rPr lang="cs-CZ" dirty="0" err="1" smtClean="0"/>
              <a:t>analysis</a:t>
            </a:r>
            <a:endParaRPr lang="cs-CZ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915566"/>
            <a:ext cx="4586126" cy="3378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544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Výstupy z analýzy torzní tuhosti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4025" y="733436"/>
            <a:ext cx="4903059" cy="3671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0" y="3217393"/>
            <a:ext cx="4010025" cy="115252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44000" y="428100"/>
            <a:ext cx="4413875" cy="39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14308" indent="-214308" algn="l" defTabSz="342891" rtl="0" eaLnBrk="1" latinLnBrk="0" hangingPunct="1"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 panose="020B0604020202020204" pitchFamily="34" charset="0"/>
              <a:buChar char="•"/>
              <a:defRPr sz="28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57199" indent="-214308" algn="l" defTabSz="342891" rtl="0" eaLnBrk="1" latinLnBrk="0" hangingPunct="1"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/>
              <a:buChar char="•"/>
              <a:defRPr sz="24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900091" indent="-214308" algn="l" defTabSz="342891" rtl="0" eaLnBrk="1" latinLnBrk="0" hangingPunct="1"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/>
              <a:buChar char="•"/>
              <a:defRPr sz="20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157259" indent="-128585" algn="l" defTabSz="342891" rtl="0" eaLnBrk="1" latinLnBrk="0" hangingPunct="1"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/>
              <a:buChar char="•"/>
              <a:defRPr sz="14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1500150" indent="-128585" algn="l" defTabSz="342891" rtl="0" eaLnBrk="1" latinLnBrk="0" hangingPunct="1"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/>
              <a:buChar char="•"/>
              <a:defRPr sz="12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04" indent="-171446" algn="l" defTabSz="342891" rtl="0" eaLnBrk="1" latinLnBrk="0" hangingPunct="1"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/>
              <a:buChar char="•"/>
              <a:defRPr sz="900" kern="1200" cap="none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795" marR="0" indent="-171446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/>
              <a:buChar char="•"/>
              <a:tabLst/>
              <a:defRPr sz="9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686" marR="0" indent="-171446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/>
              <a:buChar char="•"/>
              <a:tabLst/>
              <a:defRPr sz="9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8pPr>
            <a:lvl9pPr marL="2571686" marR="0" indent="0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/>
              <a:buNone/>
              <a:tabLst/>
              <a:defRPr sz="900" kern="1200" cap="none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Grafický výstup</a:t>
            </a:r>
          </a:p>
          <a:p>
            <a:r>
              <a:rPr lang="cs-CZ" dirty="0" smtClean="0"/>
              <a:t>Hodnoty posunutí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8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Výpočet torzní tuhosti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1713" y="657892"/>
            <a:ext cx="4427984" cy="2618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511713" y="3256865"/>
            <a:ext cx="54905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r>
              <a:rPr lang="pl-PL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z </a:t>
            </a:r>
            <a:r>
              <a:rPr lang="pl-PL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[mm] </a:t>
            </a:r>
            <a:r>
              <a:rPr lang="pl-PL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… posunutí v ose </a:t>
            </a:r>
            <a:r>
              <a:rPr lang="pl-PL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Z </a:t>
            </a:r>
            <a:endParaRPr lang="pl-PL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r>
              <a:rPr lang="es-ES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y </a:t>
            </a: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[mm] 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…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posunutí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v ose </a:t>
            </a: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Y </a:t>
            </a:r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pl-PL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 [mm] </a:t>
            </a:r>
            <a:r>
              <a:rPr lang="pl-PL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… spojnice bodů </a:t>
            </a:r>
            <a:r>
              <a:rPr lang="pl-PL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L </a:t>
            </a:r>
            <a:r>
              <a:rPr lang="pl-PL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pl-PL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 </a:t>
            </a:r>
            <a:endParaRPr lang="pl-PL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</a:t>
            </a:r>
            <a:r>
              <a:rPr lang="en-US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k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[Nm]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…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krouticí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moment </a:t>
            </a:r>
          </a:p>
          <a:p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</a:t>
            </a:r>
            <a:r>
              <a:rPr lang="en-US" sz="105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z</a:t>
            </a:r>
            <a:r>
              <a:rPr lang="en-US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[N]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…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působící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síla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do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osy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Z 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l-GR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α [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deg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]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…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úhel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natočení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podél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osy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X </a:t>
            </a:r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 [Nm.deg</a:t>
            </a:r>
            <a:r>
              <a:rPr lang="en-US" sz="10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-1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] …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torzní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tuhost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podél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osy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X 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92" y="1347614"/>
            <a:ext cx="3933825" cy="3086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10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Výsledky výpočtu torzní tuhosti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850" y="2571750"/>
            <a:ext cx="6915150" cy="198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43999" y="719997"/>
            <a:ext cx="8028401" cy="1851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14308" indent="-214308" algn="l" defTabSz="342891" rtl="0" eaLnBrk="1" latinLnBrk="0" hangingPunct="1"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 panose="020B0604020202020204" pitchFamily="34" charset="0"/>
              <a:buChar char="•"/>
              <a:defRPr sz="28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57199" indent="-214308" algn="l" defTabSz="342891" rtl="0" eaLnBrk="1" latinLnBrk="0" hangingPunct="1"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/>
              <a:buChar char="•"/>
              <a:defRPr sz="24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900091" indent="-214308" algn="l" defTabSz="342891" rtl="0" eaLnBrk="1" latinLnBrk="0" hangingPunct="1"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/>
              <a:buChar char="•"/>
              <a:defRPr sz="20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157259" indent="-128585" algn="l" defTabSz="342891" rtl="0" eaLnBrk="1" latinLnBrk="0" hangingPunct="1"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/>
              <a:buChar char="•"/>
              <a:defRPr sz="14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1500150" indent="-128585" algn="l" defTabSz="342891" rtl="0" eaLnBrk="1" latinLnBrk="0" hangingPunct="1"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/>
              <a:buChar char="•"/>
              <a:defRPr sz="12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04" indent="-171446" algn="l" defTabSz="342891" rtl="0" eaLnBrk="1" latinLnBrk="0" hangingPunct="1"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/>
              <a:buChar char="•"/>
              <a:defRPr sz="900" kern="1200" cap="none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795" marR="0" indent="-171446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/>
              <a:buChar char="•"/>
              <a:tabLst/>
              <a:defRPr sz="9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686" marR="0" indent="-171446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/>
              <a:buChar char="•"/>
              <a:tabLst/>
              <a:defRPr sz="9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8pPr>
            <a:lvl9pPr marL="2571686" marR="0" indent="0" algn="l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1"/>
              </a:spcAft>
              <a:buClr>
                <a:srgbClr val="993333"/>
              </a:buClr>
              <a:buSzPct val="100000"/>
              <a:buFont typeface="Arial"/>
              <a:buNone/>
              <a:tabLst/>
              <a:defRPr sz="900" kern="1200" cap="none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Pouze orientační srovnání </a:t>
            </a:r>
          </a:p>
          <a:p>
            <a:r>
              <a:rPr lang="cs-CZ" dirty="0" smtClean="0"/>
              <a:t>Dostupná data se týkají </a:t>
            </a:r>
            <a:r>
              <a:rPr lang="cs-CZ" dirty="0" smtClean="0"/>
              <a:t>celých vozidel</a:t>
            </a:r>
          </a:p>
          <a:p>
            <a:r>
              <a:rPr lang="cs-CZ" dirty="0" smtClean="0"/>
              <a:t>Analýza Buggy je pouze celková torzní tuhost rámu</a:t>
            </a:r>
            <a:r>
              <a:rPr lang="cs-CZ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83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456" y="555526"/>
            <a:ext cx="7560000" cy="576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Realizace projektu buggy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555526"/>
            <a:ext cx="6192688" cy="4390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406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204" y="483582"/>
            <a:ext cx="7560000" cy="576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Realizační tým projektu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915566"/>
            <a:ext cx="5616624" cy="3732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77251" y="1203598"/>
            <a:ext cx="24117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993333"/>
                </a:solidFill>
              </a:rPr>
              <a:t> </a:t>
            </a:r>
            <a:r>
              <a:rPr lang="cs-CZ" sz="2000" dirty="0" smtClean="0">
                <a:solidFill>
                  <a:schemeClr val="bg1"/>
                </a:solidFill>
              </a:rPr>
              <a:t>Martin Kůs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993333"/>
                </a:solidFill>
              </a:rPr>
              <a:t> </a:t>
            </a:r>
            <a:r>
              <a:rPr lang="cs-CZ" sz="2000" dirty="0" smtClean="0">
                <a:solidFill>
                  <a:schemeClr val="bg1"/>
                </a:solidFill>
              </a:rPr>
              <a:t>Tomáš Kůs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993333"/>
                </a:solidFill>
              </a:rPr>
              <a:t> </a:t>
            </a:r>
            <a:r>
              <a:rPr lang="cs-CZ" sz="2000" dirty="0" smtClean="0">
                <a:solidFill>
                  <a:schemeClr val="bg1"/>
                </a:solidFill>
              </a:rPr>
              <a:t>Filip </a:t>
            </a:r>
            <a:r>
              <a:rPr lang="cs-CZ" sz="2000" dirty="0" err="1" smtClean="0">
                <a:solidFill>
                  <a:schemeClr val="bg1"/>
                </a:solidFill>
              </a:rPr>
              <a:t>Kůst</a:t>
            </a:r>
            <a:endParaRPr lang="cs-CZ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993333"/>
                </a:solidFill>
              </a:rPr>
              <a:t> </a:t>
            </a:r>
            <a:r>
              <a:rPr lang="cs-CZ" sz="2000" dirty="0" smtClean="0">
                <a:solidFill>
                  <a:schemeClr val="bg1"/>
                </a:solidFill>
              </a:rPr>
              <a:t>Petr Bláha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993333"/>
                </a:solidFill>
              </a:rPr>
              <a:t> </a:t>
            </a:r>
            <a:r>
              <a:rPr lang="cs-CZ" sz="2000" dirty="0" smtClean="0">
                <a:solidFill>
                  <a:schemeClr val="bg1"/>
                </a:solidFill>
              </a:rPr>
              <a:t>Václav </a:t>
            </a:r>
            <a:r>
              <a:rPr lang="cs-CZ" sz="2000" dirty="0" err="1" smtClean="0">
                <a:solidFill>
                  <a:schemeClr val="bg1"/>
                </a:solidFill>
              </a:rPr>
              <a:t>Rothbauer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12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564" y="843558"/>
            <a:ext cx="7560000" cy="576000"/>
          </a:xfrm>
        </p:spPr>
        <p:txBody>
          <a:bodyPr>
            <a:normAutofit fontScale="90000"/>
          </a:bodyPr>
          <a:lstStyle/>
          <a:p>
            <a:r>
              <a:rPr lang="cs-CZ" dirty="0"/>
              <a:t>Realizace buginy - stavba rámu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9558"/>
            <a:ext cx="4030828" cy="3023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003432"/>
            <a:ext cx="2849513" cy="3799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760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Cíl práce 									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131590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Cílem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bakalářské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práce</a:t>
            </a:r>
            <a:r>
              <a:rPr lang="en-US" dirty="0">
                <a:solidFill>
                  <a:schemeClr val="bg1"/>
                </a:solidFill>
              </a:rPr>
              <a:t> je </a:t>
            </a:r>
            <a:r>
              <a:rPr lang="en-US" dirty="0" err="1">
                <a:solidFill>
                  <a:schemeClr val="bg1"/>
                </a:solidFill>
              </a:rPr>
              <a:t>zpracovat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základě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konceptu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rámu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jenž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byl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výstupem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seminární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práce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vyrobitelný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rám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určit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pomocí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metody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konečných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prvků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jeho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torzní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tuhost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7397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249" y="771550"/>
            <a:ext cx="8892497" cy="576000"/>
          </a:xfrm>
        </p:spPr>
        <p:txBody>
          <a:bodyPr>
            <a:normAutofit fontScale="90000"/>
          </a:bodyPr>
          <a:lstStyle/>
          <a:p>
            <a:r>
              <a:rPr lang="cs-CZ" sz="3100" dirty="0"/>
              <a:t>Realizace buginy </a:t>
            </a:r>
            <a:r>
              <a:rPr lang="cs-CZ" sz="3100" dirty="0" smtClean="0"/>
              <a:t>– Implementace </a:t>
            </a:r>
            <a:r>
              <a:rPr lang="cs-CZ" sz="3100" dirty="0"/>
              <a:t>Sériových dílů</a:t>
            </a:r>
            <a:br>
              <a:rPr lang="cs-CZ" sz="3100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246164"/>
            <a:ext cx="1406808" cy="2557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675" y="2246164"/>
            <a:ext cx="3326060" cy="2494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ovéPole 2"/>
          <p:cNvSpPr txBox="1"/>
          <p:nvPr/>
        </p:nvSpPr>
        <p:spPr>
          <a:xfrm>
            <a:off x="35249" y="160248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993333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Honda </a:t>
            </a:r>
            <a:r>
              <a:rPr lang="cs-CZ" dirty="0" err="1" smtClean="0">
                <a:solidFill>
                  <a:schemeClr val="bg1"/>
                </a:solidFill>
              </a:rPr>
              <a:t>crv</a:t>
            </a:r>
            <a:r>
              <a:rPr lang="cs-CZ" dirty="0" smtClean="0">
                <a:solidFill>
                  <a:schemeClr val="bg1"/>
                </a:solidFill>
              </a:rPr>
              <a:t> I GEN  108 </a:t>
            </a:r>
            <a:r>
              <a:rPr lang="cs-CZ" dirty="0" err="1" smtClean="0">
                <a:solidFill>
                  <a:schemeClr val="bg1"/>
                </a:solidFill>
              </a:rPr>
              <a:t>Kw</a:t>
            </a:r>
            <a:r>
              <a:rPr lang="cs-CZ" dirty="0" smtClean="0">
                <a:solidFill>
                  <a:schemeClr val="bg1"/>
                </a:solidFill>
              </a:rPr>
              <a:t> 2.0 ccm  </a:t>
            </a:r>
            <a:r>
              <a:rPr lang="cs-CZ" dirty="0" err="1" smtClean="0">
                <a:solidFill>
                  <a:schemeClr val="bg1"/>
                </a:solidFill>
              </a:rPr>
              <a:t>r.v</a:t>
            </a:r>
            <a:r>
              <a:rPr lang="cs-CZ" dirty="0" smtClean="0">
                <a:solidFill>
                  <a:schemeClr val="bg1"/>
                </a:solidFill>
              </a:rPr>
              <a:t>. 2001 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media.automanager.com/wmphotos/030308/e658271ec054e545bc7c3e08faebb50b/8c02556167_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46164"/>
            <a:ext cx="3410445" cy="2557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36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936" y="530303"/>
            <a:ext cx="7560000" cy="576000"/>
          </a:xfrm>
        </p:spPr>
        <p:txBody>
          <a:bodyPr>
            <a:normAutofit fontScale="90000"/>
          </a:bodyPr>
          <a:lstStyle/>
          <a:p>
            <a:r>
              <a:rPr lang="cs-CZ" dirty="0"/>
              <a:t>Realizace buginy – motorizace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91630"/>
            <a:ext cx="4224469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36" y="1491630"/>
            <a:ext cx="4096455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718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347" y="603255"/>
            <a:ext cx="7560000" cy="576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Realizace buginy </a:t>
            </a:r>
            <a:r>
              <a:rPr lang="cs-CZ" dirty="0"/>
              <a:t>– motorizace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442" y="1638512"/>
            <a:ext cx="2281114" cy="30414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316" y="1591409"/>
            <a:ext cx="2304256" cy="3072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7" y="1851670"/>
            <a:ext cx="3402427" cy="2551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756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999" y="584453"/>
            <a:ext cx="7560000" cy="576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Realizace buginy- dokončení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999" y="1275606"/>
            <a:ext cx="7560000" cy="396000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Kapotáž</a:t>
            </a:r>
          </a:p>
          <a:p>
            <a:pPr marL="0" indent="0">
              <a:buNone/>
            </a:pPr>
            <a:endParaRPr lang="cs-CZ" sz="2000" dirty="0" smtClean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90" y="1855370"/>
            <a:ext cx="4128459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840" y="1855370"/>
            <a:ext cx="4128460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979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000" y="555526"/>
            <a:ext cx="7560000" cy="576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Realizace buginy- dokončení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000" y="1355645"/>
            <a:ext cx="7560000" cy="396000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Povrchová úprava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91293"/>
            <a:ext cx="4512501" cy="2538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429" y="1991293"/>
            <a:ext cx="3584938" cy="2688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755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000" y="519031"/>
            <a:ext cx="7560000" cy="576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Sekundární výstupy projektu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000" y="1203597"/>
            <a:ext cx="2503792" cy="3958621"/>
          </a:xfrm>
        </p:spPr>
        <p:txBody>
          <a:bodyPr/>
          <a:lstStyle/>
          <a:p>
            <a:r>
              <a:rPr lang="cs-CZ" sz="2000" dirty="0" smtClean="0"/>
              <a:t>4 průmyslové vzory</a:t>
            </a:r>
          </a:p>
          <a:p>
            <a:r>
              <a:rPr lang="cs-CZ" sz="2000" dirty="0" smtClean="0"/>
              <a:t>4 patenty 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00" y="2128071"/>
            <a:ext cx="2174392" cy="2899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848" y="2500647"/>
            <a:ext cx="2887557" cy="2165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81" y="1325557"/>
            <a:ext cx="3019266" cy="1698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81" y="3254420"/>
            <a:ext cx="2979627" cy="1677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221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04709"/>
            <a:ext cx="1656184" cy="2484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906" y="345334"/>
            <a:ext cx="3672408" cy="24476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40154"/>
            <a:ext cx="3002549" cy="20012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80" y="2983948"/>
            <a:ext cx="2854883" cy="1902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427" y="2327878"/>
            <a:ext cx="1919145" cy="2558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Fotka uživatele Tomáš Sysel Kůs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301" y="345334"/>
            <a:ext cx="2832440" cy="1887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22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000" y="720000"/>
            <a:ext cx="7560000" cy="3960000"/>
          </a:xfrm>
        </p:spPr>
        <p:txBody>
          <a:bodyPr/>
          <a:lstStyle/>
          <a:p>
            <a:r>
              <a:rPr lang="cs-CZ" dirty="0" smtClean="0"/>
              <a:t>Děkuji za pozornost</a:t>
            </a:r>
          </a:p>
          <a:p>
            <a:pPr marL="0" indent="0">
              <a:buNone/>
            </a:pPr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2052" name="Picture 4" descr="Fotka uživatele Filip Kůst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95997"/>
            <a:ext cx="5424537" cy="3604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66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Doplňující dotazy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Navrhnite</a:t>
            </a:r>
            <a:r>
              <a:rPr lang="cs-CZ" dirty="0"/>
              <a:t> </a:t>
            </a:r>
            <a:r>
              <a:rPr lang="cs-CZ" dirty="0" err="1"/>
              <a:t>ďalší</a:t>
            </a:r>
            <a:r>
              <a:rPr lang="cs-CZ" dirty="0"/>
              <a:t> možný postup v </a:t>
            </a:r>
            <a:r>
              <a:rPr lang="cs-CZ" dirty="0" err="1"/>
              <a:t>riešenej</a:t>
            </a:r>
            <a:r>
              <a:rPr lang="cs-CZ" dirty="0"/>
              <a:t> </a:t>
            </a:r>
            <a:r>
              <a:rPr lang="cs-CZ" dirty="0" err="1"/>
              <a:t>problematike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err="1" smtClean="0"/>
              <a:t>Aké</a:t>
            </a:r>
            <a:r>
              <a:rPr lang="cs-CZ" dirty="0" smtClean="0"/>
              <a:t> </a:t>
            </a:r>
            <a:r>
              <a:rPr lang="cs-CZ" dirty="0" err="1"/>
              <a:t>odporúčania</a:t>
            </a:r>
            <a:r>
              <a:rPr lang="cs-CZ" dirty="0"/>
              <a:t> navrhujete v </a:t>
            </a:r>
            <a:r>
              <a:rPr lang="cs-CZ" dirty="0" err="1"/>
              <a:t>prípade</a:t>
            </a:r>
            <a:r>
              <a:rPr lang="cs-CZ" dirty="0"/>
              <a:t> </a:t>
            </a:r>
            <a:r>
              <a:rPr lang="cs-CZ" dirty="0" err="1"/>
              <a:t>pokračovania</a:t>
            </a:r>
            <a:r>
              <a:rPr lang="cs-CZ" dirty="0"/>
              <a:t> </a:t>
            </a:r>
            <a:r>
              <a:rPr lang="cs-CZ" dirty="0" smtClean="0"/>
              <a:t>vývoje?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9429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Struktura práce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Teoreticko-metodologická část </a:t>
            </a:r>
          </a:p>
          <a:p>
            <a:pPr lvl="1"/>
            <a:r>
              <a:rPr lang="cs-CZ" dirty="0" smtClean="0"/>
              <a:t>Základní informace o vozidlech typu bugy </a:t>
            </a:r>
          </a:p>
          <a:p>
            <a:pPr lvl="1"/>
            <a:r>
              <a:rPr lang="cs-CZ" dirty="0" smtClean="0"/>
              <a:t>Metodika navrhování konstrukce</a:t>
            </a:r>
          </a:p>
          <a:p>
            <a:r>
              <a:rPr lang="cs-CZ" dirty="0" smtClean="0"/>
              <a:t>Aplikační část</a:t>
            </a:r>
          </a:p>
          <a:p>
            <a:pPr lvl="1"/>
            <a:r>
              <a:rPr lang="cs-CZ" dirty="0" smtClean="0"/>
              <a:t>Postup konstrukce</a:t>
            </a:r>
          </a:p>
          <a:p>
            <a:pPr lvl="1"/>
            <a:r>
              <a:rPr lang="cs-CZ" dirty="0" smtClean="0"/>
              <a:t>Konstrukční nedostatky konceptu</a:t>
            </a:r>
          </a:p>
          <a:p>
            <a:pPr lvl="1"/>
            <a:r>
              <a:rPr lang="cs-CZ" dirty="0" smtClean="0"/>
              <a:t>MKP analýza</a:t>
            </a:r>
          </a:p>
          <a:p>
            <a:pPr lvl="1"/>
            <a:r>
              <a:rPr lang="cs-CZ" dirty="0" smtClean="0"/>
              <a:t>Realizace a výroba rámu </a:t>
            </a:r>
          </a:p>
          <a:p>
            <a:r>
              <a:rPr lang="cs-CZ" dirty="0" smtClean="0"/>
              <a:t>Závěr a diskuse výsledků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80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275606"/>
            <a:ext cx="5184576" cy="3536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76862"/>
            <a:ext cx="7560000" cy="576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Výchozí seminární práce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76862"/>
            <a:ext cx="7560000" cy="396000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Seminární práce z předmětu Počítačem podporované konstruování II </a:t>
            </a:r>
          </a:p>
          <a:p>
            <a:pPr lvl="1"/>
            <a:r>
              <a:rPr lang="cs-CZ" sz="1600" dirty="0" smtClean="0"/>
              <a:t>Vstupní parametry:  </a:t>
            </a:r>
          </a:p>
          <a:p>
            <a:pPr lvl="1">
              <a:buFontTx/>
              <a:buChar char="-"/>
            </a:pPr>
            <a:r>
              <a:rPr lang="cs-CZ" sz="1600" dirty="0" smtClean="0"/>
              <a:t>Dvoustopé vozidlo </a:t>
            </a:r>
          </a:p>
          <a:p>
            <a:pPr lvl="1">
              <a:buFontTx/>
              <a:buChar char="-"/>
            </a:pPr>
            <a:r>
              <a:rPr lang="cs-CZ" sz="1600" dirty="0" smtClean="0"/>
              <a:t>Spalovací motor </a:t>
            </a:r>
          </a:p>
          <a:p>
            <a:pPr lvl="1">
              <a:buFontTx/>
              <a:buChar char="-"/>
            </a:pPr>
            <a:r>
              <a:rPr lang="cs-CZ" sz="1600" dirty="0" smtClean="0"/>
              <a:t>Minimální počet pasažérů: 2</a:t>
            </a:r>
            <a:r>
              <a:rPr lang="cs-CZ" sz="1200" dirty="0" smtClean="0"/>
              <a:t> </a:t>
            </a:r>
          </a:p>
          <a:p>
            <a:pPr lvl="1"/>
            <a:r>
              <a:rPr lang="cs-CZ" sz="1600" dirty="0"/>
              <a:t>Požadavky na </a:t>
            </a:r>
            <a:r>
              <a:rPr lang="cs-CZ" sz="1600" dirty="0" smtClean="0"/>
              <a:t>software:</a:t>
            </a:r>
          </a:p>
          <a:p>
            <a:pPr marL="342891" lvl="1" indent="0">
              <a:buNone/>
            </a:pPr>
            <a:r>
              <a:rPr lang="cs-CZ" sz="1600" dirty="0" smtClean="0">
                <a:solidFill>
                  <a:srgbClr val="993333"/>
                </a:solidFill>
              </a:rPr>
              <a:t>-</a:t>
            </a:r>
            <a:r>
              <a:rPr lang="cs-CZ" sz="1600" dirty="0" smtClean="0"/>
              <a:t> </a:t>
            </a:r>
            <a:r>
              <a:rPr lang="cs-CZ" sz="1600" dirty="0"/>
              <a:t>Autodesk </a:t>
            </a:r>
            <a:r>
              <a:rPr lang="cs-CZ" sz="1600" dirty="0" err="1"/>
              <a:t>Inventor</a:t>
            </a:r>
            <a:r>
              <a:rPr lang="cs-CZ" sz="1600" dirty="0"/>
              <a:t> </a:t>
            </a:r>
          </a:p>
          <a:p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254591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Postup konstruování 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686496" y="415341"/>
            <a:ext cx="2035008" cy="4371167"/>
            <a:chOff x="6404841" y="190730"/>
            <a:chExt cx="2035008" cy="437116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5581" y="190730"/>
              <a:ext cx="2004268" cy="14628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5581" y="1779662"/>
              <a:ext cx="2004268" cy="129614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4841" y="3193906"/>
              <a:ext cx="2004267" cy="13679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5459" y="555526"/>
            <a:ext cx="7560000" cy="3960000"/>
          </a:xfrm>
        </p:spPr>
        <p:txBody>
          <a:bodyPr/>
          <a:lstStyle/>
          <a:p>
            <a:r>
              <a:rPr lang="cs-CZ" dirty="0" smtClean="0"/>
              <a:t>Rozplánování konstrukce do úseků (pater)</a:t>
            </a:r>
          </a:p>
          <a:p>
            <a:pPr lvl="1"/>
            <a:r>
              <a:rPr lang="cs-CZ" dirty="0" smtClean="0"/>
              <a:t>Zpřehlednění konstrukce </a:t>
            </a:r>
          </a:p>
          <a:p>
            <a:pPr lvl="1"/>
            <a:r>
              <a:rPr lang="cs-CZ" dirty="0" smtClean="0"/>
              <a:t>Příprava pro výrobní postup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622521"/>
            <a:ext cx="8316432" cy="576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Původní koncept – </a:t>
            </a:r>
            <a:r>
              <a:rPr lang="cs-CZ" dirty="0"/>
              <a:t>nedostatky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339502"/>
            <a:ext cx="7560000" cy="396000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Nevhodný styl konstrukce (koncepční) </a:t>
            </a:r>
          </a:p>
          <a:p>
            <a:r>
              <a:rPr lang="cs-CZ" sz="2000" dirty="0" smtClean="0"/>
              <a:t>Složité konstrukční uzly </a:t>
            </a:r>
          </a:p>
          <a:p>
            <a:r>
              <a:rPr lang="cs-CZ" sz="2000" dirty="0" smtClean="0"/>
              <a:t>Nedostatečný výhled z kabiny </a:t>
            </a:r>
          </a:p>
          <a:p>
            <a:r>
              <a:rPr lang="cs-CZ" sz="2000" dirty="0" smtClean="0"/>
              <a:t>Tvarově nevhodný polotovar pro podvozek </a:t>
            </a:r>
          </a:p>
          <a:p>
            <a:r>
              <a:rPr lang="cs-CZ" sz="2000" dirty="0" smtClean="0"/>
              <a:t>Nedostatečný přístup k motoru </a:t>
            </a:r>
          </a:p>
          <a:p>
            <a:pPr marL="0" indent="0">
              <a:buNone/>
            </a:pPr>
            <a:endParaRPr lang="cs-CZ" sz="21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310" y="1198521"/>
            <a:ext cx="2592288" cy="1880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134" y="3147814"/>
            <a:ext cx="2602640" cy="1888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088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05007"/>
            <a:ext cx="7560000" cy="576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Nevhodný konstrukční styl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638" y="1059582"/>
            <a:ext cx="7560000" cy="3960000"/>
          </a:xfrm>
        </p:spPr>
        <p:txBody>
          <a:bodyPr>
            <a:normAutofit/>
          </a:bodyPr>
          <a:lstStyle/>
          <a:p>
            <a:r>
              <a:rPr lang="cs-CZ" sz="1800" dirty="0" smtClean="0"/>
              <a:t>Problematika: Nevhodný konstrukční styl – Koncepční styl</a:t>
            </a:r>
          </a:p>
          <a:p>
            <a:pPr lvl="1"/>
            <a:r>
              <a:rPr lang="cs-CZ" sz="1600" dirty="0"/>
              <a:t>M</a:t>
            </a:r>
            <a:r>
              <a:rPr lang="cs-CZ" sz="1600" dirty="0" smtClean="0"/>
              <a:t>onolitický rám ( jeden díl sestavy) </a:t>
            </a:r>
          </a:p>
          <a:p>
            <a:pPr lvl="1"/>
            <a:r>
              <a:rPr lang="cs-CZ" sz="1600" dirty="0" smtClean="0"/>
              <a:t>Nevyřešené tvarové styky trubek</a:t>
            </a:r>
          </a:p>
          <a:p>
            <a:r>
              <a:rPr lang="cs-CZ" sz="1800" dirty="0" smtClean="0"/>
              <a:t>Řešení : Změna konstrukčního stylu -  Standardní styl</a:t>
            </a:r>
          </a:p>
          <a:p>
            <a:pPr lvl="1"/>
            <a:r>
              <a:rPr lang="cs-CZ" sz="1600" dirty="0" smtClean="0"/>
              <a:t>Části rámu jsou samostatné součásti </a:t>
            </a:r>
          </a:p>
          <a:p>
            <a:pPr lvl="1"/>
            <a:r>
              <a:rPr lang="cs-CZ" sz="1600" dirty="0" smtClean="0"/>
              <a:t>Tvarový styk řešen trimováním </a:t>
            </a:r>
          </a:p>
          <a:p>
            <a:pPr lvl="1"/>
            <a:endParaRPr lang="cs-CZ" sz="2000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2787774"/>
            <a:ext cx="3923928" cy="1837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19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708" y="627534"/>
            <a:ext cx="7560000" cy="576000"/>
          </a:xfrm>
        </p:spPr>
        <p:txBody>
          <a:bodyPr>
            <a:normAutofit fontScale="90000"/>
          </a:bodyPr>
          <a:lstStyle/>
          <a:p>
            <a:r>
              <a:rPr lang="cs-CZ" dirty="0"/>
              <a:t>Složité konstrukční uzly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87794"/>
            <a:ext cx="4091513" cy="3023896"/>
          </a:xfrm>
        </p:spPr>
        <p:txBody>
          <a:bodyPr/>
          <a:lstStyle/>
          <a:p>
            <a:r>
              <a:rPr lang="cs-CZ" sz="1600" dirty="0" smtClean="0"/>
              <a:t>Obtížně vyrobitelné a svařitelné </a:t>
            </a:r>
          </a:p>
          <a:p>
            <a:r>
              <a:rPr lang="cs-CZ" sz="1600" dirty="0" smtClean="0"/>
              <a:t>Nevhodné z hlediska bezporuchovosti </a:t>
            </a:r>
          </a:p>
          <a:p>
            <a:r>
              <a:rPr lang="cs-CZ" sz="1600" dirty="0" smtClean="0"/>
              <a:t>Vyšší náklady spojené se spotřebou matriálu</a:t>
            </a:r>
          </a:p>
          <a:p>
            <a:endParaRPr lang="cs-CZ" sz="1600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499742"/>
            <a:ext cx="3207284" cy="2327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2499743"/>
            <a:ext cx="3199910" cy="23270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672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2706" y="627534"/>
            <a:ext cx="7560000" cy="576000"/>
          </a:xfrm>
        </p:spPr>
        <p:txBody>
          <a:bodyPr>
            <a:normAutofit fontScale="90000"/>
          </a:bodyPr>
          <a:lstStyle/>
          <a:p>
            <a:r>
              <a:rPr lang="cs-CZ" dirty="0"/>
              <a:t>Nedostatečný výhled z </a:t>
            </a:r>
            <a:r>
              <a:rPr lang="cs-CZ" dirty="0" smtClean="0"/>
              <a:t>kabiny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2706" y="-435608"/>
            <a:ext cx="4727326" cy="3960000"/>
          </a:xfrm>
        </p:spPr>
        <p:txBody>
          <a:bodyPr>
            <a:normAutofit/>
          </a:bodyPr>
          <a:lstStyle/>
          <a:p>
            <a:r>
              <a:rPr lang="cs-CZ" sz="1800" dirty="0" smtClean="0"/>
              <a:t>Části konstrukce rámu přímo v zorném poli </a:t>
            </a:r>
          </a:p>
          <a:p>
            <a:r>
              <a:rPr lang="cs-CZ" sz="1800" dirty="0" smtClean="0"/>
              <a:t>Zúžené zorné pole celkového výhledu z kabiny </a:t>
            </a:r>
            <a:endParaRPr lang="cs-CZ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95687"/>
            <a:ext cx="2916000" cy="2130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995687"/>
            <a:ext cx="2930400" cy="2131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251520" y="4515966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266173"/>
            <a:ext cx="3962400" cy="619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335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Šablona PowerPoin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eb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b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8A2E3C0A-6E89-484E-8C2E-9CA32688ABB5}" vid="{D8368890-3F96-4D11-B39D-F0BAEB8629C8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PowerPoint</Template>
  <TotalTime>55</TotalTime>
  <Words>501</Words>
  <Application>Microsoft Office PowerPoint</Application>
  <PresentationFormat>Předvádění na obrazovce (16:9)</PresentationFormat>
  <Paragraphs>139</Paragraphs>
  <Slides>28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Šablona PowerPoint</vt:lpstr>
      <vt:lpstr>Konstrukce rámu Buggy a určení torzní tuhosti rámu  Bakalářská práce </vt:lpstr>
      <vt:lpstr>Cíl práce          </vt:lpstr>
      <vt:lpstr>Struktura práce </vt:lpstr>
      <vt:lpstr>Výchozí seminární práce </vt:lpstr>
      <vt:lpstr>Postup konstruování </vt:lpstr>
      <vt:lpstr>Původní koncept – nedostatky   </vt:lpstr>
      <vt:lpstr>Nevhodný konstrukční styl</vt:lpstr>
      <vt:lpstr>Složité konstrukční uzly   </vt:lpstr>
      <vt:lpstr>Nedostatečný výhled z kabiny   </vt:lpstr>
      <vt:lpstr>nevhodný polotovar pro podvozek </vt:lpstr>
      <vt:lpstr>Nedostatečný přístup k motoru  </vt:lpstr>
      <vt:lpstr>Výsledky konstrukčních úprav </vt:lpstr>
      <vt:lpstr>Určení torzní tuhosti </vt:lpstr>
      <vt:lpstr>Výstupy z analýzy torzní tuhosti </vt:lpstr>
      <vt:lpstr>Výpočet torzní tuhosti </vt:lpstr>
      <vt:lpstr>Výsledky výpočtu torzní tuhosti</vt:lpstr>
      <vt:lpstr>Realizace projektu buggy  </vt:lpstr>
      <vt:lpstr>Realizační tým projektu  </vt:lpstr>
      <vt:lpstr>Realizace buginy - stavba rámu  </vt:lpstr>
      <vt:lpstr>Realizace buginy – Implementace Sériových dílů  </vt:lpstr>
      <vt:lpstr>Realizace buginy – motorizace  </vt:lpstr>
      <vt:lpstr>Realizace buginy – motorizace </vt:lpstr>
      <vt:lpstr>Realizace buginy- dokončení   </vt:lpstr>
      <vt:lpstr>Realizace buginy- dokončení   </vt:lpstr>
      <vt:lpstr>Sekundární výstupy projektu </vt:lpstr>
      <vt:lpstr>Prezentace aplikace PowerPoint</vt:lpstr>
      <vt:lpstr>Prezentace aplikace PowerPoint</vt:lpstr>
      <vt:lpstr>Doplňující dotazy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 prezentace</dc:title>
  <dc:subject>Šablona PowerPoint</dc:subject>
  <dc:creator>PC</dc:creator>
  <cp:keywords>Šablona Word; Integrace a podpora studentů se specifickými vzdělávacími potřebami na Vysoké škole technické a ekonomické v Českých Budějovicích</cp:keywords>
  <cp:lastModifiedBy>Martin Kůs</cp:lastModifiedBy>
  <cp:revision>114</cp:revision>
  <dcterms:created xsi:type="dcterms:W3CDTF">2014-02-03T14:45:01Z</dcterms:created>
  <dcterms:modified xsi:type="dcterms:W3CDTF">2017-06-20T07:43:49Z</dcterms:modified>
  <cp:version>1.4</cp:version>
</cp:coreProperties>
</file>