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77" r:id="rId5"/>
    <p:sldId id="261" r:id="rId6"/>
    <p:sldId id="278" r:id="rId7"/>
    <p:sldId id="279" r:id="rId8"/>
    <p:sldId id="280" r:id="rId9"/>
    <p:sldId id="271" r:id="rId10"/>
    <p:sldId id="273" r:id="rId11"/>
    <p:sldId id="27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>
        <p:scale>
          <a:sx n="70" d="100"/>
          <a:sy n="70" d="100"/>
        </p:scale>
        <p:origin x="-13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D35BE-5638-4C38-8228-A539F23BE12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AD191-3F27-48C3-B9C5-A007B040BCB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742FA-F755-4FA5-B942-2D31007AFA6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4FA8E-EEF8-4C9D-B1F4-674B02D5BE9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9D778-4EB1-423A-8FA7-052502B659E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491DE-0530-43C5-B0CF-6B156C317E7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E91A3-AE3D-4811-A164-75C9FB2B7FE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CD47D-9091-4817-B25C-6B85B9A2D9F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88A90-86DF-4761-99C7-A7E44650BD3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42FDC-5BFF-4484-BEBD-DF4600E126E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9A3B3-69D8-4364-BE5A-207233F1EDE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011DA97-FF2B-4236-9756-96F0A04C0C4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pic>
        <p:nvPicPr>
          <p:cNvPr id="7" name="Obrázek 6"/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8000" y="222250"/>
            <a:ext cx="1080000" cy="108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0074" y="2276872"/>
            <a:ext cx="8134672" cy="1470025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KONSTRUKČNÍ NÁVRH ZUBOVÉHO ČERPADLA</a:t>
            </a:r>
            <a:endParaRPr lang="cs-CZ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03848" y="5013176"/>
            <a:ext cx="5939365" cy="1484784"/>
          </a:xfrm>
        </p:spPr>
        <p:txBody>
          <a:bodyPr>
            <a:noAutofit/>
          </a:bodyPr>
          <a:lstStyle/>
          <a:p>
            <a:pPr algn="l"/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bakalářské práce: 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 </a:t>
            </a:r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Brožík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Vedoucí bakalářské </a:t>
            </a:r>
            <a:r>
              <a:rPr lang="cs-C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</a:t>
            </a:r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Martin Podařil, PhD</a:t>
            </a:r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cs-C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Oponent bakalářské práce:</a:t>
            </a:r>
            <a:r>
              <a:rPr lang="cs-CZ" sz="1800" b="1" dirty="0" smtClean="0"/>
              <a:t> </a:t>
            </a:r>
            <a:r>
              <a:rPr lang="cs-CZ" sz="1800" dirty="0" smtClean="0"/>
              <a:t>Ing. Daniel Kučerka, PhD.</a:t>
            </a:r>
            <a:endParaRPr lang="cs-CZ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České </a:t>
            </a:r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Budějovice, </a:t>
            </a: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červen</a:t>
            </a:r>
            <a:r>
              <a:rPr lang="cs-C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 </a:t>
            </a:r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83568" y="324118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Vysoká škola technická a ekonomická 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Ústav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technicko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technologický </a:t>
            </a:r>
          </a:p>
          <a:p>
            <a:pPr algn="ctr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 Českých Budějovicích </a:t>
            </a:r>
          </a:p>
        </p:txBody>
      </p:sp>
    </p:spTree>
    <p:extLst>
      <p:ext uri="{BB962C8B-B14F-4D97-AF65-F5344CB8AC3E}">
        <p14:creationId xmlns:p14="http://schemas.microsoft.com/office/powerpoint/2010/main" xmlns="" val="295806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852936"/>
            <a:ext cx="7211144" cy="1143000"/>
          </a:xfrm>
        </p:spPr>
        <p:txBody>
          <a:bodyPr/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26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Otázky od oponenta práce 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000" dirty="0" smtClean="0"/>
              <a:t>1. </a:t>
            </a:r>
            <a:r>
              <a:rPr lang="cs-CZ" sz="2000" dirty="0" err="1" smtClean="0"/>
              <a:t>Vysvetlite</a:t>
            </a:r>
            <a:r>
              <a:rPr lang="cs-CZ" sz="2000" dirty="0" smtClean="0"/>
              <a:t> účel a </a:t>
            </a:r>
            <a:r>
              <a:rPr lang="cs-CZ" sz="2000" dirty="0" err="1" smtClean="0"/>
              <a:t>použitie</a:t>
            </a:r>
            <a:r>
              <a:rPr lang="cs-CZ" sz="2000" dirty="0" smtClean="0"/>
              <a:t> navrhnutého </a:t>
            </a:r>
            <a:r>
              <a:rPr lang="cs-CZ" sz="2000" smtClean="0"/>
              <a:t>zubového čerpadla.</a:t>
            </a:r>
            <a:endParaRPr lang="cs-CZ" sz="2000" dirty="0" smtClean="0"/>
          </a:p>
          <a:p>
            <a:pPr>
              <a:lnSpc>
                <a:spcPct val="150000"/>
              </a:lnSpc>
            </a:pPr>
            <a:r>
              <a:rPr lang="cs-CZ" sz="2000" dirty="0" smtClean="0"/>
              <a:t>2. </a:t>
            </a:r>
            <a:r>
              <a:rPr lang="cs-CZ" sz="2000" dirty="0" err="1" smtClean="0"/>
              <a:t>Povedzte</a:t>
            </a:r>
            <a:r>
              <a:rPr lang="cs-CZ" sz="2000" dirty="0" smtClean="0"/>
              <a:t> aspoň dva </a:t>
            </a:r>
            <a:r>
              <a:rPr lang="cs-CZ" sz="2000" dirty="0" err="1" smtClean="0"/>
              <a:t>konrétne</a:t>
            </a:r>
            <a:r>
              <a:rPr lang="cs-CZ" sz="2000" dirty="0" smtClean="0"/>
              <a:t> návrhy </a:t>
            </a:r>
            <a:r>
              <a:rPr lang="cs-CZ" sz="2000" dirty="0" err="1" smtClean="0"/>
              <a:t>opatrení</a:t>
            </a:r>
            <a:r>
              <a:rPr lang="cs-CZ" sz="2000" dirty="0" smtClean="0"/>
              <a:t> a </a:t>
            </a:r>
            <a:r>
              <a:rPr lang="cs-CZ" sz="2000" dirty="0" err="1" smtClean="0"/>
              <a:t>využitie</a:t>
            </a:r>
            <a:r>
              <a:rPr lang="cs-CZ" sz="2000" dirty="0" smtClean="0"/>
              <a:t> v praxi </a:t>
            </a:r>
            <a:r>
              <a:rPr lang="cs-CZ" sz="2000" dirty="0" err="1" smtClean="0"/>
              <a:t>Vami</a:t>
            </a:r>
            <a:r>
              <a:rPr lang="cs-CZ" sz="2000" dirty="0" smtClean="0"/>
              <a:t> navrhnutého čerpadla.</a:t>
            </a:r>
          </a:p>
          <a:p>
            <a:pPr>
              <a:buNone/>
            </a:pP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5802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Motivace a důvody k řešení</a:t>
            </a:r>
            <a:br>
              <a:rPr lang="cs-CZ" altLang="cs-CZ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cs-CZ" altLang="cs-CZ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daného problému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cs-CZ" sz="2000" dirty="0" smtClean="0"/>
          </a:p>
          <a:p>
            <a:pPr>
              <a:lnSpc>
                <a:spcPct val="150000"/>
              </a:lnSpc>
            </a:pPr>
            <a:r>
              <a:rPr lang="cs-CZ" sz="2000" dirty="0" smtClean="0"/>
              <a:t>Obohacení o nové poznatky a zkušenosti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Zdokonalení v oblasti konstrukce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Osobní zájem o problematiku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Setkávání se s čerpadly v běžném životě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340125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Cíl práce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cs-CZ" sz="2000" dirty="0" smtClean="0"/>
          </a:p>
          <a:p>
            <a:pPr>
              <a:lnSpc>
                <a:spcPct val="150000"/>
              </a:lnSpc>
            </a:pPr>
            <a:r>
              <a:rPr lang="cs-CZ" sz="2000" dirty="0" smtClean="0"/>
              <a:t>Konstrukce zubového čerpadla 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Návrhové a pevnostní výpočty zařízení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Výkresová dokumentace v programu Autodesk </a:t>
            </a:r>
            <a:r>
              <a:rPr lang="cs-CZ" sz="2000" dirty="0" err="1" smtClean="0"/>
              <a:t>Inventor</a:t>
            </a:r>
            <a:endParaRPr lang="cs-CZ" sz="20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7750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Úvod do problému – zubové čerpadla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cs-CZ" sz="2000" dirty="0" smtClean="0"/>
          </a:p>
          <a:p>
            <a:pPr>
              <a:lnSpc>
                <a:spcPct val="150000"/>
              </a:lnSpc>
            </a:pPr>
            <a:r>
              <a:rPr lang="cs-CZ" sz="2000" dirty="0" smtClean="0"/>
              <a:t>Zubové čerpadla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Princip čerpadla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Využití čerpadel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Výhody a nevýhody</a:t>
            </a:r>
          </a:p>
          <a:p>
            <a:endParaRPr lang="cs-CZ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1302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Metody řešení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000" dirty="0" smtClean="0"/>
              <a:t>Návrh</a:t>
            </a:r>
          </a:p>
          <a:p>
            <a:pPr>
              <a:lnSpc>
                <a:spcPct val="150000"/>
              </a:lnSpc>
              <a:buNone/>
            </a:pPr>
            <a:r>
              <a:rPr lang="cs-CZ" sz="2000" dirty="0" smtClean="0"/>
              <a:t>	- Podle vlastních znalostí a literatury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Výpočet součástí</a:t>
            </a:r>
          </a:p>
          <a:p>
            <a:pPr>
              <a:lnSpc>
                <a:spcPct val="150000"/>
              </a:lnSpc>
              <a:buNone/>
            </a:pPr>
            <a:r>
              <a:rPr lang="cs-CZ" sz="2000" dirty="0" smtClean="0"/>
              <a:t>	- Podle vzorců uvedených v odborné literatuře</a:t>
            </a:r>
          </a:p>
          <a:p>
            <a:pPr>
              <a:lnSpc>
                <a:spcPct val="150000"/>
              </a:lnSpc>
              <a:buNone/>
            </a:pPr>
            <a:r>
              <a:rPr lang="cs-CZ" sz="2000" dirty="0" smtClean="0"/>
              <a:t>	- Pomocí výpočetních softwarů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Konstrukce v programu Autodesk </a:t>
            </a:r>
            <a:r>
              <a:rPr lang="cs-CZ" sz="2000" dirty="0" err="1" smtClean="0"/>
              <a:t>Inventor</a:t>
            </a:r>
            <a:endParaRPr lang="cs-CZ" sz="2000" dirty="0" smtClean="0"/>
          </a:p>
          <a:p>
            <a:pPr lvl="7">
              <a:buFontTx/>
              <a:buChar char="-"/>
            </a:pPr>
            <a:endParaRPr lang="cs-CZ" sz="3200" dirty="0" smtClean="0"/>
          </a:p>
          <a:p>
            <a:pPr lvl="7">
              <a:buFontTx/>
              <a:buChar char="-"/>
            </a:pPr>
            <a:endParaRPr lang="cs-CZ" sz="3200" dirty="0" smtClean="0"/>
          </a:p>
          <a:p>
            <a:pPr lvl="7">
              <a:buNone/>
            </a:pPr>
            <a:endParaRPr lang="cs-CZ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425802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Základní údaje o čerpadle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000" dirty="0" smtClean="0"/>
              <a:t>Typ čerpadla: s vnějším ozubením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Průtok:  8,7.10</a:t>
            </a:r>
            <a:r>
              <a:rPr lang="cs-CZ" sz="2000" baseline="30000" dirty="0" smtClean="0"/>
              <a:t>-4</a:t>
            </a:r>
            <a:r>
              <a:rPr lang="cs-CZ" sz="2000" dirty="0" smtClean="0"/>
              <a:t> m</a:t>
            </a:r>
            <a:r>
              <a:rPr lang="cs-CZ" sz="2000" baseline="30000" dirty="0" smtClean="0"/>
              <a:t>3</a:t>
            </a:r>
            <a:r>
              <a:rPr lang="cs-CZ" sz="2000" dirty="0" smtClean="0"/>
              <a:t>.s</a:t>
            </a:r>
            <a:r>
              <a:rPr lang="cs-CZ" sz="2000" baseline="30000" dirty="0" smtClean="0"/>
              <a:t>-1</a:t>
            </a:r>
            <a:endParaRPr lang="cs-CZ" sz="2000" dirty="0" smtClean="0"/>
          </a:p>
          <a:p>
            <a:pPr>
              <a:lnSpc>
                <a:spcPct val="150000"/>
              </a:lnSpc>
            </a:pPr>
            <a:r>
              <a:rPr lang="cs-CZ" sz="2000" dirty="0" smtClean="0"/>
              <a:t>Výstupní tlak: 7,5 </a:t>
            </a:r>
            <a:r>
              <a:rPr lang="cs-CZ" sz="2000" dirty="0" err="1" smtClean="0"/>
              <a:t>MPa</a:t>
            </a:r>
            <a:endParaRPr lang="cs-CZ" sz="2000" dirty="0" smtClean="0"/>
          </a:p>
          <a:p>
            <a:pPr>
              <a:lnSpc>
                <a:spcPct val="150000"/>
              </a:lnSpc>
            </a:pPr>
            <a:r>
              <a:rPr lang="cs-CZ" sz="2000" dirty="0" smtClean="0"/>
              <a:t>Otáčky: 2 300 </a:t>
            </a:r>
            <a:r>
              <a:rPr lang="cs-CZ" sz="2000" dirty="0" err="1" smtClean="0"/>
              <a:t>ot</a:t>
            </a:r>
            <a:r>
              <a:rPr lang="cs-CZ" sz="2000" dirty="0" smtClean="0"/>
              <a:t>/min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Počet zubů: 13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1302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Konstrukce zubového čerpadla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5" name="Obrázek 4" descr="Zubové čerpadlo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72816"/>
            <a:ext cx="4545760" cy="4824536"/>
          </a:xfrm>
          <a:prstGeom prst="rect">
            <a:avLst/>
          </a:prstGeom>
        </p:spPr>
      </p:pic>
      <p:pic>
        <p:nvPicPr>
          <p:cNvPr id="6" name="Obrázek 5" descr="Zubové čerpadlo3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3" y="1768020"/>
            <a:ext cx="4385876" cy="482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067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Rozvod mazání a ložisek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8" name="Obrázek 7" descr="Mazání - bokorys 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4690441" cy="4608512"/>
          </a:xfrm>
          <a:prstGeom prst="rect">
            <a:avLst/>
          </a:prstGeom>
        </p:spPr>
      </p:pic>
      <p:pic>
        <p:nvPicPr>
          <p:cNvPr id="9" name="Obrázek 8" descr="Mazaní 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700808"/>
            <a:ext cx="4205078" cy="469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067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Dosažené výsledky 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 přínos práce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000" dirty="0" smtClean="0"/>
              <a:t>Porozumění problematiky čerpadla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Navržené funkční čerpadlo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8067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4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Motiv4</Template>
  <TotalTime>3993</TotalTime>
  <Words>185</Words>
  <Application>Microsoft Office PowerPoint</Application>
  <PresentationFormat>Předvádění na obrazovce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Motiv4</vt:lpstr>
      <vt:lpstr>KONSTRUKČNÍ NÁVRH ZUBOVÉHO ČERPADLA</vt:lpstr>
      <vt:lpstr>Motivace a důvody k řešení daného problému</vt:lpstr>
      <vt:lpstr>Cíl práce</vt:lpstr>
      <vt:lpstr>Úvod do problému – zubové čerpadla</vt:lpstr>
      <vt:lpstr>Metody řešení</vt:lpstr>
      <vt:lpstr>Základní údaje o čerpadle</vt:lpstr>
      <vt:lpstr>Konstrukce zubového čerpadla</vt:lpstr>
      <vt:lpstr>Rozvod mazání a ložisek</vt:lpstr>
      <vt:lpstr>Dosažené výsledky  a přínos práce</vt:lpstr>
      <vt:lpstr>Děkuji za pozornost</vt:lpstr>
      <vt:lpstr>Otázky od oponenta práce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NÁVRH ZUBOVÉHE ČERPADLA</dc:title>
  <dc:creator>Blaza</dc:creator>
  <cp:lastModifiedBy>sony</cp:lastModifiedBy>
  <cp:revision>97</cp:revision>
  <dcterms:created xsi:type="dcterms:W3CDTF">2017-01-30T11:29:24Z</dcterms:created>
  <dcterms:modified xsi:type="dcterms:W3CDTF">2017-06-20T17:40:53Z</dcterms:modified>
</cp:coreProperties>
</file>