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74" r:id="rId5"/>
    <p:sldId id="277" r:id="rId6"/>
    <p:sldId id="258" r:id="rId7"/>
    <p:sldId id="261" r:id="rId8"/>
    <p:sldId id="260" r:id="rId9"/>
    <p:sldId id="262" r:id="rId10"/>
    <p:sldId id="263" r:id="rId11"/>
    <p:sldId id="264" r:id="rId12"/>
    <p:sldId id="266" r:id="rId13"/>
    <p:sldId id="267" r:id="rId14"/>
    <p:sldId id="268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70EE5-D4D4-4B05-B84A-8560FF6EE3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Konstrukční návrh vytřásacího zařízení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F09F68-D48E-421A-92C0-37D36D682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5834" y="4762033"/>
            <a:ext cx="7777965" cy="1473667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Vypracoval: Jan Prachař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Vedoucí práce: doc. Ing. Petr Hrubý, CSc.</a:t>
            </a:r>
          </a:p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Červen 2017</a:t>
            </a:r>
          </a:p>
        </p:txBody>
      </p:sp>
      <p:pic>
        <p:nvPicPr>
          <p:cNvPr id="4" name="Obrázek 3" descr="logo.jpg">
            <a:extLst>
              <a:ext uri="{FF2B5EF4-FFF2-40B4-BE49-F238E27FC236}">
                <a16:creationId xmlns:a16="http://schemas.microsoft.com/office/drawing/2014/main" id="{923BF22C-AA16-4250-BCEE-3B0D80A9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71670" cy="2092387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25580F45-C910-4FD0-81B5-6038A3597C5F}"/>
              </a:ext>
            </a:extLst>
          </p:cNvPr>
          <p:cNvSpPr>
            <a:spLocks noGrp="1"/>
          </p:cNvSpPr>
          <p:nvPr/>
        </p:nvSpPr>
        <p:spPr>
          <a:xfrm>
            <a:off x="1035834" y="121701"/>
            <a:ext cx="914400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Vysoká škola technická </a:t>
            </a:r>
            <a:br>
              <a:rPr lang="cs-CZ" sz="22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cs-CZ" sz="22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 ekonomická</a:t>
            </a:r>
            <a:br>
              <a:rPr lang="cs-CZ" sz="22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cs-CZ" sz="2200" i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Ústav technicko-technologický</a:t>
            </a:r>
            <a:endParaRPr lang="cs-CZ" sz="2200" b="1" i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9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DFCB9-FFB2-43A9-95AA-914FF15F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Háček na koryto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ECBFB7A-F1BD-49E3-ADAB-34423A7F29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8" y="1280160"/>
            <a:ext cx="2697208" cy="258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hanga\AppData\Local\Microsoft\Windows\INetCacheContent.Word\IMG_20170214_114256.jpg">
            <a:extLst>
              <a:ext uri="{FF2B5EF4-FFF2-40B4-BE49-F238E27FC236}">
                <a16:creationId xmlns:a16="http://schemas.microsoft.com/office/drawing/2014/main" id="{50F716D3-4211-4041-A986-984E27AD90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46" y="3840480"/>
            <a:ext cx="3059429" cy="24226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4DC42FF7-6F68-456C-8433-92A29CF8C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Účel:</a:t>
            </a:r>
          </a:p>
        </p:txBody>
      </p:sp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id="{19B04F69-10E2-4856-A49D-E698EB2DC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3985155" cy="88225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Přichycení koryta</a:t>
            </a:r>
          </a:p>
        </p:txBody>
      </p:sp>
      <p:sp>
        <p:nvSpPr>
          <p:cNvPr id="11" name="Zástupný symbol pro text 2">
            <a:extLst>
              <a:ext uri="{FF2B5EF4-FFF2-40B4-BE49-F238E27FC236}">
                <a16:creationId xmlns:a16="http://schemas.microsoft.com/office/drawing/2014/main" id="{33A319D1-4A94-4321-99C2-607122338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3533703"/>
            <a:ext cx="4185623" cy="576262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Skládá se:</a:t>
            </a:r>
          </a:p>
        </p:txBody>
      </p:sp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53B84BB4-D8C6-47D3-967B-B262F5F22100}"/>
              </a:ext>
            </a:extLst>
          </p:cNvPr>
          <p:cNvSpPr txBox="1">
            <a:spLocks/>
          </p:cNvSpPr>
          <p:nvPr/>
        </p:nvSpPr>
        <p:spPr>
          <a:xfrm>
            <a:off x="702292" y="4182193"/>
            <a:ext cx="4386091" cy="1380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Packa na držák profilu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Destička na držák profilu</a:t>
            </a:r>
          </a:p>
        </p:txBody>
      </p:sp>
    </p:spTree>
    <p:extLst>
      <p:ext uri="{BB962C8B-B14F-4D97-AF65-F5344CB8AC3E}">
        <p14:creationId xmlns:p14="http://schemas.microsoft.com/office/powerpoint/2010/main" val="1787000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AE811-B0B2-4831-A96E-A29F3CFE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Držák vytřásadla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38AB81-7D16-42E5-981A-AF31108B2C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00" y="369920"/>
            <a:ext cx="3817711" cy="358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1E849F-F40D-46D0-B669-22F3FFEF44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63" y="2796560"/>
            <a:ext cx="4348480" cy="37519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id="{8C27CB5C-5907-445F-8DA9-5F3DB5E6D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1557335"/>
            <a:ext cx="4185623" cy="576262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Účel:</a:t>
            </a:r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C3BDF44D-56A8-4C0B-BFB2-2A056EA38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145868"/>
            <a:ext cx="4772918" cy="57745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Přichycení a držení celé sestavy</a:t>
            </a:r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4691CCF3-CB91-47F1-8D55-98F938A27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2626648"/>
            <a:ext cx="4185623" cy="576262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Varianty:</a:t>
            </a:r>
          </a:p>
        </p:txBody>
      </p:sp>
      <p:sp>
        <p:nvSpPr>
          <p:cNvPr id="11" name="Zástupný symbol pro obsah 3">
            <a:extLst>
              <a:ext uri="{FF2B5EF4-FFF2-40B4-BE49-F238E27FC236}">
                <a16:creationId xmlns:a16="http://schemas.microsoft.com/office/drawing/2014/main" id="{891825A7-4614-448C-BEA3-4D17180E7997}"/>
              </a:ext>
            </a:extLst>
          </p:cNvPr>
          <p:cNvSpPr txBox="1">
            <a:spLocks/>
          </p:cNvSpPr>
          <p:nvPr/>
        </p:nvSpPr>
        <p:spPr>
          <a:xfrm>
            <a:off x="675744" y="3213447"/>
            <a:ext cx="5017557" cy="1380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1 - na vodorovnou desku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 – 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zadní strany na boční svislou desku stolu lisu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4150EE1B-48BC-45FC-84FB-415FBD8C9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4497079"/>
            <a:ext cx="4185623" cy="576262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Skládá se:</a:t>
            </a:r>
          </a:p>
        </p:txBody>
      </p:sp>
      <p:sp>
        <p:nvSpPr>
          <p:cNvPr id="13" name="Zástupný symbol pro obsah 3">
            <a:extLst>
              <a:ext uri="{FF2B5EF4-FFF2-40B4-BE49-F238E27FC236}">
                <a16:creationId xmlns:a16="http://schemas.microsoft.com/office/drawing/2014/main" id="{AB45AB5A-3915-45B8-BF47-B67C51DA1F7A}"/>
              </a:ext>
            </a:extLst>
          </p:cNvPr>
          <p:cNvSpPr txBox="1">
            <a:spLocks/>
          </p:cNvSpPr>
          <p:nvPr/>
        </p:nvSpPr>
        <p:spPr>
          <a:xfrm>
            <a:off x="675744" y="5010741"/>
            <a:ext cx="4495672" cy="1562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Držák na profil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Krátká a dlouhá matka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Hliníkový profil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Destička pod vytřásadlo</a:t>
            </a:r>
          </a:p>
        </p:txBody>
      </p:sp>
    </p:spTree>
    <p:extLst>
      <p:ext uri="{BB962C8B-B14F-4D97-AF65-F5344CB8AC3E}">
        <p14:creationId xmlns:p14="http://schemas.microsoft.com/office/powerpoint/2010/main" val="78041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6B14B-1E7E-40F4-A439-CD19A6A9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Vytřásadlo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041017-2575-44B4-BE95-4D600A613B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44" y="2552110"/>
            <a:ext cx="5671956" cy="3518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text 2">
            <a:extLst>
              <a:ext uri="{FF2B5EF4-FFF2-40B4-BE49-F238E27FC236}">
                <a16:creationId xmlns:a16="http://schemas.microsoft.com/office/drawing/2014/main" id="{D10770E0-FDF6-4237-9B1F-354F79D94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754590"/>
            <a:ext cx="4185623" cy="576262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Účel:</a:t>
            </a:r>
          </a:p>
        </p:txBody>
      </p:sp>
      <p:sp>
        <p:nvSpPr>
          <p:cNvPr id="8" name="Zástupný symbol pro obsah 3">
            <a:extLst>
              <a:ext uri="{FF2B5EF4-FFF2-40B4-BE49-F238E27FC236}">
                <a16:creationId xmlns:a16="http://schemas.microsoft.com/office/drawing/2014/main" id="{F17692BC-04D5-433B-BFE4-C08DDE596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336793"/>
            <a:ext cx="3985155" cy="57745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Pohyb a držení držáku koryt</a:t>
            </a:r>
          </a:p>
        </p:txBody>
      </p:sp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9A18E34C-BF7F-4661-BDCD-D81B4573F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2826343"/>
            <a:ext cx="4185623" cy="576262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Skládá se:</a:t>
            </a:r>
          </a:p>
        </p:txBody>
      </p:sp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id="{C1EE8FB3-E9F5-4DEE-943E-32375B72DA29}"/>
              </a:ext>
            </a:extLst>
          </p:cNvPr>
          <p:cNvSpPr txBox="1">
            <a:spLocks/>
          </p:cNvSpPr>
          <p:nvPr/>
        </p:nvSpPr>
        <p:spPr>
          <a:xfrm>
            <a:off x="659343" y="3475842"/>
            <a:ext cx="4585757" cy="33821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Blok na ventily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Sací a vypouštěcí ventil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Tělo vytřásadla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Pístek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Vratná pružina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Hybná hřídel (2x)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Zadní packa vytřásadla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Přední packa vytřásadla</a:t>
            </a:r>
          </a:p>
        </p:txBody>
      </p:sp>
    </p:spTree>
    <p:extLst>
      <p:ext uri="{BB962C8B-B14F-4D97-AF65-F5344CB8AC3E}">
        <p14:creationId xmlns:p14="http://schemas.microsoft.com/office/powerpoint/2010/main" val="153119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BE707-1E0A-4809-9119-5AF5DA67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Ekonomické zhodnocení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FAFCFFA-9F1E-4998-93A7-32A5C70C2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Původní sestava</a:t>
            </a:r>
            <a:r>
              <a:rPr lang="cs-CZ" dirty="0"/>
              <a:t>	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77804A4-BE86-4EFE-8DC2-35C91D6258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3,5 minuty přestavba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Jedna pozice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Cena 40 Kč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18319B4-529B-4242-9187-BF58A425B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Nová sestava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BDB8D68-FA53-4154-B7CB-604EE5D9BA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 minuty přestavba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Možnost pozicování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Cena 690 Kč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Roční úspora 4550 Kč</a:t>
            </a:r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D79CD900-879E-42A4-BF3B-B94577A83692}"/>
              </a:ext>
            </a:extLst>
          </p:cNvPr>
          <p:cNvSpPr txBox="1">
            <a:spLocks/>
          </p:cNvSpPr>
          <p:nvPr/>
        </p:nvSpPr>
        <p:spPr>
          <a:xfrm>
            <a:off x="789252" y="1556145"/>
            <a:ext cx="7351448" cy="475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sazba AIDA linky je 1500 Kč/1 hodinu na jednom lise</a:t>
            </a:r>
          </a:p>
        </p:txBody>
      </p:sp>
    </p:spTree>
    <p:extLst>
      <p:ext uri="{BB962C8B-B14F-4D97-AF65-F5344CB8AC3E}">
        <p14:creationId xmlns:p14="http://schemas.microsoft.com/office/powerpoint/2010/main" val="262312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48257-DFEE-41C1-9513-D6E1D839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Návrh opatření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46867A-BFC7-4F51-8EB5-8B3904210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Školení: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1EE7BA-7609-4F8E-8F31-0E5D33AC4C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Manipulace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Obsluha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údržba</a:t>
            </a:r>
          </a:p>
        </p:txBody>
      </p:sp>
    </p:spTree>
    <p:extLst>
      <p:ext uri="{BB962C8B-B14F-4D97-AF65-F5344CB8AC3E}">
        <p14:creationId xmlns:p14="http://schemas.microsoft.com/office/powerpoint/2010/main" val="553999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29DF4-96FC-4CA8-8319-F425B446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257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569FBA-DBE0-45CD-9A74-E10CFC8A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0" y="4572000"/>
            <a:ext cx="3241502" cy="146936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„Děkuji za pozornost“</a:t>
            </a:r>
          </a:p>
        </p:txBody>
      </p:sp>
    </p:spTree>
    <p:extLst>
      <p:ext uri="{BB962C8B-B14F-4D97-AF65-F5344CB8AC3E}">
        <p14:creationId xmlns:p14="http://schemas.microsoft.com/office/powerpoint/2010/main" val="409822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E9EFE06-7812-4A04-866C-5D17188B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71600"/>
            <a:ext cx="8596668" cy="596900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Tahový diagram a jeho meze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>
                <a:extLst>
                  <a:ext uri="{FF2B5EF4-FFF2-40B4-BE49-F238E27FC236}">
                    <a16:creationId xmlns:a16="http://schemas.microsoft.com/office/drawing/2014/main" id="{1347A25A-144B-410F-A4EF-479C1C632E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 – mez úměrnosti</a:t>
                </a:r>
              </a:p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 – mez pružnosti (elasticity)</a:t>
                </a:r>
              </a:p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 – mez kluzu</a:t>
                </a:r>
              </a:p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 – mez pevnosti</a:t>
                </a:r>
              </a:p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 – přetržení materiálu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cs-CZ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pevnost v tahu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cs-CZ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výrazná mez kluzu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Zástupný symbol pro obsah 4">
                <a:extLst>
                  <a:ext uri="{FF2B5EF4-FFF2-40B4-BE49-F238E27FC236}">
                    <a16:creationId xmlns:a16="http://schemas.microsoft.com/office/drawing/2014/main" id="{1347A25A-144B-410F-A4EF-479C1C632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583" t="-6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>
            <a:extLst>
              <a:ext uri="{FF2B5EF4-FFF2-40B4-BE49-F238E27FC236}">
                <a16:creationId xmlns:a16="http://schemas.microsoft.com/office/drawing/2014/main" id="{5DFA587E-2169-4643-AE35-D8548E47C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123" y="2264238"/>
            <a:ext cx="5579314" cy="3673473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C961D69F-518D-4895-BACB-142EB720B32F}"/>
              </a:ext>
            </a:extLst>
          </p:cNvPr>
          <p:cNvSpPr txBox="1">
            <a:spLocks/>
          </p:cNvSpPr>
          <p:nvPr/>
        </p:nvSpPr>
        <p:spPr>
          <a:xfrm>
            <a:off x="677334" y="380206"/>
            <a:ext cx="8746066" cy="9913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cs-CZ" altLang="cs-CZ" sz="4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Otázky vedoucího a oponenta</a:t>
            </a:r>
          </a:p>
        </p:txBody>
      </p:sp>
    </p:spTree>
    <p:extLst>
      <p:ext uri="{BB962C8B-B14F-4D97-AF65-F5344CB8AC3E}">
        <p14:creationId xmlns:p14="http://schemas.microsoft.com/office/powerpoint/2010/main" val="280048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E6981-0E4E-4103-9B39-2FFA54B3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72584"/>
            <a:ext cx="8596668" cy="557815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Průřezový modul kruhového průřezu v ohybu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11E3FDA-AA61-44B1-93C0-185FA2600F4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77334" y="4028089"/>
                <a:ext cx="4184035" cy="8001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=0,1</m:t>
                    </m:r>
                    <m:sSup>
                      <m:sSup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]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11E3FDA-AA61-44B1-93C0-185FA2600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77334" y="4028089"/>
                <a:ext cx="4184035" cy="8001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>
                <a:extLst>
                  <a:ext uri="{FF2B5EF4-FFF2-40B4-BE49-F238E27FC236}">
                    <a16:creationId xmlns:a16="http://schemas.microsoft.com/office/drawing/2014/main" id="{2670D4C0-9C5F-4C43-903E-50312BF9DDB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054773" y="5107577"/>
                <a:ext cx="4404117" cy="12906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𝑝𝑟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ůř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𝑒𝑧𝑜𝑣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ý 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𝑚𝑜𝑑𝑢𝑙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𝑜h𝑦𝑏𝑢</m:t>
                    </m:r>
                  </m:oMath>
                </a14:m>
                <a:endParaRPr lang="cs-CZ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𝑘𝑟𝑢h𝑜𝑣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ý 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𝑣𝑛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ě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ší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h𝑜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𝑝𝑟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ůř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𝑒𝑧𝑢</m:t>
                    </m:r>
                  </m:oMath>
                </a14:m>
                <a:endParaRPr lang="cs-CZ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 -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𝑘𝑟𝑢h𝑜𝑣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ý 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𝑣𝑛𝑖𝑡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ř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í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h𝑜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𝑝𝑟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ůř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𝑒𝑧𝑢</m:t>
                    </m:r>
                  </m:oMath>
                </a14:m>
                <a:endParaRPr lang="cs-C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symbol pro obsah 3">
                <a:extLst>
                  <a:ext uri="{FF2B5EF4-FFF2-40B4-BE49-F238E27FC236}">
                    <a16:creationId xmlns:a16="http://schemas.microsoft.com/office/drawing/2014/main" id="{2670D4C0-9C5F-4C43-903E-50312BF9DD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054773" y="5107577"/>
                <a:ext cx="4404117" cy="1290650"/>
              </a:xfrm>
              <a:blipFill>
                <a:blip r:embed="rId3"/>
                <a:stretch>
                  <a:fillRect l="-553" b="-61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D1585356-A8C1-4EE2-884D-FF0DCC8EA689}"/>
              </a:ext>
            </a:extLst>
          </p:cNvPr>
          <p:cNvSpPr txBox="1">
            <a:spLocks/>
          </p:cNvSpPr>
          <p:nvPr/>
        </p:nvSpPr>
        <p:spPr>
          <a:xfrm>
            <a:off x="677334" y="2103437"/>
            <a:ext cx="4185623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81EDBF8D-0D0E-49F8-A68A-7971D3E0AA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61369" y="4008437"/>
                <a:ext cx="4412633" cy="800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cs-CZ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f>
                      <m:f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cs-CZ" sz="2000" i="1" smtClean="0">
                        <a:latin typeface="Cambria Math" panose="02040503050406030204" pitchFamily="18" charset="0"/>
                      </a:rPr>
                      <m:t>=0,1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]</a:t>
                </a:r>
              </a:p>
            </p:txBody>
          </p:sp>
        </mc:Choice>
        <mc:Fallback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81EDBF8D-0D0E-49F8-A68A-7971D3E0A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369" y="4008437"/>
                <a:ext cx="4412633" cy="800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Obrázek 12">
            <a:extLst>
              <a:ext uri="{FF2B5EF4-FFF2-40B4-BE49-F238E27FC236}">
                <a16:creationId xmlns:a16="http://schemas.microsoft.com/office/drawing/2014/main" id="{BBB4AFDD-63A8-4886-9FC8-AE251E2F3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713" y="2264568"/>
            <a:ext cx="1762125" cy="14097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27B0A0C-0FD4-443F-BFD3-F5A0FB392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969" y="2103437"/>
            <a:ext cx="2257425" cy="13620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092204E-9D5E-492D-8A46-7C3A7C7CFE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125" y="2802731"/>
            <a:ext cx="257175" cy="33337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C8391BF-88DF-482C-AFE5-D35992993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324" y="2802731"/>
            <a:ext cx="257175" cy="333375"/>
          </a:xfrm>
          <a:prstGeom prst="rect">
            <a:avLst/>
          </a:prstGeom>
        </p:spPr>
      </p:pic>
      <p:sp>
        <p:nvSpPr>
          <p:cNvPr id="11" name="Nadpis 3">
            <a:extLst>
              <a:ext uri="{FF2B5EF4-FFF2-40B4-BE49-F238E27FC236}">
                <a16:creationId xmlns:a16="http://schemas.microsoft.com/office/drawing/2014/main" id="{616E813F-CCE1-4D79-8128-9D2023348BDE}"/>
              </a:ext>
            </a:extLst>
          </p:cNvPr>
          <p:cNvSpPr txBox="1">
            <a:spLocks/>
          </p:cNvSpPr>
          <p:nvPr/>
        </p:nvSpPr>
        <p:spPr>
          <a:xfrm>
            <a:off x="677334" y="380206"/>
            <a:ext cx="8746066" cy="9913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cs-CZ" altLang="cs-CZ" sz="4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Otázky vedoucího a oponenta</a:t>
            </a:r>
          </a:p>
        </p:txBody>
      </p:sp>
    </p:spTree>
    <p:extLst>
      <p:ext uri="{BB962C8B-B14F-4D97-AF65-F5344CB8AC3E}">
        <p14:creationId xmlns:p14="http://schemas.microsoft.com/office/powerpoint/2010/main" val="192430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86B56-ED78-4397-99A1-C59E8BD7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90E2F1-28A5-4EDB-AA2A-2FEB80F35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LEINVEBER, J., VÁVRA P. Strojnické tabulky. Pomocná učebnice pro školy technického zaměření. 3. doplněné vyd. Praha: </a:t>
            </a:r>
            <a:r>
              <a:rPr lang="cs-CZ" dirty="0" err="1"/>
              <a:t>Albra</a:t>
            </a:r>
            <a:r>
              <a:rPr lang="cs-CZ" dirty="0"/>
              <a:t>, 2006. 986 s. ISBN 80-7361-033-7.</a:t>
            </a:r>
          </a:p>
          <a:p>
            <a:r>
              <a:rPr lang="cs-CZ" dirty="0"/>
              <a:t>FISCHER, Ulrich. </a:t>
            </a:r>
            <a:r>
              <a:rPr lang="cs-CZ" i="1" dirty="0"/>
              <a:t>Základy strojnictví</a:t>
            </a:r>
            <a:r>
              <a:rPr lang="cs-CZ" dirty="0"/>
              <a:t>. Praha: Europa-Sobotáles, 2004. ISBN 80-86706-09-5.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77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F43D3-2357-4C4E-8FB7-632B501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089E0E-5F1E-4F12-876E-1984504E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Motivace a důvody k řešení daného problému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Cíl práce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Aplikační část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Otázky vedoucího a oponenta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FF347-A9F0-4B4E-8A1F-70585359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Motivace a důvody k řešení daného problému</a:t>
            </a:r>
            <a:br>
              <a:rPr lang="cs-CZ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6BCF67-0CA6-4573-B0B1-4D9089485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získaných informací a zkušeností a převedení do praxe</a:t>
            </a:r>
          </a:p>
        </p:txBody>
      </p:sp>
    </p:spTree>
    <p:extLst>
      <p:ext uri="{BB962C8B-B14F-4D97-AF65-F5344CB8AC3E}">
        <p14:creationId xmlns:p14="http://schemas.microsoft.com/office/powerpoint/2010/main" val="287652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DF7FE-3317-4482-BF93-675BC8FE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EC8167-B814-4B92-9F31-F4217761A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Vytvořit konstrukční návrh vytřásacího zařízení. Provést kontrolní výpočty a ekonomické zhodnocení konstrukce.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3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F43D3-2357-4C4E-8FB7-632B501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Aplikační část</a:t>
            </a:r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089E0E-5F1E-4F12-876E-1984504E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516966" cy="388077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cs-CZ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KeyTec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České Budějovic s.r.o.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Vytřásací zařízení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Držák koryt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Koryto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Háček na koryto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Držák vytřásadla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Vytřásadlo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Ekonomické zhodnocení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Návrh opatření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82ACA-0BA0-4FBC-BB6E-1705C851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cs-CZ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KeyTec</a:t>
            </a:r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České Budějovic s.r.o.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4A1F7C-B9C3-454B-84E0-871B634F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1789"/>
            <a:ext cx="3476655" cy="3880773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Tváření za studena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automotiv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elektro-chladírenské komponenty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B8AE97-DFE8-4429-9A2A-2DF40A7FEF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701800"/>
            <a:ext cx="6311900" cy="3780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00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3D439-7E56-4E14-9C4E-BC2EF4E1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Vytřásací zařízení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135626D-C3F4-4595-B5F7-FDD24828A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Skládá se: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1315F13-F641-46B9-B338-8E06FB2F25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Držák koryt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Koryto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Háčku na koryto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Držák vytřásadla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Vytřásadlo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504C4A4-F9F2-4A61-BA2E-9D8E8D4718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72" y="0"/>
            <a:ext cx="6250033" cy="314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38653C8-F5C2-4BE8-BF83-BD5F36F471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7" y="4813455"/>
            <a:ext cx="5347790" cy="194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F768DF-C86A-4752-9A56-2091A23113A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12" y="2875714"/>
            <a:ext cx="5059648" cy="3875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31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94C1A-1B32-45CF-BC6C-FC5EDE5C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Držák koryt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EDC353-5212-4193-A719-D07D03C83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Účel: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45021CC-17D7-4AE9-B353-5DC90F43D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3985155" cy="882255"/>
          </a:xfrm>
        </p:spPr>
        <p:txBody>
          <a:bodyPr>
            <a:normAutofit fontScale="92500"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Držení koryta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Přenášení pohybu z vytřásadla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27806E1C-048A-4348-8C43-3EE8684F6095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83" y="609600"/>
            <a:ext cx="3337836" cy="24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hanga\AppData\Local\Microsoft\Windows\INetCacheContent.Word\IMG_20170213_091430.jpg">
            <a:extLst>
              <a:ext uri="{FF2B5EF4-FFF2-40B4-BE49-F238E27FC236}">
                <a16:creationId xmlns:a16="http://schemas.microsoft.com/office/drawing/2014/main" id="{0123E553-F6B5-4891-BFE8-C2ACD74611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85" y="3327400"/>
            <a:ext cx="4159115" cy="33999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8DA418CC-95B1-45A8-BF0B-D122C02AF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3533703"/>
            <a:ext cx="4185623" cy="576262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Skládá se:</a:t>
            </a:r>
          </a:p>
        </p:txBody>
      </p:sp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id="{7D489B18-7AF6-4363-95A5-10BA5F2772FE}"/>
              </a:ext>
            </a:extLst>
          </p:cNvPr>
          <p:cNvSpPr txBox="1">
            <a:spLocks/>
          </p:cNvSpPr>
          <p:nvPr/>
        </p:nvSpPr>
        <p:spPr>
          <a:xfrm>
            <a:off x="702292" y="4182193"/>
            <a:ext cx="4386091" cy="1380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Držák na L profil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Profil L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Sestavy háčku na koryto</a:t>
            </a:r>
          </a:p>
        </p:txBody>
      </p:sp>
    </p:spTree>
    <p:extLst>
      <p:ext uri="{BB962C8B-B14F-4D97-AF65-F5344CB8AC3E}">
        <p14:creationId xmlns:p14="http://schemas.microsoft.com/office/powerpoint/2010/main" val="52445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2A9A8-EF07-4C07-B44E-941E6333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Koryto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191C1CA-02DD-44C7-AEAD-394BFB468B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2" y="2302904"/>
            <a:ext cx="5894697" cy="34755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text 2">
            <a:extLst>
              <a:ext uri="{FF2B5EF4-FFF2-40B4-BE49-F238E27FC236}">
                <a16:creationId xmlns:a16="http://schemas.microsoft.com/office/drawing/2014/main" id="{2C5AA3E4-B1F5-468C-9523-6E88BF72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Účel:</a:t>
            </a:r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0205E4B1-63CF-4ADB-B74B-3B6C82313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3985155" cy="88225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Vyhazování odpadu z lisovacích nástrojů</a:t>
            </a:r>
          </a:p>
        </p:txBody>
      </p:sp>
    </p:spTree>
    <p:extLst>
      <p:ext uri="{BB962C8B-B14F-4D97-AF65-F5344CB8AC3E}">
        <p14:creationId xmlns:p14="http://schemas.microsoft.com/office/powerpoint/2010/main" val="151917008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750</TotalTime>
  <Words>507</Words>
  <Application>Microsoft Office PowerPoint</Application>
  <PresentationFormat>Širokoúhlá obrazovka</PresentationFormat>
  <Paragraphs>111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Cambria Math</vt:lpstr>
      <vt:lpstr>Tahoma</vt:lpstr>
      <vt:lpstr>Trebuchet MS</vt:lpstr>
      <vt:lpstr>Wingdings 3</vt:lpstr>
      <vt:lpstr>Fazeta</vt:lpstr>
      <vt:lpstr>Konstrukční návrh vytřásacího zařízení</vt:lpstr>
      <vt:lpstr>Struktura práce</vt:lpstr>
      <vt:lpstr>Motivace a důvody k řešení daného problému </vt:lpstr>
      <vt:lpstr>Cíl</vt:lpstr>
      <vt:lpstr>Aplikační část:</vt:lpstr>
      <vt:lpstr>1) KeyTec České Budějovic s.r.o.</vt:lpstr>
      <vt:lpstr>2) Vytřásací zařízení</vt:lpstr>
      <vt:lpstr>3) Držák koryt</vt:lpstr>
      <vt:lpstr>4) Koryto</vt:lpstr>
      <vt:lpstr>5) Háček na koryto</vt:lpstr>
      <vt:lpstr>6) Držák vytřásadla</vt:lpstr>
      <vt:lpstr>7) Vytřásadlo</vt:lpstr>
      <vt:lpstr>8) Ekonomické zhodnocení</vt:lpstr>
      <vt:lpstr>9) Návrh opatření</vt:lpstr>
      <vt:lpstr>Konec</vt:lpstr>
      <vt:lpstr>Tahový diagram a jeho meze</vt:lpstr>
      <vt:lpstr>Průřezový modul kruhového průřezu v ohybu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Konstrukční návrh vytřásacího zařízení</dc:title>
  <dc:creator>hangar@outlook.cz</dc:creator>
  <cp:lastModifiedBy>hangar@outlook.cz</cp:lastModifiedBy>
  <cp:revision>45</cp:revision>
  <dcterms:created xsi:type="dcterms:W3CDTF">2017-06-18T14:48:39Z</dcterms:created>
  <dcterms:modified xsi:type="dcterms:W3CDTF">2017-06-21T18:51:18Z</dcterms:modified>
</cp:coreProperties>
</file>