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20. 6. 2017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748464" cy="1975104"/>
          </a:xfrm>
        </p:spPr>
        <p:txBody>
          <a:bodyPr/>
          <a:lstStyle/>
          <a:p>
            <a:pPr algn="ctr"/>
            <a:r>
              <a:rPr lang="cs-CZ" sz="7200" dirty="0" smtClean="0"/>
              <a:t>Bakalářská práce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5013176"/>
            <a:ext cx="7772400" cy="1508760"/>
          </a:xfrm>
        </p:spPr>
        <p:txBody>
          <a:bodyPr/>
          <a:lstStyle/>
          <a:p>
            <a:pPr algn="ctr"/>
            <a:r>
              <a:rPr lang="cs-CZ" b="1" dirty="0" smtClean="0"/>
              <a:t>Daniel Zeman</a:t>
            </a:r>
            <a:endParaRPr lang="cs-CZ" dirty="0" smtClean="0"/>
          </a:p>
          <a:p>
            <a:pPr algn="ctr"/>
            <a:r>
              <a:rPr lang="cs-CZ" i="1" dirty="0" smtClean="0"/>
              <a:t>2017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0"/>
            <a:ext cx="681949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Vysoká škola technická a ekonomická</a:t>
            </a:r>
            <a:endParaRPr lang="cs-CZ" sz="3200" dirty="0" smtClean="0"/>
          </a:p>
          <a:p>
            <a:pPr algn="ctr"/>
            <a:r>
              <a:rPr lang="cs-CZ" sz="3200" dirty="0" smtClean="0"/>
              <a:t>v Českých Budějovicích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Výpočet střižné síly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pevnost materiálu pro střih: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výpočet střižné síly: 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bezpečnostní koeficient:</a:t>
            </a:r>
            <a:endParaRPr lang="cs-CZ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628800"/>
            <a:ext cx="1800000" cy="165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73016"/>
            <a:ext cx="1980000" cy="13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229200"/>
            <a:ext cx="1980000" cy="9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Příprava výroby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Polotovar: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56 mm x 96 mm x 103 mm</a:t>
            </a:r>
            <a:endParaRPr lang="cs-CZ" b="1" dirty="0" smtClean="0">
              <a:solidFill>
                <a:srgbClr val="FF0000"/>
              </a:solidFill>
            </a:endParaRPr>
          </a:p>
        </p:txBody>
      </p:sp>
      <p:pic>
        <p:nvPicPr>
          <p:cNvPr id="4" name="Obrázek 3" descr="C:\Users\zequid\Desktop\BAK\screeny\polotov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88840"/>
            <a:ext cx="5400000" cy="351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Výrobní postup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1) Úhlování polotovaru</a:t>
            </a:r>
          </a:p>
          <a:p>
            <a:r>
              <a:rPr lang="cs-CZ" sz="2800" dirty="0" smtClean="0"/>
              <a:t>klasická frézka</a:t>
            </a:r>
          </a:p>
          <a:p>
            <a:r>
              <a:rPr lang="cs-CZ" sz="2800" dirty="0" smtClean="0"/>
              <a:t>pravoúhlý kvádr s přesnými rozměry a potřebnými přídavky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výsledné rozměry po úhlování : 53,3 mm x 93 mm x 100,5 mm</a:t>
            </a:r>
            <a:endParaRPr lang="cs-CZ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05064"/>
            <a:ext cx="7920000" cy="6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Výrobní postup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83560"/>
            <a:ext cx="7931224" cy="4572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2) Vrtání</a:t>
            </a:r>
          </a:p>
          <a:p>
            <a:r>
              <a:rPr lang="cs-CZ" sz="2800" dirty="0" smtClean="0"/>
              <a:t>vertikální vrtačka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2800" dirty="0" smtClean="0"/>
              <a:t>nulový bod obrobku posunut o +10 mm v ose Y</a:t>
            </a:r>
          </a:p>
          <a:p>
            <a:endParaRPr lang="cs-CZ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7920000" cy="160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133975"/>
            <a:ext cx="6120000" cy="15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Users\zequid\Desktop\BAK\model\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941167"/>
            <a:ext cx="13233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Výrobní postup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3) Prostřelování</a:t>
            </a:r>
          </a:p>
          <a:p>
            <a:r>
              <a:rPr lang="cs-CZ" sz="2800" dirty="0" err="1" smtClean="0"/>
              <a:t>elektroerozivní</a:t>
            </a:r>
            <a:r>
              <a:rPr lang="cs-CZ" sz="2800" dirty="0" smtClean="0"/>
              <a:t> děrovačka</a:t>
            </a:r>
          </a:p>
          <a:p>
            <a:r>
              <a:rPr lang="cs-CZ" sz="2800" dirty="0" smtClean="0"/>
              <a:t>proud 11,5 Ampér, napětí 35 Voltů</a:t>
            </a:r>
          </a:p>
          <a:p>
            <a:r>
              <a:rPr lang="cs-CZ" sz="2800" dirty="0" smtClean="0"/>
              <a:t>díra </a:t>
            </a:r>
            <a:r>
              <a:rPr lang="cs-CZ" sz="2800" dirty="0" smtClean="0">
                <a:latin typeface="Cambria"/>
              </a:rPr>
              <a:t>∅</a:t>
            </a:r>
            <a:r>
              <a:rPr lang="cs-CZ" sz="2800" dirty="0" smtClean="0"/>
              <a:t>3,2</a:t>
            </a:r>
          </a:p>
          <a:p>
            <a:r>
              <a:rPr lang="cs-CZ" sz="2800" dirty="0" smtClean="0"/>
              <a:t>rozpal 0,05 mm -&gt; trubička </a:t>
            </a:r>
            <a:r>
              <a:rPr lang="cs-CZ" sz="2800" dirty="0" smtClean="0">
                <a:latin typeface="Cambria"/>
              </a:rPr>
              <a:t>∅ </a:t>
            </a:r>
            <a:r>
              <a:rPr lang="cs-CZ" sz="2800" dirty="0" smtClean="0"/>
              <a:t>3,1</a:t>
            </a:r>
          </a:p>
          <a:p>
            <a:endParaRPr lang="cs-CZ" sz="2800" b="1" dirty="0" smtClean="0"/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4" name="Obrázek 3" descr="C:\Users\zequid\Desktop\BAK\model\starý\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861048"/>
            <a:ext cx="188237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Výrobní postup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72816"/>
            <a:ext cx="7772400" cy="530120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4) CNC obrábění</a:t>
            </a:r>
          </a:p>
          <a:p>
            <a:r>
              <a:rPr lang="cs-CZ" sz="2800" dirty="0" smtClean="0"/>
              <a:t>obráběcí centrum MCV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1</a:t>
            </a:r>
          </a:p>
          <a:p>
            <a:pPr>
              <a:buNone/>
            </a:pPr>
            <a:r>
              <a:rPr lang="cs-CZ" sz="2800" dirty="0" smtClean="0"/>
              <a:t>       T1                           </a:t>
            </a:r>
            <a:r>
              <a:rPr lang="cs-CZ" sz="2800" dirty="0" err="1" smtClean="0"/>
              <a:t>T1</a:t>
            </a:r>
            <a:r>
              <a:rPr lang="cs-CZ" sz="2800" dirty="0" smtClean="0"/>
              <a:t>                            T2                         T3</a:t>
            </a:r>
          </a:p>
          <a:p>
            <a:endParaRPr lang="cs-CZ" sz="2800" dirty="0" smtClean="0"/>
          </a:p>
          <a:p>
            <a:endParaRPr lang="cs-CZ" sz="2800" dirty="0" smtClean="0">
              <a:solidFill>
                <a:srgbClr val="FF0000"/>
              </a:solidFill>
            </a:endParaRPr>
          </a:p>
          <a:p>
            <a:endParaRPr lang="cs-CZ" sz="2800" b="1" dirty="0" smtClean="0"/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70199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Users\zequid\Desktop\BAK\obrázky\CNC program\obr strecha 1 prg.png"/>
          <p:cNvPicPr>
            <a:picLocks noChangeAspect="1"/>
          </p:cNvPicPr>
          <p:nvPr/>
        </p:nvPicPr>
        <p:blipFill>
          <a:blip r:embed="rId3" cstate="print"/>
          <a:srcRect l="13803" t="7018" r="42816"/>
          <a:stretch>
            <a:fillRect/>
          </a:stretch>
        </p:blipFill>
        <p:spPr bwMode="auto">
          <a:xfrm>
            <a:off x="755576" y="4077072"/>
            <a:ext cx="179342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C:\Users\zequid\Desktop\BAK\obrázky\CNC program\obr strecha 2 prg.png"/>
          <p:cNvPicPr>
            <a:picLocks noChangeAspect="1"/>
          </p:cNvPicPr>
          <p:nvPr/>
        </p:nvPicPr>
        <p:blipFill>
          <a:blip r:embed="rId4" cstate="print"/>
          <a:srcRect l="12490" t="11399" r="44077"/>
          <a:stretch>
            <a:fillRect/>
          </a:stretch>
        </p:blipFill>
        <p:spPr bwMode="auto">
          <a:xfrm>
            <a:off x="2771800" y="4077072"/>
            <a:ext cx="188209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C:\Users\zequid\Desktop\BAK\obrázky\CNC program\hrub zaves.png"/>
          <p:cNvPicPr>
            <a:picLocks noChangeAspect="1"/>
          </p:cNvPicPr>
          <p:nvPr/>
        </p:nvPicPr>
        <p:blipFill>
          <a:blip r:embed="rId5" cstate="print"/>
          <a:srcRect l="14517" t="11399" r="40144"/>
          <a:stretch>
            <a:fillRect/>
          </a:stretch>
        </p:blipFill>
        <p:spPr bwMode="auto">
          <a:xfrm>
            <a:off x="4860032" y="4077072"/>
            <a:ext cx="196764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C:\Users\zequid\Desktop\BAK\obrázky\CNC program\dohrub zaves.png"/>
          <p:cNvPicPr/>
          <p:nvPr/>
        </p:nvPicPr>
        <p:blipFill>
          <a:blip r:embed="rId6" cstate="print"/>
          <a:srcRect l="12468" t="7890" r="42099" b="872"/>
          <a:stretch>
            <a:fillRect/>
          </a:stretch>
        </p:blipFill>
        <p:spPr bwMode="auto">
          <a:xfrm>
            <a:off x="7020272" y="4077072"/>
            <a:ext cx="165618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Výrobní postup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74178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5) Kontrola a dokončení závitů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6) Tepelné zpracování</a:t>
            </a:r>
          </a:p>
          <a:p>
            <a:r>
              <a:rPr lang="cs-CZ" sz="2800" dirty="0" smtClean="0"/>
              <a:t>kooperace</a:t>
            </a:r>
          </a:p>
          <a:p>
            <a:r>
              <a:rPr lang="cs-CZ" sz="2800" b="1" dirty="0" smtClean="0"/>
              <a:t>Kalení</a:t>
            </a:r>
          </a:p>
          <a:p>
            <a:r>
              <a:rPr lang="cs-CZ" sz="2800" dirty="0" smtClean="0"/>
              <a:t>kalící teplota  pro ocel 19 573 (2.2379) okolo 1020°C</a:t>
            </a:r>
          </a:p>
          <a:p>
            <a:r>
              <a:rPr lang="cs-CZ" sz="2800" b="1" dirty="0" smtClean="0"/>
              <a:t>Popouštění</a:t>
            </a:r>
          </a:p>
          <a:p>
            <a:endParaRPr lang="cs-CZ" sz="2800" b="1" dirty="0" smtClean="0"/>
          </a:p>
          <a:p>
            <a:r>
              <a:rPr lang="cs-CZ" sz="2800" b="1" dirty="0" smtClean="0"/>
              <a:t>-&gt; 60+2 HRC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endParaRPr lang="cs-CZ" sz="2800" b="1" dirty="0" smtClean="0"/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Výrobní postup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7) Broušení</a:t>
            </a:r>
          </a:p>
          <a:p>
            <a:r>
              <a:rPr lang="cs-CZ" sz="2800" dirty="0" smtClean="0"/>
              <a:t>horizontální bruska </a:t>
            </a:r>
          </a:p>
          <a:p>
            <a:endParaRPr lang="cs-CZ" sz="2800" b="1" dirty="0" smtClean="0"/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5" name="Obrázek 4" descr="C:\Users\zequid\Desktop\BAK\model\bru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24944"/>
            <a:ext cx="272732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Výrobní postup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8) Vyřezávání tvaru</a:t>
            </a:r>
          </a:p>
          <a:p>
            <a:r>
              <a:rPr lang="cs-CZ" sz="2800" dirty="0" smtClean="0"/>
              <a:t>drátová vyřezávačka</a:t>
            </a:r>
          </a:p>
          <a:p>
            <a:r>
              <a:rPr lang="cs-CZ" sz="2800" dirty="0" smtClean="0"/>
              <a:t>tolerance -0,02 mm</a:t>
            </a:r>
          </a:p>
          <a:p>
            <a:r>
              <a:rPr lang="cs-CZ" sz="2800" dirty="0" smtClean="0"/>
              <a:t>rozpal drátu 0,1 mm na </a:t>
            </a:r>
            <a:r>
              <a:rPr lang="cs-CZ" sz="2800" dirty="0" err="1" smtClean="0"/>
              <a:t>starnu</a:t>
            </a:r>
            <a:r>
              <a:rPr lang="cs-CZ" sz="2800" dirty="0" smtClean="0"/>
              <a:t> 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b="1" dirty="0" smtClean="0"/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983" t="4546" r="743" b="4535"/>
          <a:stretch>
            <a:fillRect/>
          </a:stretch>
        </p:blipFill>
        <p:spPr bwMode="auto">
          <a:xfrm>
            <a:off x="1187624" y="4077072"/>
            <a:ext cx="72008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Users\zequid\Desktop\BAK\model\drá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556792"/>
            <a:ext cx="125401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Výrobní postup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9) Broušení</a:t>
            </a:r>
          </a:p>
          <a:p>
            <a:r>
              <a:rPr lang="cs-CZ" sz="2800" dirty="0" smtClean="0"/>
              <a:t>horizontální bruska </a:t>
            </a:r>
          </a:p>
          <a:p>
            <a:r>
              <a:rPr lang="cs-CZ" sz="2800" dirty="0" smtClean="0"/>
              <a:t>zbroušení můstku po drátu</a:t>
            </a:r>
          </a:p>
          <a:p>
            <a:endParaRPr lang="cs-CZ" sz="2800" b="1" dirty="0" smtClean="0"/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6" name="Obrázek 5" descr="C:\Users\zequid\Desktop\BAK\model\brus 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420888"/>
            <a:ext cx="199562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748464" cy="4536504"/>
          </a:xfrm>
        </p:spPr>
        <p:txBody>
          <a:bodyPr/>
          <a:lstStyle/>
          <a:p>
            <a:pPr algn="ctr"/>
            <a:r>
              <a:rPr lang="cs-CZ" sz="4800" dirty="0" smtClean="0"/>
              <a:t>Konstrukce a výroba tvarových razníků pro postupové střižné nástroje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5013176"/>
            <a:ext cx="7772400" cy="1508760"/>
          </a:xfrm>
        </p:spPr>
        <p:txBody>
          <a:bodyPr/>
          <a:lstStyle/>
          <a:p>
            <a:r>
              <a:rPr lang="cs-CZ" b="1" dirty="0" smtClean="0"/>
              <a:t>Autor bakalářské práce:	</a:t>
            </a:r>
            <a:r>
              <a:rPr lang="cs-CZ" dirty="0" smtClean="0"/>
              <a:t>Daniel Zeman</a:t>
            </a:r>
          </a:p>
          <a:p>
            <a:r>
              <a:rPr lang="cs-CZ" b="1" dirty="0" smtClean="0"/>
              <a:t>Vedoucí bakalářské práce: </a:t>
            </a:r>
            <a:r>
              <a:rPr lang="cs-CZ" dirty="0" smtClean="0"/>
              <a:t>Ing. Martin Podařil, </a:t>
            </a:r>
            <a:r>
              <a:rPr lang="cs-CZ" dirty="0" err="1" smtClean="0"/>
              <a:t>Ph.D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České Budějovice, duben 2017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0"/>
            <a:ext cx="681949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Vysoká škola technická a ekonomická</a:t>
            </a:r>
            <a:endParaRPr lang="cs-CZ" sz="3200" dirty="0" smtClean="0"/>
          </a:p>
          <a:p>
            <a:pPr algn="ctr"/>
            <a:r>
              <a:rPr lang="cs-CZ" sz="3200" dirty="0" smtClean="0"/>
              <a:t>Ústav technicko-technologický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Výrobní postup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72816"/>
            <a:ext cx="7772400" cy="4572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10) CNC obrábění</a:t>
            </a:r>
          </a:p>
          <a:p>
            <a:r>
              <a:rPr lang="cs-CZ" sz="2800" dirty="0" smtClean="0"/>
              <a:t>obráběcím centru MCV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>
              <a:solidFill>
                <a:srgbClr val="FF0000"/>
              </a:solidFill>
            </a:endParaRPr>
          </a:p>
          <a:p>
            <a:endParaRPr lang="cs-CZ" sz="2800" b="1" dirty="0" smtClean="0"/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8057143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C:\Users\zequid\Desktop\BAK\obrázky\CNC program\dokonceni po kal zaves.png"/>
          <p:cNvPicPr>
            <a:picLocks noChangeAspect="1"/>
          </p:cNvPicPr>
          <p:nvPr/>
        </p:nvPicPr>
        <p:blipFill>
          <a:blip r:embed="rId3" cstate="print"/>
          <a:srcRect l="13844" t="10527" r="44624"/>
          <a:stretch>
            <a:fillRect/>
          </a:stretch>
        </p:blipFill>
        <p:spPr bwMode="auto">
          <a:xfrm>
            <a:off x="3491880" y="3717032"/>
            <a:ext cx="237205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Výrobní postup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11) Broušení</a:t>
            </a:r>
          </a:p>
          <a:p>
            <a:r>
              <a:rPr lang="cs-CZ" sz="2800" dirty="0" smtClean="0"/>
              <a:t>horizontální bruska </a:t>
            </a:r>
          </a:p>
          <a:p>
            <a:r>
              <a:rPr lang="cs-CZ" sz="2800" dirty="0" smtClean="0"/>
              <a:t>naostření střižného úhlu</a:t>
            </a:r>
          </a:p>
          <a:p>
            <a:endParaRPr lang="cs-CZ" sz="2800" b="1" dirty="0" smtClean="0"/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12) Kontrola + montáž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5" name="Obrázek 4" descr="C:\Users\zequid\Desktop\BAK\model\brus 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44824"/>
            <a:ext cx="2120762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748464" cy="4536504"/>
          </a:xfrm>
        </p:spPr>
        <p:txBody>
          <a:bodyPr/>
          <a:lstStyle/>
          <a:p>
            <a:pPr algn="ctr"/>
            <a:r>
              <a:rPr lang="cs-CZ" sz="4800" dirty="0" smtClean="0"/>
              <a:t>Konstrukce a výroba tvarových razníků pro postupové střižné nástroje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5013176"/>
            <a:ext cx="7772400" cy="1508760"/>
          </a:xfrm>
        </p:spPr>
        <p:txBody>
          <a:bodyPr/>
          <a:lstStyle/>
          <a:p>
            <a:r>
              <a:rPr lang="cs-CZ" b="1" dirty="0" smtClean="0"/>
              <a:t>Autor bakalářské práce:	</a:t>
            </a:r>
            <a:r>
              <a:rPr lang="cs-CZ" dirty="0" smtClean="0"/>
              <a:t>Daniel Zeman</a:t>
            </a:r>
          </a:p>
          <a:p>
            <a:r>
              <a:rPr lang="cs-CZ" b="1" dirty="0" smtClean="0"/>
              <a:t>Vedoucí bakalářské práce: </a:t>
            </a:r>
            <a:r>
              <a:rPr lang="cs-CZ" dirty="0" smtClean="0"/>
              <a:t>Ing. Martin Podařil, </a:t>
            </a:r>
            <a:r>
              <a:rPr lang="cs-CZ" dirty="0" err="1" smtClean="0"/>
              <a:t>Ph.D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České Budějovice, duben 2017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0"/>
            <a:ext cx="681949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Vysoká škola technická a ekonomická</a:t>
            </a:r>
            <a:endParaRPr lang="cs-CZ" sz="3200" dirty="0" smtClean="0"/>
          </a:p>
          <a:p>
            <a:pPr algn="ctr"/>
            <a:r>
              <a:rPr lang="cs-CZ" sz="3200" dirty="0" smtClean="0"/>
              <a:t>Ústav technicko-technologický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Cíl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Cílem práce je na konkrétním příkladu popsat způsob, jakým se tvarové razníky navrhují, jak probíhá konstrukce razníku a jeho technická dokumentace. Dále pak popsat proces tvorby výrobního postupu a popis jednotlivých operací při výrobě razníku pomocí konstrukčních programů.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Stříhání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83560"/>
            <a:ext cx="8532440" cy="4572000"/>
          </a:xfrm>
        </p:spPr>
        <p:txBody>
          <a:bodyPr/>
          <a:lstStyle/>
          <a:p>
            <a:r>
              <a:rPr lang="cs-CZ" dirty="0" smtClean="0"/>
              <a:t>oddělování částí materiálu protilehlými břity nožů</a:t>
            </a:r>
          </a:p>
          <a:p>
            <a:r>
              <a:rPr lang="cs-CZ" dirty="0" smtClean="0"/>
              <a:t>příprava polotovarů pro další tvářecí operace i vystřihování hotových výrobků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objemové stříhání (stříhání např. tyčí a trubek)</a:t>
            </a:r>
          </a:p>
          <a:p>
            <a:pPr lvl="1"/>
            <a:r>
              <a:rPr lang="cs-CZ" u="sng" dirty="0" smtClean="0"/>
              <a:t> plošné stříhání </a:t>
            </a:r>
            <a:r>
              <a:rPr lang="cs-CZ" dirty="0" smtClean="0"/>
              <a:t>(stříhání především plechů)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stříhání za tepla</a:t>
            </a:r>
          </a:p>
          <a:p>
            <a:pPr lvl="1"/>
            <a:r>
              <a:rPr lang="cs-CZ" u="sng" dirty="0" smtClean="0"/>
              <a:t>stříhání za studena</a:t>
            </a:r>
            <a:endParaRPr lang="cs-CZ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Postupové střižné nástroje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124744"/>
            <a:ext cx="7772400" cy="5733256"/>
          </a:xfrm>
        </p:spPr>
        <p:txBody>
          <a:bodyPr>
            <a:normAutofit/>
          </a:bodyPr>
          <a:lstStyle/>
          <a:p>
            <a:r>
              <a:rPr lang="cs-CZ" dirty="0" smtClean="0"/>
              <a:t>při velkosériové výrobě</a:t>
            </a:r>
          </a:p>
          <a:p>
            <a:r>
              <a:rPr lang="cs-CZ" dirty="0" smtClean="0"/>
              <a:t>princip fungování: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kroky</a:t>
            </a:r>
          </a:p>
          <a:p>
            <a:r>
              <a:rPr lang="cs-CZ" dirty="0" smtClean="0"/>
              <a:t>hledáčky</a:t>
            </a:r>
          </a:p>
          <a:p>
            <a:r>
              <a:rPr lang="cs-CZ" dirty="0" smtClean="0"/>
              <a:t>razníky</a:t>
            </a:r>
          </a:p>
          <a:p>
            <a:r>
              <a:rPr lang="cs-CZ" dirty="0" err="1" smtClean="0"/>
              <a:t>odlepovací</a:t>
            </a:r>
            <a:r>
              <a:rPr lang="cs-CZ" dirty="0" smtClean="0"/>
              <a:t> kolíky</a:t>
            </a:r>
            <a:endParaRPr lang="cs-CZ" dirty="0"/>
          </a:p>
        </p:txBody>
      </p:sp>
      <p:pic>
        <p:nvPicPr>
          <p:cNvPr id="4" name="Obrázek 3" descr="C:\Users\zequid\Desktop\BAK\obrázky\postup.nástroj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zequid\Desktop\BAK\obrázky\Odlepová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338000"/>
            <a:ext cx="370340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Aplikační část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zvolený výchozí dílec: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tloušťka plechu 4 mm</a:t>
            </a:r>
          </a:p>
          <a:p>
            <a:endParaRPr lang="cs-CZ" dirty="0"/>
          </a:p>
        </p:txBody>
      </p:sp>
      <p:pic>
        <p:nvPicPr>
          <p:cNvPr id="1026" name="Picture 2" descr="dílec"/>
          <p:cNvPicPr>
            <a:picLocks noChangeAspect="1" noChangeArrowheads="1"/>
          </p:cNvPicPr>
          <p:nvPr/>
        </p:nvPicPr>
        <p:blipFill>
          <a:blip r:embed="rId2" cstate="print"/>
          <a:srcRect l="17064" t="25643" r="5372" b="31619"/>
          <a:stretch>
            <a:fillRect/>
          </a:stretch>
        </p:blipFill>
        <p:spPr bwMode="auto">
          <a:xfrm>
            <a:off x="2627784" y="2348880"/>
            <a:ext cx="43204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914400"/>
          </a:xfrm>
        </p:spPr>
        <p:txBody>
          <a:bodyPr/>
          <a:lstStyle/>
          <a:p>
            <a:pPr algn="ctr"/>
            <a:r>
              <a:rPr lang="cs-CZ" b="1" dirty="0" smtClean="0"/>
              <a:t>Tvorba parametrického stromu a střižného plánu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563288"/>
            <a:ext cx="7772400" cy="429471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 descr="C:\Users\zequid\Desktop\BAK\screeny\použitý\krok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7920000" cy="438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Modelování razníku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 descr="C:\Users\zequid\Desktop\BAK\Bez náz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920000" cy="4720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Výpočet střižné vůle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plechy o tloušťce 4 mm je vzorec:</a:t>
            </a:r>
          </a:p>
          <a:p>
            <a:endParaRPr lang="cs-CZ" dirty="0" smtClean="0"/>
          </a:p>
          <a:p>
            <a:r>
              <a:rPr lang="cs-CZ" dirty="0" err="1" smtClean="0"/>
              <a:t>Rm</a:t>
            </a:r>
            <a:r>
              <a:rPr lang="cs-CZ" dirty="0" smtClean="0"/>
              <a:t> = 500 </a:t>
            </a:r>
            <a:r>
              <a:rPr lang="cs-CZ" dirty="0" err="1" smtClean="0"/>
              <a:t>MPa</a:t>
            </a:r>
            <a:endParaRPr lang="cs-CZ" dirty="0" smtClean="0"/>
          </a:p>
          <a:p>
            <a:r>
              <a:rPr lang="cs-CZ" dirty="0" smtClean="0"/>
              <a:t>pro  </a:t>
            </a:r>
            <a:r>
              <a:rPr lang="cs-CZ" dirty="0" err="1" smtClean="0"/>
              <a:t>Rm</a:t>
            </a:r>
            <a:r>
              <a:rPr lang="cs-CZ" dirty="0" smtClean="0"/>
              <a:t> </a:t>
            </a:r>
            <a:r>
              <a:rPr lang="cs-CZ" dirty="0" smtClean="0">
                <a:latin typeface="Tempus Sans ITC"/>
              </a:rPr>
              <a:t>≤ </a:t>
            </a:r>
            <a:r>
              <a:rPr lang="cs-CZ" dirty="0" smtClean="0"/>
              <a:t>500 </a:t>
            </a:r>
            <a:r>
              <a:rPr lang="cs-CZ" dirty="0" err="1" smtClean="0"/>
              <a:t>MPa</a:t>
            </a:r>
            <a:r>
              <a:rPr lang="cs-CZ" dirty="0" smtClean="0"/>
              <a:t> je C = 0,005</a:t>
            </a:r>
          </a:p>
          <a:p>
            <a:r>
              <a:rPr lang="cs-CZ" dirty="0" smtClean="0"/>
              <a:t>s = 4 mm</a:t>
            </a:r>
          </a:p>
          <a:p>
            <a:r>
              <a:rPr lang="cs-CZ" dirty="0" smtClean="0"/>
              <a:t>výpočet: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348880"/>
            <a:ext cx="4320000" cy="41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653136"/>
            <a:ext cx="4320000" cy="177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728</TotalTime>
  <Words>371</Words>
  <Application>Microsoft Office PowerPoint</Application>
  <PresentationFormat>Předvádění na obrazovce (4:3)</PresentationFormat>
  <Paragraphs>154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Metro</vt:lpstr>
      <vt:lpstr>Bakalářská práce </vt:lpstr>
      <vt:lpstr>Konstrukce a výroba tvarových razníků pro postupové střižné nástroje</vt:lpstr>
      <vt:lpstr>Cíl práce</vt:lpstr>
      <vt:lpstr>Stříhání</vt:lpstr>
      <vt:lpstr>Postupové střižné nástroje</vt:lpstr>
      <vt:lpstr>Aplikační část</vt:lpstr>
      <vt:lpstr>Tvorba parametrického stromu a střižného plánu</vt:lpstr>
      <vt:lpstr>Modelování razníku</vt:lpstr>
      <vt:lpstr>Výpočet střižné vůle </vt:lpstr>
      <vt:lpstr>Výpočet střižné síly </vt:lpstr>
      <vt:lpstr>Příprava výroby</vt:lpstr>
      <vt:lpstr>Výrobní postup</vt:lpstr>
      <vt:lpstr>Výrobní postup</vt:lpstr>
      <vt:lpstr>Výrobní postup</vt:lpstr>
      <vt:lpstr>Výrobní postup</vt:lpstr>
      <vt:lpstr>Výrobní postup</vt:lpstr>
      <vt:lpstr>Výrobní postup</vt:lpstr>
      <vt:lpstr>Výrobní postup</vt:lpstr>
      <vt:lpstr>Výrobní postup</vt:lpstr>
      <vt:lpstr>Výrobní postup</vt:lpstr>
      <vt:lpstr>Výrobní postup</vt:lpstr>
      <vt:lpstr>Konstrukce a výroba tvarových razníků pro postupové střižné nástroje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Bakalářská práce </dc:title>
  <dc:creator>zequid</dc:creator>
  <cp:lastModifiedBy>zequid</cp:lastModifiedBy>
  <cp:revision>29</cp:revision>
  <dcterms:created xsi:type="dcterms:W3CDTF">2017-06-12T19:51:19Z</dcterms:created>
  <dcterms:modified xsi:type="dcterms:W3CDTF">2017-06-20T19:28:27Z</dcterms:modified>
</cp:coreProperties>
</file>