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2" r:id="rId9"/>
    <p:sldId id="263" r:id="rId10"/>
    <p:sldId id="264" r:id="rId11"/>
    <p:sldId id="267" r:id="rId12"/>
    <p:sldId id="265" r:id="rId13"/>
    <p:sldId id="269" r:id="rId14"/>
    <p:sldId id="266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8E341-8834-4D17-9856-2104BC660956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C962-3DC7-458E-8031-B78D0AF6472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CC962-3DC7-458E-8031-B78D0AF64720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BD9CE-3183-42BB-9293-C6DC32A14A87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A61704-45BB-433B-994F-7AD4D3C54EC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BD9CE-3183-42BB-9293-C6DC32A14A87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61704-45BB-433B-994F-7AD4D3C54E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BD9CE-3183-42BB-9293-C6DC32A14A87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61704-45BB-433B-994F-7AD4D3C54E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0DBD9CE-3183-42BB-9293-C6DC32A14A87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BA61704-45BB-433B-994F-7AD4D3C54EC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BD9CE-3183-42BB-9293-C6DC32A14A87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61704-45BB-433B-994F-7AD4D3C54EC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BD9CE-3183-42BB-9293-C6DC32A14A87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61704-45BB-433B-994F-7AD4D3C54EC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61704-45BB-433B-994F-7AD4D3C54EC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BD9CE-3183-42BB-9293-C6DC32A14A87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BD9CE-3183-42BB-9293-C6DC32A14A87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61704-45BB-433B-994F-7AD4D3C54EC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BD9CE-3183-42BB-9293-C6DC32A14A87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61704-45BB-433B-994F-7AD4D3C54E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0DBD9CE-3183-42BB-9293-C6DC32A14A87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BA61704-45BB-433B-994F-7AD4D3C54EC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BD9CE-3183-42BB-9293-C6DC32A14A87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A61704-45BB-433B-994F-7AD4D3C54EC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0DBD9CE-3183-42BB-9293-C6DC32A14A87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BA61704-45BB-433B-994F-7AD4D3C54EC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4293096"/>
            <a:ext cx="7704856" cy="1872208"/>
          </a:xfrm>
        </p:spPr>
        <p:txBody>
          <a:bodyPr>
            <a:noAutofit/>
          </a:bodyPr>
          <a:lstStyle/>
          <a:p>
            <a:pPr algn="l"/>
            <a:r>
              <a:rPr lang="cs-CZ" sz="2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Autor bakalářské práce: </a:t>
            </a:r>
            <a:r>
              <a:rPr lang="cs-CZ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Michael Šulista</a:t>
            </a:r>
          </a:p>
          <a:p>
            <a:pPr algn="l"/>
            <a:r>
              <a:rPr lang="cs-CZ" sz="2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Vedoucí bakalářské práce: </a:t>
            </a:r>
            <a:r>
              <a:rPr lang="cs-CZ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doc. Ing. Petr Hrubý, CSc.</a:t>
            </a:r>
          </a:p>
          <a:p>
            <a:pPr algn="l"/>
            <a:r>
              <a:rPr lang="cs-CZ" sz="2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Oponent bakalářské práce: </a:t>
            </a:r>
            <a:r>
              <a:rPr lang="cs-CZ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Ing. Ján </a:t>
            </a:r>
            <a:r>
              <a:rPr lang="cs-CZ" sz="2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Majerník</a:t>
            </a:r>
            <a:r>
              <a:rPr lang="cs-CZ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PhD.</a:t>
            </a:r>
          </a:p>
          <a:p>
            <a:pPr algn="l"/>
            <a:endParaRPr lang="cs-CZ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cs-CZ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České Budějovice, červen 2017</a:t>
            </a:r>
            <a:endParaRPr lang="cs-CZ" sz="2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305800" cy="1981200"/>
          </a:xfrm>
        </p:spPr>
        <p:txBody>
          <a:bodyPr>
            <a:noAutofit/>
          </a:bodyPr>
          <a:lstStyle/>
          <a:p>
            <a:r>
              <a:rPr lang="cs-CZ" sz="5400" b="1" dirty="0" smtClean="0">
                <a:latin typeface="Calibri" pitchFamily="34" charset="0"/>
                <a:cs typeface="Calibri" pitchFamily="34" charset="0"/>
              </a:rPr>
              <a:t>Konstrukce a výpočty pevných spojek</a:t>
            </a:r>
            <a:endParaRPr lang="cs-CZ" sz="5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55576" y="548680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alibri" pitchFamily="34" charset="0"/>
                <a:cs typeface="Calibri" pitchFamily="34" charset="0"/>
              </a:rPr>
              <a:t>Vysoká škola technická a ekonomická </a:t>
            </a:r>
          </a:p>
          <a:p>
            <a:r>
              <a:rPr lang="cs-CZ" sz="2400" dirty="0" smtClean="0">
                <a:latin typeface="Calibri" pitchFamily="34" charset="0"/>
                <a:cs typeface="Calibri" pitchFamily="34" charset="0"/>
              </a:rPr>
              <a:t>v Českých Budějovicích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  <a:cs typeface="Calibri" pitchFamily="34" charset="0"/>
              </a:rPr>
              <a:t>Ústav </a:t>
            </a:r>
            <a:r>
              <a:rPr lang="cs-CZ" sz="2400" dirty="0" err="1" smtClean="0">
                <a:latin typeface="Calibri" pitchFamily="34" charset="0"/>
                <a:cs typeface="Calibri" pitchFamily="34" charset="0"/>
              </a:rPr>
              <a:t>technicko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 - technologický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4" name="Picture 2" descr="C:\Users\Míša\Desktop\19113213_10209105950829304_446815889_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476672"/>
            <a:ext cx="1368152" cy="1368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Zobrazení kotoučové spojky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 descr="C:\Users\Míša\Desktop\pohled na maximalizac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132856"/>
            <a:ext cx="4104456" cy="3498995"/>
          </a:xfrm>
          <a:prstGeom prst="rect">
            <a:avLst/>
          </a:prstGeom>
          <a:noFill/>
        </p:spPr>
      </p:pic>
      <p:pic>
        <p:nvPicPr>
          <p:cNvPr id="2051" name="Picture 3" descr="C:\Users\Míša\Desktop\řez maximalizac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700808"/>
            <a:ext cx="4117553" cy="41971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395536" y="1844824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1944216"/>
                <a:gridCol w="1728192"/>
                <a:gridCol w="275699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  <a:cs typeface="Calibri" pitchFamily="34" charset="0"/>
                        </a:rPr>
                        <a:t>Součást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alibri" pitchFamily="34" charset="0"/>
                          <a:cs typeface="Calibri" pitchFamily="34" charset="0"/>
                        </a:rPr>
                        <a:t>Hmotnost </a:t>
                      </a:r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[kg]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alibri" pitchFamily="34" charset="0"/>
                          <a:cs typeface="Calibri" pitchFamily="34" charset="0"/>
                        </a:rPr>
                        <a:t>Výkon </a:t>
                      </a:r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[</a:t>
                      </a:r>
                      <a:r>
                        <a:rPr kumimoji="0" lang="cs-CZ" sz="18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kW</a:t>
                      </a:r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]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alibri" pitchFamily="34" charset="0"/>
                          <a:cs typeface="Calibri" pitchFamily="34" charset="0"/>
                        </a:rPr>
                        <a:t>Kroutící moment</a:t>
                      </a:r>
                      <a:r>
                        <a:rPr lang="cs-CZ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[</a:t>
                      </a:r>
                      <a:r>
                        <a:rPr kumimoji="0" lang="cs-CZ" sz="18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Nm</a:t>
                      </a:r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]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  <a:cs typeface="Calibri" pitchFamily="34" charset="0"/>
                        </a:rPr>
                        <a:t>1. Návrh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alibri" pitchFamily="34" charset="0"/>
                          <a:cs typeface="Calibri" pitchFamily="34" charset="0"/>
                        </a:rPr>
                        <a:t>45,1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alibri" pitchFamily="34" charset="0"/>
                          <a:cs typeface="Calibri" pitchFamily="34" charset="0"/>
                        </a:rPr>
                        <a:t>1 938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alibri" pitchFamily="34" charset="0"/>
                          <a:cs typeface="Calibri" pitchFamily="34" charset="0"/>
                        </a:rPr>
                        <a:t>6 174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  <a:cs typeface="Calibri" pitchFamily="34" charset="0"/>
                        </a:rPr>
                        <a:t>Optimalizace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alibri" pitchFamily="34" charset="0"/>
                          <a:cs typeface="Calibri" pitchFamily="34" charset="0"/>
                        </a:rPr>
                        <a:t>35,8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alibri" pitchFamily="34" charset="0"/>
                          <a:cs typeface="Calibri" pitchFamily="34" charset="0"/>
                        </a:rPr>
                        <a:t>3 569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alibri" pitchFamily="34" charset="0"/>
                          <a:cs typeface="Calibri" pitchFamily="34" charset="0"/>
                        </a:rPr>
                        <a:t>11 367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  <a:cs typeface="Calibri" pitchFamily="34" charset="0"/>
                        </a:rPr>
                        <a:t>Maximalizace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alibri" pitchFamily="34" charset="0"/>
                          <a:cs typeface="Calibri" pitchFamily="34" charset="0"/>
                        </a:rPr>
                        <a:t>45,6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alibri" pitchFamily="34" charset="0"/>
                          <a:cs typeface="Calibri" pitchFamily="34" charset="0"/>
                        </a:rPr>
                        <a:t>8 873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alibri" pitchFamily="34" charset="0"/>
                          <a:cs typeface="Calibri" pitchFamily="34" charset="0"/>
                        </a:rPr>
                        <a:t>28 260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Porovnání výstupních parametrů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Rovnoboké drážkování – těžká řada</a:t>
            </a:r>
          </a:p>
          <a:p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Materiál s vyšším obsahem uhlíku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Návrhy opatření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Konstrukční návrh spojky</a:t>
            </a:r>
          </a:p>
          <a:p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Optimalizace parametrů součásti</a:t>
            </a:r>
          </a:p>
          <a:p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Maximalizace výkonu</a:t>
            </a:r>
          </a:p>
          <a:p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Porovnání parametrů </a:t>
            </a:r>
            <a:r>
              <a:rPr lang="cs-CZ" smtClean="0">
                <a:latin typeface="Calibri" pitchFamily="34" charset="0"/>
                <a:cs typeface="Calibri" pitchFamily="34" charset="0"/>
              </a:rPr>
              <a:t>všech návrhů</a:t>
            </a: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Cíl práce byl splněn</a:t>
            </a:r>
          </a:p>
          <a:p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Závěrečné shrnutí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Děkuji za pozornost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Aktuálnost tématu</a:t>
            </a:r>
          </a:p>
          <a:p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Rozšíření a prohloubení teoretických znalostí</a:t>
            </a:r>
          </a:p>
          <a:p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Využití znalostí 3D programu Autodesk Inventor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Motivace a důvody k řešení problému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Cílem bakalářské práce je posoudit jednotlivé druhy pevných spojek z hledisek oblastí použití a užitných vlastností. Navrhnout konstrukci a provést kontrolní výpočty vybrané spojky pro dané otáčky do vymezeného prostoru. Navrhnout opatření směřující k optimalizaci parametrů konstrukce s cílem maximalizovat přenášený výkon.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Cíl práce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Konstrukční návrh spojky do vymezeného prostoru</a:t>
            </a:r>
          </a:p>
          <a:p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Optimalizace konstrukčního návrhu s cílem maximalizace výkonu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Výzkumný problém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Využití znalostí z teoretické části</a:t>
            </a:r>
          </a:p>
          <a:p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Optimalizace návrhu spojky</a:t>
            </a:r>
          </a:p>
          <a:p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3D návrh v programu autodesk inventor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Metodika práce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Prostor: Ø300-500mm</a:t>
            </a:r>
          </a:p>
          <a:p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Provozní otáčky: 3000 ot.min</a:t>
            </a:r>
            <a:r>
              <a:rPr lang="cs-CZ" baseline="30000" dirty="0" smtClean="0">
                <a:latin typeface="Calibri" pitchFamily="34" charset="0"/>
                <a:cs typeface="Calibri" pitchFamily="34" charset="0"/>
              </a:rPr>
              <a:t>-1</a:t>
            </a:r>
          </a:p>
          <a:p>
            <a:endParaRPr lang="cs-CZ" baseline="30000" dirty="0" smtClean="0"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Materiál: konstrukční ocel 11 500</a:t>
            </a:r>
          </a:p>
          <a:p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Vstupní parametry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Vstupní hřídel: 90mm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Vnější velikost spojky: 280mm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Maximální kroutící moment pro hřídel: 12 160Nm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Navržené pero: 25e7x14x140 ČSN 02 2562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Maximální moment přenesený perem: 6 174Nm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Maximální přenesený výkon: 1 938kW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Zvolené šrouby: 4x M14x55 ČSN 02 1112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Celková hmotnost spojky: 45,1Kg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Návrh kotoučové spojky s perovým spojením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Vstupní hřídel: 88mm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Rovnoboké drážkování: lehká řada 10x82x88x10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Zmenšení uložení o 60mm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Přenesený maximální kroutící moment: 11 367Nm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Maximální přenesený výkon: 3 569kW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Zvolené šrouby: 6x M16x60 ČSN 02 1112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Celková hmotnost spojky: 35,8Kg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Optimalizace návrhu kotoučové spojky  pomocí rovnobokého drážkování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Vstupní hřídel: 125mm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Vnější velikost spojky: 295mm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Rovnoboké drážkování: střední řada 10x112x125x18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Maximální kroutící moment pro hřídel: 32 580Nm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Nevyhovující šrouby: 10x M20x60 ČSN 02 1112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Vyhovující šrouby: 10x M16x60 ČSN 02 1112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Maximální kroutící moment po výpočtu šroubů</a:t>
            </a:r>
            <a:r>
              <a:rPr lang="cs-CZ" smtClean="0">
                <a:latin typeface="Calibri" pitchFamily="34" charset="0"/>
                <a:cs typeface="Calibri" pitchFamily="34" charset="0"/>
              </a:rPr>
              <a:t>: 28260Nm</a:t>
            </a: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Maximální přenesený výkon: 8 873kW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Celková hmotnost spojky: 45,6Kg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Maximalizovaný návrh kotoučové spojky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291</TotalTime>
  <Words>404</Words>
  <Application>Microsoft Office PowerPoint</Application>
  <PresentationFormat>Předvádění na obrazovce (4:3)</PresentationFormat>
  <Paragraphs>94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Papír</vt:lpstr>
      <vt:lpstr>Konstrukce a výpočty pevných spojek</vt:lpstr>
      <vt:lpstr>Motivace a důvody k řešení problému</vt:lpstr>
      <vt:lpstr>Cíl práce</vt:lpstr>
      <vt:lpstr>Výzkumný problém</vt:lpstr>
      <vt:lpstr>Metodika práce</vt:lpstr>
      <vt:lpstr>Vstupní parametry</vt:lpstr>
      <vt:lpstr>Návrh kotoučové spojky s perovým spojením</vt:lpstr>
      <vt:lpstr>Optimalizace návrhu kotoučové spojky  pomocí rovnobokého drážkování</vt:lpstr>
      <vt:lpstr>Maximalizovaný návrh kotoučové spojky</vt:lpstr>
      <vt:lpstr>Zobrazení kotoučové spojky</vt:lpstr>
      <vt:lpstr>Porovnání výstupních parametrů</vt:lpstr>
      <vt:lpstr>Návrhy opatření</vt:lpstr>
      <vt:lpstr>Závěrečné shrnutí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Konstrukce a výpočty pevných spojek</dc:title>
  <dc:creator>Míša</dc:creator>
  <cp:lastModifiedBy>Míša</cp:lastModifiedBy>
  <cp:revision>37</cp:revision>
  <dcterms:created xsi:type="dcterms:W3CDTF">2017-06-11T19:10:27Z</dcterms:created>
  <dcterms:modified xsi:type="dcterms:W3CDTF">2017-06-21T19:56:47Z</dcterms:modified>
</cp:coreProperties>
</file>