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58" r:id="rId4"/>
    <p:sldId id="259" r:id="rId5"/>
    <p:sldId id="266" r:id="rId6"/>
    <p:sldId id="270" r:id="rId7"/>
    <p:sldId id="267" r:id="rId8"/>
    <p:sldId id="260" r:id="rId9"/>
    <p:sldId id="262" r:id="rId10"/>
    <p:sldId id="263" r:id="rId11"/>
    <p:sldId id="265" r:id="rId12"/>
    <p:sldId id="264" r:id="rId13"/>
    <p:sldId id="271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E6979-4058-431B-86E2-0F6DFCE7A3F2}" type="datetimeFigureOut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690EC-70B0-4991-A91C-EDF7AFC2AB4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1690EC-70B0-4991-A91C-EDF7AFC2AB4C}" type="slidenum">
              <a:rPr lang="cs-CZ" smtClean="0"/>
              <a:pPr/>
              <a:t>1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7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1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C9CF-2D11-443C-82CA-0F076E23C032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A0CAA-FB6B-4D5B-9A96-5FADCB99093A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6233-9090-4AF9-96EC-69486517930B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4CD-4204-4768-A4F1-D0616A6B4EF5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7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8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1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30FAF-9A5D-4A37-B9FA-D2053EB83D77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1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604DA-2267-4EFF-8027-F0DDCB37A85D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1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1048-DA9C-43E6-82D3-761881020238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8766A-ACF6-4C67-AD63-D3EC4790CA34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73FE4-0C83-4F20-B6EA-7660E42C5DD3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9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79FF-B158-4999-B407-6578E473F205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5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3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3" y="2998766"/>
            <a:ext cx="3053867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5"/>
            <a:ext cx="2133600" cy="365125"/>
          </a:xfrm>
        </p:spPr>
        <p:txBody>
          <a:bodyPr/>
          <a:lstStyle/>
          <a:p>
            <a:fld id="{060CA6FD-98E1-4976-BD3F-26BDDDF9A3A8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7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5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96220B-33C7-433C-9645-061311927A60}" type="datetime1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5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5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8715437" cy="614366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Vysoká škola technická a ekonomická</a:t>
            </a:r>
            <a:br>
              <a:rPr lang="cs-CZ" sz="4000" dirty="0" smtClean="0"/>
            </a:br>
            <a:r>
              <a:rPr lang="cs-CZ" sz="4000" dirty="0" smtClean="0"/>
              <a:t>Ústav technicko - technologický</a:t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3500" dirty="0" smtClean="0"/>
              <a:t>Prezentace k obhajobě bakalářské práce</a:t>
            </a:r>
            <a:endParaRPr lang="cs-CZ" sz="3500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Picture 2" descr="C:\Users\Anežka\Desktop\logo vš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071678"/>
            <a:ext cx="2430469" cy="24304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+mn-lt"/>
              </a:rPr>
              <a:t>Porovnání jednotlivých tipů spojení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 algn="just">
              <a:lnSpc>
                <a:spcPct val="150000"/>
              </a:lnSpc>
              <a:buFont typeface="+mj-lt"/>
              <a:buAutoNum type="arabicPeriod" startAt="3"/>
            </a:pPr>
            <a:r>
              <a:rPr lang="cs-CZ" dirty="0" smtClean="0"/>
              <a:t>Výrobní, provozní a montážní náklady</a:t>
            </a:r>
          </a:p>
          <a:p>
            <a:pPr marL="550926" indent="-51435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57158" y="2714620"/>
          <a:ext cx="8358246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2857520"/>
                <a:gridCol w="3571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spoje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Náklady na výrobu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Náklady</a:t>
                      </a:r>
                      <a:r>
                        <a:rPr lang="cs-CZ" baseline="0" dirty="0" smtClean="0"/>
                        <a:t> na montáž/demontáž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Kolíkový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Nízké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Minimální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Perový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Minimální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Drážkový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Vyšší (ekonomické pouze v</a:t>
                      </a:r>
                      <a:r>
                        <a:rPr lang="cs-CZ" baseline="0" dirty="0" smtClean="0"/>
                        <a:t> sériové výrobě)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Minimální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Polygonový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Vyšší (ekonomické pouze v</a:t>
                      </a:r>
                      <a:r>
                        <a:rPr lang="cs-CZ" baseline="0" dirty="0" smtClean="0"/>
                        <a:t> sériové výrobě)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Minimální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+mn-lt"/>
              </a:rPr>
              <a:t>Výpočty na konkrétním příkladu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400" i="1" dirty="0" smtClean="0"/>
              <a:t>Síla:</a:t>
            </a:r>
            <a:r>
              <a:rPr lang="cs-CZ" sz="2400" dirty="0" smtClean="0"/>
              <a:t>  F = 20 618,5 N</a:t>
            </a:r>
          </a:p>
          <a:p>
            <a:pPr>
              <a:lnSpc>
                <a:spcPct val="150000"/>
              </a:lnSpc>
            </a:pPr>
            <a:r>
              <a:rPr lang="cs-CZ" sz="2400" i="1" dirty="0" smtClean="0"/>
              <a:t>Délka pera: </a:t>
            </a:r>
            <a:r>
              <a:rPr lang="cs-CZ" sz="2400" dirty="0" smtClean="0"/>
              <a:t>l ≥ 72,91 mm → 80 mm dle tabulek</a:t>
            </a:r>
          </a:p>
          <a:p>
            <a:pPr>
              <a:lnSpc>
                <a:spcPct val="150000"/>
              </a:lnSpc>
            </a:pPr>
            <a:r>
              <a:rPr lang="cs-CZ" sz="2400" i="1" dirty="0" smtClean="0"/>
              <a:t>Kontrola pera na otlačení: </a:t>
            </a:r>
            <a:r>
              <a:rPr lang="cs-CZ" sz="2400" dirty="0" smtClean="0"/>
              <a:t>p = 89,25 Mpa ≤ 100 Mpa </a:t>
            </a:r>
          </a:p>
          <a:p>
            <a:pPr lvl="0">
              <a:lnSpc>
                <a:spcPct val="150000"/>
              </a:lnSpc>
            </a:pPr>
            <a:r>
              <a:rPr lang="cs-CZ" sz="2400" i="1" dirty="0" smtClean="0"/>
              <a:t>Kontrola přenášeného pracovního kroutícího momentu:</a:t>
            </a:r>
            <a:r>
              <a:rPr lang="cs-CZ" sz="2400" dirty="0" smtClean="0"/>
              <a:t> 500 Nm ≤ 668 Nm </a:t>
            </a:r>
          </a:p>
          <a:p>
            <a:pPr lvl="0">
              <a:lnSpc>
                <a:spcPct val="150000"/>
              </a:lnSpc>
            </a:pPr>
            <a:r>
              <a:rPr lang="cs-CZ" sz="2400" i="1" dirty="0" smtClean="0"/>
              <a:t>Napětí ve smyku: </a:t>
            </a:r>
            <a:r>
              <a:rPr lang="cs-CZ" sz="2400" dirty="0" smtClean="0"/>
              <a:t>τ = 24,05 Mpa ≤ 35 až 200 Mpa </a:t>
            </a:r>
          </a:p>
          <a:p>
            <a:pPr lvl="0">
              <a:lnSpc>
                <a:spcPct val="150000"/>
              </a:lnSpc>
              <a:buNone/>
            </a:pPr>
            <a:endParaRPr lang="cs-CZ" sz="2400" b="1" dirty="0" smtClean="0"/>
          </a:p>
          <a:p>
            <a:pPr>
              <a:lnSpc>
                <a:spcPct val="150000"/>
              </a:lnSpc>
              <a:buNone/>
            </a:pPr>
            <a:r>
              <a:rPr lang="cs-CZ" sz="2400" b="1" i="1" dirty="0" smtClean="0"/>
              <a:t>14e7 x 9 x 80 ČSN 02 2562</a:t>
            </a:r>
            <a:endParaRPr lang="cs-CZ" sz="2400" i="1" dirty="0" smtClean="0"/>
          </a:p>
          <a:p>
            <a:pPr lvl="0">
              <a:lnSpc>
                <a:spcPct val="150000"/>
              </a:lnSpc>
              <a:buNone/>
            </a:pPr>
            <a:endParaRPr lang="cs-CZ" sz="2400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4" name="Obrázek 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7" y="5286389"/>
            <a:ext cx="3357587" cy="1133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+mn-lt"/>
              </a:rPr>
              <a:t>Shrnutí dosažených poznatků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Analýza rozebíratelných spojení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Porovnání jednotlivých druhů spojení náboje s hřídelí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Technologické postupy výroby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Navrhované pero vyhovuje</a:t>
            </a:r>
          </a:p>
        </p:txBody>
      </p:sp>
      <p:pic>
        <p:nvPicPr>
          <p:cNvPr id="4" name="Obrázek 3" descr="E:\pero.png"/>
          <p:cNvPicPr/>
          <p:nvPr/>
        </p:nvPicPr>
        <p:blipFill>
          <a:blip r:embed="rId2" cstate="print"/>
          <a:srcRect l="22186" t="28286" r="16399" b="20571"/>
          <a:stretch>
            <a:fillRect/>
          </a:stretch>
        </p:blipFill>
        <p:spPr bwMode="auto">
          <a:xfrm>
            <a:off x="5929322" y="4857760"/>
            <a:ext cx="2928959" cy="1410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12</a:t>
            </a:fld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Návrh opatření 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Rozšíření strojového parku firmy:</a:t>
            </a:r>
          </a:p>
          <a:p>
            <a:endParaRPr lang="cs-CZ" dirty="0" smtClean="0"/>
          </a:p>
          <a:p>
            <a:r>
              <a:rPr lang="cs-CZ" dirty="0" smtClean="0"/>
              <a:t>Drážkové spoje: NC horizontální obrážečka (1 128 600 Kč)</a:t>
            </a:r>
          </a:p>
          <a:p>
            <a:r>
              <a:rPr lang="cs-CZ" dirty="0" smtClean="0"/>
              <a:t>Polygonové spoje: Nástrojová CNC pětiosá bruska Schütte 325 Linear        (6 750 000 ÷ 12 150 000 Kč)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2786058"/>
            <a:ext cx="7467600" cy="14716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100" dirty="0" smtClean="0"/>
              <a:t>Děkuji za pozornost. </a:t>
            </a:r>
            <a:endParaRPr lang="cs-CZ" sz="4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14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500034" y="1000108"/>
            <a:ext cx="8358215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Konstrukce, výpočty a technologie výroby rozebíratelných spojení v aplikaci</a:t>
            </a:r>
            <a:br>
              <a:rPr lang="cs-CZ" sz="3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cs-CZ" sz="3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 spojení náboje s hřídelí</a:t>
            </a:r>
          </a:p>
          <a:p>
            <a:pPr algn="ctr"/>
            <a:endParaRPr lang="cs-CZ" sz="3200" dirty="0" smtClean="0"/>
          </a:p>
          <a:p>
            <a:pPr algn="ctr"/>
            <a:endParaRPr lang="cs-CZ" sz="3200" dirty="0" smtClean="0"/>
          </a:p>
          <a:p>
            <a:pPr algn="just">
              <a:lnSpc>
                <a:spcPct val="150000"/>
              </a:lnSpc>
              <a:buNone/>
            </a:pPr>
            <a:r>
              <a:rPr lang="cs-CZ" sz="2600" dirty="0" smtClean="0"/>
              <a:t>Autor práce:        Anežka Červinková 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2600" dirty="0" smtClean="0"/>
              <a:t>Vedoucí práce:   doc. Ing. Petr Hrubý, CSc.</a:t>
            </a:r>
          </a:p>
          <a:p>
            <a:pPr algn="just">
              <a:lnSpc>
                <a:spcPct val="150000"/>
              </a:lnSpc>
              <a:buNone/>
            </a:pPr>
            <a:r>
              <a:rPr lang="cs-CZ" sz="2600" dirty="0" smtClean="0"/>
              <a:t>Oponent:            Ing. Ján Majerník, PhD.</a:t>
            </a:r>
          </a:p>
          <a:p>
            <a:pPr algn="ctr"/>
            <a:endParaRPr lang="cs-CZ" sz="32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Obsah 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Volba tématu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Cíl práce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Technologie výroby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Porovnání jednotlivých tipů spojení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Výpočty na konkrétním příkladu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Shrnutí dosažených poznatků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Návrh opatření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Volba tématu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Stále aktuální téma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Informace z prostředí průmyslové firmy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Zajímavá problematika</a:t>
            </a:r>
          </a:p>
          <a:p>
            <a:pPr algn="just">
              <a:lnSpc>
                <a:spcPct val="150000"/>
              </a:lnSpc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Cíl práce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 Analyzovat aplikace provedení konstrukcí rozebíratelných spojení v konstrukčních návrzích spojení náboje s hřídelí. Pro zvolený konstrukční návrh navrhnout metodu kontrolních výpočtů. Vytvořit technologické postupy výroby vybraných součástí s ohledem na strojní vybavení firmy.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Metodika práce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Využití znalostí z teoretické části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Spolupráce se sledovanou firmou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Vyhotovení technologických postupů a kontrolních výpočtů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Technologie výroby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Výrobní postup s ohledem na strojový park firmy</a:t>
            </a:r>
          </a:p>
          <a:p>
            <a:r>
              <a:rPr lang="cs-CZ" dirty="0" smtClean="0"/>
              <a:t>Selekce strojů pro výrobu sledovaných spojení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+mn-lt"/>
              </a:rPr>
              <a:t>Porovnání jednotlivých tipů spojení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50926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Užitkové vlastnosti spoje</a:t>
            </a:r>
          </a:p>
          <a:p>
            <a:pPr marL="550926" indent="-514350"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85720" y="2428868"/>
          <a:ext cx="8358246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3915428"/>
                <a:gridCol w="251399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spoje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Použití, charakteristika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Výroba,</a:t>
                      </a:r>
                      <a:r>
                        <a:rPr lang="cs-CZ" baseline="0" dirty="0" smtClean="0"/>
                        <a:t> montáž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Kolíkový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cs-CZ" dirty="0" smtClean="0"/>
                        <a:t>bezrázová</a:t>
                      </a:r>
                      <a:r>
                        <a:rPr lang="cs-CZ" baseline="0" dirty="0" smtClean="0"/>
                        <a:t> zatížení, pojištění polohy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Snadná výroba, vhodné</a:t>
                      </a:r>
                      <a:r>
                        <a:rPr lang="cs-CZ" baseline="0" dirty="0" smtClean="0"/>
                        <a:t> pro kusovou i sériovou výrobu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Perový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Zajištění</a:t>
                      </a:r>
                      <a:r>
                        <a:rPr lang="cs-CZ" baseline="0" dirty="0" smtClean="0"/>
                        <a:t> axiálního pohybu náboje po hřídeli, přenos Mk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Snadný</a:t>
                      </a:r>
                      <a:r>
                        <a:rPr lang="cs-CZ" baseline="0" dirty="0" smtClean="0"/>
                        <a:t> výroba i montáž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Drážkový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 či rázová zatížení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Dražší a náročnější výroba, jednoduchá montáž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Polygonový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Strojní</a:t>
                      </a:r>
                      <a:r>
                        <a:rPr lang="cs-CZ" baseline="0" dirty="0" smtClean="0"/>
                        <a:t> šroubový zvedák,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Výroba několika způsoby, Velice</a:t>
                      </a:r>
                      <a:r>
                        <a:rPr lang="cs-CZ" baseline="0" dirty="0" smtClean="0"/>
                        <a:t> jednoduchá a snadná montáž/ demontáž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+mn-lt"/>
              </a:rPr>
              <a:t>Porovnání jednotlivých tipů spojení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 algn="just">
              <a:lnSpc>
                <a:spcPct val="150000"/>
              </a:lnSpc>
              <a:buFont typeface="+mj-lt"/>
              <a:buAutoNum type="arabicPeriod" startAt="2"/>
            </a:pPr>
            <a:r>
              <a:rPr lang="cs-CZ" dirty="0" smtClean="0"/>
              <a:t>Časová náročnost </a:t>
            </a:r>
          </a:p>
          <a:p>
            <a:pPr marL="550926" indent="-514350">
              <a:buNone/>
            </a:pPr>
            <a:endParaRPr lang="cs-CZ" dirty="0" smtClean="0"/>
          </a:p>
          <a:p>
            <a:pPr marL="550926" indent="-51435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57158" y="2714620"/>
          <a:ext cx="8358246" cy="321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3071834"/>
                <a:gridCol w="335758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Typ spoje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Výroba,</a:t>
                      </a:r>
                      <a:r>
                        <a:rPr lang="cs-CZ" baseline="0" dirty="0" smtClean="0"/>
                        <a:t> montáž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Demontáž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Kolíkový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Rychlá</a:t>
                      </a:r>
                      <a:r>
                        <a:rPr lang="cs-CZ" baseline="0" dirty="0" smtClean="0"/>
                        <a:t> výroba i montáž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Závislost na konstrukčním provedení spoje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Perový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Rychlá</a:t>
                      </a:r>
                      <a:r>
                        <a:rPr lang="cs-CZ" baseline="0" dirty="0" smtClean="0"/>
                        <a:t> výroba i montáž</a:t>
                      </a:r>
                      <a:endParaRPr lang="cs-CZ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Rychlá</a:t>
                      </a:r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Drážkový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Rychlá výroba s vhodným vybavením </a:t>
                      </a:r>
                    </a:p>
                    <a:p>
                      <a:pPr algn="l"/>
                      <a:r>
                        <a:rPr lang="cs-CZ" dirty="0" smtClean="0"/>
                        <a:t>Rychlá montáž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Rychlá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Polygonový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Rychlá výroba s vhodným vybavením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Rychlá</a:t>
                      </a:r>
                      <a:r>
                        <a:rPr lang="cs-CZ" baseline="0" dirty="0" smtClean="0"/>
                        <a:t> montáž</a:t>
                      </a:r>
                      <a:endParaRPr lang="cs-CZ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Rychlá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844</TotalTime>
  <Words>424</Words>
  <PresentationFormat>Předvádění na obrazovce (4:3)</PresentationFormat>
  <Paragraphs>117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Technický</vt:lpstr>
      <vt:lpstr>Vysoká škola technická a ekonomická Ústav technicko - technologický        Prezentace k obhajobě bakalářské práce</vt:lpstr>
      <vt:lpstr>Snímek 2</vt:lpstr>
      <vt:lpstr>Obsah </vt:lpstr>
      <vt:lpstr>Volba tématu</vt:lpstr>
      <vt:lpstr>Cíl práce</vt:lpstr>
      <vt:lpstr>Metodika práce</vt:lpstr>
      <vt:lpstr>Technologie výroby</vt:lpstr>
      <vt:lpstr>Porovnání jednotlivých tipů spojení</vt:lpstr>
      <vt:lpstr>Porovnání jednotlivých tipů spojení</vt:lpstr>
      <vt:lpstr>Porovnání jednotlivých tipů spojení</vt:lpstr>
      <vt:lpstr>Výpočty na konkrétním příkladu</vt:lpstr>
      <vt:lpstr>Shrnutí dosažených poznatků</vt:lpstr>
      <vt:lpstr>Návrh opatření 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Konstrukce a výpočty rozebíratelných spojení v aplikaci na spojení náboje s hřídelem</dc:title>
  <dc:creator>Anežka</dc:creator>
  <cp:lastModifiedBy>Anežka</cp:lastModifiedBy>
  <cp:revision>62</cp:revision>
  <dcterms:created xsi:type="dcterms:W3CDTF">2017-04-05T15:22:24Z</dcterms:created>
  <dcterms:modified xsi:type="dcterms:W3CDTF">2017-06-21T20:19:21Z</dcterms:modified>
</cp:coreProperties>
</file>