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3D524-82D4-4121-ACA6-51650997A497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9625A-116C-400A-9F38-B10658A86D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3D524-82D4-4121-ACA6-51650997A497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9625A-116C-400A-9F38-B10658A86D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3D524-82D4-4121-ACA6-51650997A497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9625A-116C-400A-9F38-B10658A86D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3D524-82D4-4121-ACA6-51650997A497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9625A-116C-400A-9F38-B10658A86D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3D524-82D4-4121-ACA6-51650997A497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9625A-116C-400A-9F38-B10658A86D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3D524-82D4-4121-ACA6-51650997A497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9625A-116C-400A-9F38-B10658A86D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3D524-82D4-4121-ACA6-51650997A497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9625A-116C-400A-9F38-B10658A86D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3D524-82D4-4121-ACA6-51650997A497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9625A-116C-400A-9F38-B10658A86D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3D524-82D4-4121-ACA6-51650997A497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9625A-116C-400A-9F38-B10658A86D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3D524-82D4-4121-ACA6-51650997A497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9625A-116C-400A-9F38-B10658A86D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3D524-82D4-4121-ACA6-51650997A497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9625A-116C-400A-9F38-B10658A86D4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E3D524-82D4-4121-ACA6-51650997A497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D49625A-116C-400A-9F38-B10658A86D4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72400" cy="18288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tx1"/>
                </a:solidFill>
              </a:rPr>
              <a:t>Inovace technologie ohýbání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57158" y="4357694"/>
            <a:ext cx="9629820" cy="1752600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>
                <a:solidFill>
                  <a:schemeClr val="tx1"/>
                </a:solidFill>
                <a:latin typeface="Arial "/>
              </a:rPr>
              <a:t>Vypracoval: Jan </a:t>
            </a:r>
            <a:r>
              <a:rPr lang="cs-CZ" sz="2400" dirty="0" err="1" smtClean="0">
                <a:solidFill>
                  <a:schemeClr val="tx1"/>
                </a:solidFill>
                <a:latin typeface="Arial "/>
              </a:rPr>
              <a:t>Kristek</a:t>
            </a:r>
            <a:endParaRPr lang="cs-CZ" sz="2400" dirty="0" smtClean="0">
              <a:solidFill>
                <a:schemeClr val="tx1"/>
              </a:solidFill>
              <a:latin typeface="Arial "/>
            </a:endParaRPr>
          </a:p>
          <a:p>
            <a:pPr algn="l"/>
            <a:r>
              <a:rPr lang="cs-CZ" sz="2400" dirty="0" smtClean="0">
                <a:solidFill>
                  <a:schemeClr val="tx1"/>
                </a:solidFill>
                <a:latin typeface="Arial "/>
              </a:rPr>
              <a:t>Vedoucí práce: </a:t>
            </a:r>
            <a:r>
              <a:rPr lang="cs-CZ" sz="2400" dirty="0">
                <a:solidFill>
                  <a:schemeClr val="tx1"/>
                </a:solidFill>
                <a:latin typeface="Arial "/>
              </a:rPr>
              <a:t>Ing. Monika </a:t>
            </a:r>
            <a:r>
              <a:rPr lang="cs-CZ" sz="2400" dirty="0" err="1">
                <a:solidFill>
                  <a:schemeClr val="tx1"/>
                </a:solidFill>
                <a:latin typeface="Arial "/>
              </a:rPr>
              <a:t>Karková</a:t>
            </a:r>
            <a:r>
              <a:rPr lang="cs-CZ" sz="2400" dirty="0">
                <a:solidFill>
                  <a:schemeClr val="tx1"/>
                </a:solidFill>
                <a:latin typeface="Arial "/>
              </a:rPr>
              <a:t>, PhD</a:t>
            </a:r>
            <a:r>
              <a:rPr lang="cs-CZ" sz="2400" dirty="0" smtClean="0">
                <a:solidFill>
                  <a:schemeClr val="tx1"/>
                </a:solidFill>
                <a:latin typeface="Arial "/>
              </a:rPr>
              <a:t>.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  <a:latin typeface="Arial "/>
              </a:rPr>
              <a:t>Červen 2017</a:t>
            </a:r>
            <a:endParaRPr lang="cs-CZ" sz="2000" dirty="0">
              <a:solidFill>
                <a:schemeClr val="tx1"/>
              </a:solidFill>
              <a:latin typeface="Arial 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="" xmlns:a16="http://schemas.microsoft.com/office/drawing/2014/main" id="{25580F45-C910-4FD0-81B5-6038A3597C5F}"/>
              </a:ext>
            </a:extLst>
          </p:cNvPr>
          <p:cNvSpPr>
            <a:spLocks noGrp="1"/>
          </p:cNvSpPr>
          <p:nvPr/>
        </p:nvSpPr>
        <p:spPr>
          <a:xfrm>
            <a:off x="285720" y="357166"/>
            <a:ext cx="9144000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Vysoká škola technická </a:t>
            </a:r>
            <a:br>
              <a:rPr lang="cs-CZ" sz="20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 ekonomická</a:t>
            </a:r>
            <a:br>
              <a:rPr lang="cs-CZ" sz="20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cs-CZ" sz="2000" i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Ústav technicko-technologický</a:t>
            </a:r>
            <a:endParaRPr lang="cs-CZ" sz="2000" b="1" i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00042"/>
            <a:ext cx="1285884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928794" y="571480"/>
            <a:ext cx="6969434" cy="105156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3100" cap="all" dirty="0" smtClean="0">
                <a:ln w="0"/>
                <a:solidFill>
                  <a:schemeClr val="accent1"/>
                </a:solidFill>
                <a:effectLst/>
                <a:latin typeface="Arial "/>
              </a:rPr>
              <a:t>V. Zhodnocení </a:t>
            </a:r>
            <a:r>
              <a:rPr lang="cs-CZ" sz="3100" cap="all" dirty="0" smtClean="0">
                <a:ln w="0"/>
                <a:solidFill>
                  <a:schemeClr val="accent1"/>
                </a:solidFill>
                <a:effectLst/>
                <a:latin typeface="Arial "/>
              </a:rPr>
              <a:t>přesunu výroby</a:t>
            </a:r>
            <a:r>
              <a:rPr lang="cs-CZ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"/>
              </a:rPr>
              <a:t/>
            </a:r>
            <a:br>
              <a:rPr lang="cs-CZ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"/>
              </a:rPr>
            </a:br>
            <a:endParaRPr lang="cs-CZ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28596" y="2214554"/>
            <a:ext cx="8183880" cy="31432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Rychlejší výroba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Návratnost ceny stroje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Rozšíření výroby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Kvalitnější čistota povrchu</a:t>
            </a:r>
          </a:p>
          <a:p>
            <a:pPr algn="ctr"/>
            <a:endParaRPr lang="cs-CZ" dirty="0"/>
          </a:p>
        </p:txBody>
      </p:sp>
      <p:pic>
        <p:nvPicPr>
          <p:cNvPr id="12" name="Obrázek 11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00042"/>
            <a:ext cx="1285884" cy="1285884"/>
          </a:xfrm>
          <a:prstGeom prst="rect">
            <a:avLst/>
          </a:prstGeom>
        </p:spPr>
      </p:pic>
      <p:pic>
        <p:nvPicPr>
          <p:cNvPr id="22532" name="Picture 4" descr="D:\škola\Bakalářka\foto\18120354_1492182424133351_2010227579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107397"/>
            <a:ext cx="3571900" cy="2750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1828800"/>
          </a:xfrm>
        </p:spPr>
        <p:txBody>
          <a:bodyPr/>
          <a:lstStyle/>
          <a:p>
            <a:pPr algn="ctr"/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785786" y="4572008"/>
            <a:ext cx="7772400" cy="9144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Děkuji za pozornost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7" name="Obrázek 6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00042"/>
            <a:ext cx="1285884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183880" cy="1051560"/>
          </a:xfrm>
        </p:spPr>
        <p:txBody>
          <a:bodyPr/>
          <a:lstStyle/>
          <a:p>
            <a:pPr algn="ctr"/>
            <a:r>
              <a:rPr lang="cs-CZ" dirty="0" smtClean="0"/>
              <a:t>Čas pro dotazy</a:t>
            </a:r>
            <a:endParaRPr lang="cs-CZ" dirty="0"/>
          </a:p>
        </p:txBody>
      </p:sp>
      <p:pic>
        <p:nvPicPr>
          <p:cNvPr id="5" name="Obrázek 4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00042"/>
            <a:ext cx="1285884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1472" y="500042"/>
            <a:ext cx="7929618" cy="914400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Obsah prezentace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>
          <a:xfrm>
            <a:off x="642910" y="2214554"/>
            <a:ext cx="7786742" cy="4206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cs-CZ" sz="20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Motivace a důvody k řešení daného problému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cs-CZ" sz="20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Cíl práce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cs-CZ" sz="20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Aplikační část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cs-CZ" altLang="cs-CZ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Závěr</a:t>
            </a:r>
            <a:endParaRPr lang="cs-CZ" altLang="cs-CZ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Obrázek 6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00042"/>
            <a:ext cx="1285884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3108" y="533400"/>
            <a:ext cx="6367476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Motivace a důvody k řešení daného problému</a:t>
            </a:r>
            <a:r>
              <a:rPr lang="cs-CZ" sz="24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785786" y="2285992"/>
            <a:ext cx="4643470" cy="4206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cs-CZ" sz="2000" dirty="0" smtClean="0">
                <a:latin typeface="Arial "/>
              </a:rPr>
              <a:t>Školní praxe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cs-CZ" sz="2000" dirty="0" smtClean="0">
                <a:latin typeface="Arial "/>
              </a:rPr>
              <a:t>Zájem o úsporu  času  ve výrobě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cs-CZ" sz="2000" dirty="0" smtClean="0">
                <a:latin typeface="Arial "/>
              </a:rPr>
              <a:t>Aplikace znalostí</a:t>
            </a:r>
            <a:endParaRPr lang="cs-CZ" sz="2000" dirty="0">
              <a:latin typeface="Arial "/>
            </a:endParaRPr>
          </a:p>
        </p:txBody>
      </p:sp>
      <p:pic>
        <p:nvPicPr>
          <p:cNvPr id="5" name="Zástupný symbol pro obsah 4" descr="obrázek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3438" y="1214422"/>
            <a:ext cx="3431105" cy="4857784"/>
          </a:xfrm>
        </p:spPr>
      </p:pic>
      <p:pic>
        <p:nvPicPr>
          <p:cNvPr id="6" name="Obrázek 5" descr="Logo_v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500042"/>
            <a:ext cx="1285884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533400"/>
            <a:ext cx="7939112" cy="914400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Cíl práce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857224" y="2000240"/>
            <a:ext cx="7653423" cy="36536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Arial "/>
              </a:rPr>
              <a:t>Cílem bakalářské práce je inovace technologie ohýbání přesunem ze starší hydraulické ohýbačky XOTH na novější elektrohydraulickou ohýbačku AMB, popis a porovnání daných ohýbaček a poté vypočtení úspory.</a:t>
            </a:r>
          </a:p>
          <a:p>
            <a:endParaRPr lang="cs-CZ" dirty="0"/>
          </a:p>
        </p:txBody>
      </p:sp>
      <p:pic>
        <p:nvPicPr>
          <p:cNvPr id="5" name="Obrázek 4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00042"/>
            <a:ext cx="1285884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71472" y="533400"/>
            <a:ext cx="7939112" cy="914400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Aplikační část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2"/>
          </p:nvPr>
        </p:nvSpPr>
        <p:spPr>
          <a:xfrm>
            <a:off x="642910" y="2071678"/>
            <a:ext cx="7786742" cy="4206112"/>
          </a:xfrm>
        </p:spPr>
        <p:txBody>
          <a:bodyPr/>
          <a:lstStyle/>
          <a:p>
            <a:pPr marL="532638" indent="-51435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2000" dirty="0" smtClean="0">
                <a:latin typeface="Arial "/>
              </a:rPr>
              <a:t>Porovnání strojů</a:t>
            </a:r>
          </a:p>
          <a:p>
            <a:pPr marL="475488" indent="-45720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2000" dirty="0" smtClean="0">
                <a:latin typeface="Arial "/>
              </a:rPr>
              <a:t>Předběžné výpočty a  simulace ohybů</a:t>
            </a:r>
          </a:p>
          <a:p>
            <a:pPr marL="475488" indent="-45720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2000" dirty="0" smtClean="0">
                <a:latin typeface="Arial "/>
              </a:rPr>
              <a:t>Časové zhodnocení</a:t>
            </a:r>
          </a:p>
          <a:p>
            <a:pPr marL="475488" indent="-45720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2000" dirty="0" smtClean="0">
                <a:latin typeface="Arial "/>
              </a:rPr>
              <a:t>Porovnání strojů z hlediska výroby</a:t>
            </a:r>
          </a:p>
          <a:p>
            <a:pPr marL="475488" indent="-45720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2000" dirty="0" smtClean="0">
                <a:latin typeface="Arial "/>
              </a:rPr>
              <a:t>Zhodnocení přesunu výroby</a:t>
            </a:r>
          </a:p>
        </p:txBody>
      </p:sp>
      <p:pic>
        <p:nvPicPr>
          <p:cNvPr id="14" name="Obrázek 13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00042"/>
            <a:ext cx="1285884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28596" y="4572008"/>
            <a:ext cx="4214842" cy="1785950"/>
          </a:xfrm>
        </p:spPr>
        <p:txBody>
          <a:bodyPr>
            <a:normAutofit lnSpcReduction="10000"/>
          </a:bodyPr>
          <a:lstStyle/>
          <a:p>
            <a:r>
              <a:rPr lang="cs-CZ" sz="2200" dirty="0" smtClean="0"/>
              <a:t>AMOB CH60</a:t>
            </a:r>
          </a:p>
          <a:p>
            <a:pPr>
              <a:lnSpc>
                <a:spcPct val="150000"/>
              </a:lnSpc>
            </a:pPr>
            <a:r>
              <a:rPr lang="cs-CZ" sz="1750" b="0" dirty="0" smtClean="0"/>
              <a:t>Max. průměr ohýbané </a:t>
            </a:r>
            <a:r>
              <a:rPr lang="cs-CZ" sz="1750" b="0" dirty="0" smtClean="0"/>
              <a:t>trubky: </a:t>
            </a:r>
            <a:r>
              <a:rPr lang="cs-CZ" sz="1750" b="0" dirty="0" smtClean="0"/>
              <a:t>60  x </a:t>
            </a:r>
            <a:r>
              <a:rPr lang="cs-CZ" sz="1750" b="0" dirty="0" smtClean="0"/>
              <a:t>3,2 mm</a:t>
            </a:r>
            <a:endParaRPr lang="cs-CZ" sz="1750" b="0" dirty="0" smtClean="0"/>
          </a:p>
          <a:p>
            <a:pPr>
              <a:lnSpc>
                <a:spcPct val="150000"/>
              </a:lnSpc>
            </a:pPr>
            <a:r>
              <a:rPr lang="cs-CZ" sz="1750" b="0" dirty="0" smtClean="0"/>
              <a:t>Maximální </a:t>
            </a:r>
            <a:r>
              <a:rPr lang="cs-CZ" sz="1750" b="0" dirty="0" smtClean="0"/>
              <a:t>poloměr: 180 mm</a:t>
            </a:r>
          </a:p>
          <a:p>
            <a:pPr>
              <a:lnSpc>
                <a:spcPct val="150000"/>
              </a:lnSpc>
            </a:pPr>
            <a:r>
              <a:rPr lang="cs-CZ" sz="1800" b="0" dirty="0" smtClean="0"/>
              <a:t>Max.délka ohýbaných trubek </a:t>
            </a:r>
            <a:r>
              <a:rPr lang="cs-CZ" sz="1800" b="0" dirty="0" smtClean="0"/>
              <a:t>: 5000 mm</a:t>
            </a:r>
            <a:endParaRPr lang="cs-CZ" sz="1750" b="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half" idx="3"/>
          </p:nvPr>
        </p:nvSpPr>
        <p:spPr>
          <a:xfrm>
            <a:off x="4429124" y="4429132"/>
            <a:ext cx="3931920" cy="2000264"/>
          </a:xfrm>
        </p:spPr>
        <p:txBody>
          <a:bodyPr>
            <a:normAutofit/>
          </a:bodyPr>
          <a:lstStyle/>
          <a:p>
            <a:r>
              <a:rPr lang="cs-CZ" sz="2200" dirty="0" smtClean="0"/>
              <a:t>XOTH 40</a:t>
            </a:r>
          </a:p>
          <a:p>
            <a:pPr>
              <a:lnSpc>
                <a:spcPct val="150000"/>
              </a:lnSpc>
            </a:pPr>
            <a:r>
              <a:rPr lang="cs-CZ" sz="1750" b="0" dirty="0" smtClean="0"/>
              <a:t>Max. průměr ohýbané trubky </a:t>
            </a:r>
            <a:r>
              <a:rPr lang="cs-CZ" sz="1750" b="0" dirty="0" smtClean="0"/>
              <a:t>40 x </a:t>
            </a:r>
            <a:r>
              <a:rPr lang="cs-CZ" sz="1750" b="0" dirty="0" smtClean="0"/>
              <a:t>2 mm</a:t>
            </a:r>
            <a:endParaRPr lang="cs-CZ" sz="1750" b="0" dirty="0" smtClean="0"/>
          </a:p>
          <a:p>
            <a:pPr>
              <a:lnSpc>
                <a:spcPct val="150000"/>
              </a:lnSpc>
            </a:pPr>
            <a:r>
              <a:rPr lang="cs-CZ" sz="1750" b="0" dirty="0" smtClean="0"/>
              <a:t>Maximální poloměr: </a:t>
            </a:r>
            <a:r>
              <a:rPr lang="cs-CZ" sz="1750" b="0" dirty="0" smtClean="0"/>
              <a:t>200</a:t>
            </a:r>
            <a:endParaRPr lang="cs-CZ" sz="1750" b="0" dirty="0" smtClean="0"/>
          </a:p>
          <a:p>
            <a:pPr>
              <a:lnSpc>
                <a:spcPct val="150000"/>
              </a:lnSpc>
            </a:pPr>
            <a:r>
              <a:rPr lang="cs-CZ" sz="1700" b="0" dirty="0" smtClean="0"/>
              <a:t>Max.délka ohýbaných </a:t>
            </a:r>
            <a:r>
              <a:rPr lang="cs-CZ" sz="1700" b="0" dirty="0" smtClean="0"/>
              <a:t>trubek: 4000 mm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15" name="Zástupný symbol pro obsah 14" descr="18090756_1491886837496243_1977245975_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3763991" cy="2822993"/>
          </a:xfrm>
        </p:spPr>
      </p:pic>
      <p:sp>
        <p:nvSpPr>
          <p:cNvPr id="14" name="Nadpis 9"/>
          <p:cNvSpPr>
            <a:spLocks noGrp="1"/>
          </p:cNvSpPr>
          <p:nvPr>
            <p:ph type="title"/>
          </p:nvPr>
        </p:nvSpPr>
        <p:spPr>
          <a:xfrm>
            <a:off x="571472" y="214290"/>
            <a:ext cx="7939112" cy="914400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I. Porovnání strojů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6" name="Zástupný symbol pro obsah 15" descr="Ohybacka trubek hydraulicka xoth 40 (3).jpg (640×250)"/>
          <p:cNvPicPr>
            <a:picLocks noGrp="1"/>
          </p:cNvPicPr>
          <p:nvPr>
            <p:ph sz="quarter" idx="4"/>
          </p:nvPr>
        </p:nvPicPr>
        <p:blipFill>
          <a:blip r:embed="rId3"/>
          <a:srcRect r="-227" b="10550"/>
          <a:stretch>
            <a:fillRect/>
          </a:stretch>
        </p:blipFill>
        <p:spPr bwMode="auto">
          <a:xfrm>
            <a:off x="4429124" y="1357298"/>
            <a:ext cx="407352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ek 16" descr="Logo_vs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500042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214546" y="857232"/>
            <a:ext cx="629603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dirty="0" smtClean="0">
                <a:latin typeface="Arial "/>
              </a:rPr>
              <a:t>II. Předběžné </a:t>
            </a:r>
            <a:r>
              <a:rPr lang="cs-CZ" sz="3100" dirty="0" smtClean="0">
                <a:latin typeface="Arial "/>
              </a:rPr>
              <a:t>výpočty a  simulace ohybů</a:t>
            </a:r>
            <a:r>
              <a:rPr lang="cs-CZ" sz="2400" dirty="0" smtClean="0">
                <a:latin typeface="Arial "/>
              </a:rPr>
              <a:t/>
            </a:r>
            <a:br>
              <a:rPr lang="cs-CZ" sz="2400" dirty="0" smtClean="0">
                <a:latin typeface="Arial "/>
              </a:rPr>
            </a:b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2"/>
          </p:nvPr>
        </p:nvSpPr>
        <p:spPr>
          <a:xfrm>
            <a:off x="571472" y="1643050"/>
            <a:ext cx="2971800" cy="420611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cs-CZ" sz="2000" dirty="0" smtClean="0"/>
              <a:t>Rozvinutá délka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cs-CZ" sz="2000" dirty="0" smtClean="0"/>
              <a:t>Poloměr neutrální vrstvy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cs-CZ" sz="2000" dirty="0" smtClean="0"/>
              <a:t>Neutrální vrstva</a:t>
            </a:r>
          </a:p>
          <a:p>
            <a:pPr>
              <a:lnSpc>
                <a:spcPct val="150000"/>
              </a:lnSpc>
            </a:pPr>
            <a:endParaRPr lang="cs-CZ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cs-CZ" sz="2000" dirty="0" smtClean="0"/>
              <a:t>Relativní tloušťka stěny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cs-CZ" sz="2000" dirty="0" smtClean="0"/>
              <a:t>Relativní poloměr ohybu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cs-CZ" sz="2000" dirty="0" smtClean="0"/>
              <a:t>Minimální poloměr ohybu</a:t>
            </a:r>
          </a:p>
          <a:p>
            <a:pPr>
              <a:lnSpc>
                <a:spcPct val="150000"/>
              </a:lnSpc>
            </a:pPr>
            <a:endParaRPr lang="cs-CZ" sz="2000" dirty="0" smtClean="0"/>
          </a:p>
          <a:p>
            <a:pPr>
              <a:buFont typeface="Wingdings" pitchFamily="2" charset="2"/>
              <a:buChar char="v"/>
            </a:pPr>
            <a:r>
              <a:rPr lang="cs-CZ" sz="2000" dirty="0" smtClean="0"/>
              <a:t>Ztenčení stěny</a:t>
            </a:r>
          </a:p>
          <a:p>
            <a:pPr>
              <a:buFont typeface="Wingdings" pitchFamily="2" charset="2"/>
              <a:buChar char="v"/>
            </a:pPr>
            <a:r>
              <a:rPr lang="cs-CZ" sz="2000" dirty="0" smtClean="0"/>
              <a:t>Odpružení materiálu</a:t>
            </a:r>
          </a:p>
          <a:p>
            <a:endParaRPr lang="cs-CZ" dirty="0"/>
          </a:p>
        </p:txBody>
      </p:sp>
      <p:pic>
        <p:nvPicPr>
          <p:cNvPr id="1026" name="Picture 2" descr="D:\škola\Bakalářka\foto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643050"/>
            <a:ext cx="4929222" cy="4143404"/>
          </a:xfrm>
          <a:prstGeom prst="rect">
            <a:avLst/>
          </a:prstGeom>
          <a:noFill/>
        </p:spPr>
      </p:pic>
      <p:pic>
        <p:nvPicPr>
          <p:cNvPr id="11" name="Obrázek 10" descr="Logo_v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500042"/>
            <a:ext cx="1285884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00042"/>
            <a:ext cx="1285884" cy="12858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62" y="714356"/>
            <a:ext cx="7939112" cy="914400"/>
          </a:xfrm>
        </p:spPr>
        <p:txBody>
          <a:bodyPr/>
          <a:lstStyle/>
          <a:p>
            <a:pPr algn="ctr"/>
            <a:r>
              <a:rPr lang="cs-CZ" sz="2800" dirty="0" smtClean="0">
                <a:latin typeface="Arial "/>
              </a:rPr>
              <a:t>III. Časové </a:t>
            </a:r>
            <a:r>
              <a:rPr lang="cs-CZ" sz="2800" dirty="0" smtClean="0">
                <a:latin typeface="Arial "/>
              </a:rPr>
              <a:t>zhodnocení</a:t>
            </a:r>
            <a:r>
              <a:rPr lang="cs-CZ" sz="2400" dirty="0" smtClean="0">
                <a:latin typeface="Arial "/>
              </a:rPr>
              <a:t/>
            </a:r>
            <a:br>
              <a:rPr lang="cs-CZ" sz="2400" dirty="0" smtClean="0">
                <a:latin typeface="Arial "/>
              </a:rPr>
            </a:b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</p:nvPr>
        </p:nvGraphicFramePr>
        <p:xfrm>
          <a:off x="928662" y="1857363"/>
          <a:ext cx="7643865" cy="3818681"/>
        </p:xfrm>
        <a:graphic>
          <a:graphicData uri="http://schemas.openxmlformats.org/drawingml/2006/table">
            <a:tbl>
              <a:tblPr/>
              <a:tblGrid>
                <a:gridCol w="3067566"/>
                <a:gridCol w="2287434"/>
                <a:gridCol w="2288865"/>
              </a:tblGrid>
              <a:tr h="398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AMOB CH60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XOTH 40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Strojní jednotkový čas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0,8 min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1,04 min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Nutný normovatelný čas s nastavením na kus</a:t>
                      </a:r>
                      <a:endParaRPr lang="cs-CZ" sz="2000" b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1 min/ks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1,22 min/ks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Minimálná výrobní dávka</a:t>
                      </a:r>
                      <a:endParaRPr lang="cs-CZ" sz="2000" b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600 ks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546 ks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Pracnost operace</a:t>
                      </a:r>
                      <a:endParaRPr lang="cs-CZ" sz="2000" b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1,03 </a:t>
                      </a:r>
                      <a:r>
                        <a:rPr lang="cs-CZ" sz="20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Nmin</a:t>
                      </a:r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/ks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1,26 </a:t>
                      </a:r>
                      <a:r>
                        <a:rPr lang="cs-CZ" sz="20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Nmin</a:t>
                      </a:r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/ks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Navýšení výroby</a:t>
                      </a:r>
                      <a:endParaRPr lang="cs-CZ" sz="2000" b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54 ks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08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Čas výroby jednoho kusu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33,43 sec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48 sec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2214546" y="785794"/>
            <a:ext cx="642942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dirty="0" smtClean="0">
                <a:latin typeface="Arial "/>
              </a:rPr>
              <a:t>IV. Porovnání </a:t>
            </a:r>
            <a:r>
              <a:rPr lang="cs-CZ" sz="3100" dirty="0" smtClean="0">
                <a:latin typeface="Arial "/>
              </a:rPr>
              <a:t>strojů z hlediska výroby</a:t>
            </a:r>
            <a:r>
              <a:rPr lang="cs-CZ" sz="2400" dirty="0" smtClean="0">
                <a:latin typeface="Arial "/>
              </a:rPr>
              <a:t/>
            </a:r>
            <a:br>
              <a:rPr lang="cs-CZ" sz="2400" dirty="0" smtClean="0">
                <a:latin typeface="Arial "/>
              </a:rPr>
            </a:br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2"/>
          </p:nvPr>
        </p:nvSpPr>
        <p:spPr>
          <a:xfrm>
            <a:off x="5500694" y="2000240"/>
            <a:ext cx="2971800" cy="420611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cs-CZ" sz="2000" dirty="0" smtClean="0"/>
              <a:t>Rychlost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cs-CZ" sz="2000" dirty="0" smtClean="0"/>
              <a:t>Čistota výrobku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cs-CZ" sz="2000" dirty="0" smtClean="0"/>
              <a:t>Obsluha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cs-CZ" sz="2000" dirty="0" smtClean="0"/>
              <a:t>Údržba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cs-CZ" sz="2000" dirty="0" smtClean="0"/>
              <a:t>Uvedení do provozu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cs-CZ" sz="2000" dirty="0" smtClean="0"/>
              <a:t>Náhradní díly</a:t>
            </a:r>
          </a:p>
          <a:p>
            <a:endParaRPr lang="cs-CZ" dirty="0"/>
          </a:p>
        </p:txBody>
      </p:sp>
      <p:pic>
        <p:nvPicPr>
          <p:cNvPr id="13" name="Obrázek 12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00042"/>
            <a:ext cx="1285884" cy="1285884"/>
          </a:xfrm>
          <a:prstGeom prst="rect">
            <a:avLst/>
          </a:prstGeom>
        </p:spPr>
      </p:pic>
      <p:pic>
        <p:nvPicPr>
          <p:cNvPr id="21506" name="Picture 2" descr="D:\škola\Bakalářka\foto\Revent_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1727884"/>
            <a:ext cx="6929486" cy="3897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Vlastní 1">
      <a:dk1>
        <a:srgbClr val="850001"/>
      </a:dk1>
      <a:lt1>
        <a:sysClr val="window" lastClr="FFFFFF"/>
      </a:lt1>
      <a:dk2>
        <a:srgbClr val="AE9638"/>
      </a:dk2>
      <a:lt2>
        <a:srgbClr val="D8D8D8"/>
      </a:lt2>
      <a:accent1>
        <a:srgbClr val="630000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166</TotalTime>
  <Words>261</Words>
  <Application>Microsoft Office PowerPoint</Application>
  <PresentationFormat>Předvádění na obrazovce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Aspekt</vt:lpstr>
      <vt:lpstr>Inovace technologie ohýbání</vt:lpstr>
      <vt:lpstr>Obsah prezentace</vt:lpstr>
      <vt:lpstr>Motivace a důvody k řešení daného problému </vt:lpstr>
      <vt:lpstr>Cíl práce</vt:lpstr>
      <vt:lpstr>Aplikační část</vt:lpstr>
      <vt:lpstr>I. Porovnání strojů</vt:lpstr>
      <vt:lpstr>II. Předběžné výpočty a  simulace ohybů </vt:lpstr>
      <vt:lpstr>III. Časové zhodnocení </vt:lpstr>
      <vt:lpstr>IV. Porovnání strojů z hlediska výroby </vt:lpstr>
      <vt:lpstr>V. Zhodnocení přesunu výroby </vt:lpstr>
      <vt:lpstr>Závěr</vt:lpstr>
      <vt:lpstr>Čas pro dotazy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Inovace technologie ohýbání</dc:title>
  <dc:creator>Quid</dc:creator>
  <cp:lastModifiedBy>Quid</cp:lastModifiedBy>
  <cp:revision>14</cp:revision>
  <dcterms:created xsi:type="dcterms:W3CDTF">2017-06-21T17:21:30Z</dcterms:created>
  <dcterms:modified xsi:type="dcterms:W3CDTF">2017-06-21T20:24:44Z</dcterms:modified>
</cp:coreProperties>
</file>