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2" r:id="rId3"/>
    <p:sldId id="271" r:id="rId4"/>
    <p:sldId id="263" r:id="rId5"/>
    <p:sldId id="272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88" r:id="rId16"/>
    <p:sldId id="292" r:id="rId17"/>
    <p:sldId id="265" r:id="rId18"/>
    <p:sldId id="29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31432-3CEC-494E-AC26-A659A8717908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A8F3-AB85-4CF5-BF2F-2C8D31F5E8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5CAB75-B5BB-4DAB-BEC4-82A078A26911}" type="datetimeFigureOut">
              <a:rPr lang="cs-CZ" smtClean="0"/>
              <a:pPr/>
              <a:t>14. 6. 2017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872808" cy="11521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Konstrukční návrh 1 stupňové čelní převodovky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76864" cy="648072"/>
          </a:xfrm>
        </p:spPr>
        <p:txBody>
          <a:bodyPr>
            <a:normAutofit/>
          </a:bodyPr>
          <a:lstStyle/>
          <a:p>
            <a:pPr algn="l"/>
            <a:r>
              <a:rPr lang="cs-CZ" sz="2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Vysoká škola technická a ekonomická  v Českých Budějovicích</a:t>
            </a:r>
            <a:endParaRPr lang="cs-CZ" sz="2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136073" y="3645024"/>
            <a:ext cx="689231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Autor bakalářské práce:   	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Michal Bělohlav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87624" y="400506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Vedoucí bakalářské práce:          </a:t>
            </a:r>
            <a:r>
              <a:rPr lang="cs-CZ" dirty="0" smtClean="0"/>
              <a:t>doc</a:t>
            </a:r>
            <a:r>
              <a:rPr lang="cs-CZ" dirty="0"/>
              <a:t>. Ing. Petr Hrubý, CSc. 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36510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dirty="0" smtClean="0"/>
              <a:t>Oponent bakalářské </a:t>
            </a:r>
            <a:r>
              <a:rPr lang="cs-CZ" sz="2000" dirty="0"/>
              <a:t>práce: </a:t>
            </a:r>
            <a:r>
              <a:rPr lang="cs-CZ" sz="2000" dirty="0" smtClean="0"/>
              <a:t>       </a:t>
            </a:r>
            <a:r>
              <a:rPr lang="cs-CZ" dirty="0"/>
              <a:t>Ing. Jiří Ambrož</a:t>
            </a:r>
            <a:r>
              <a:rPr lang="cs-CZ" sz="2000" dirty="0" smtClean="0"/>
              <a:t>  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6588224" y="522920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Červen 2017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1259632" y="836712"/>
            <a:ext cx="76683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6" y="404664"/>
            <a:ext cx="78554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Výkon: </a:t>
                </a:r>
                <a:r>
                  <a:rPr lang="cs-CZ" dirty="0"/>
                  <a:t>19 </a:t>
                </a:r>
                <a:r>
                  <a:rPr lang="cs-CZ" dirty="0" smtClean="0"/>
                  <a:t>kW</a:t>
                </a:r>
              </a:p>
              <a:p>
                <a:r>
                  <a:rPr lang="cs-CZ" dirty="0" smtClean="0"/>
                  <a:t>Pevnost kol: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≈74,93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 smtClean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=60,92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endParaRPr lang="cs-CZ" dirty="0" smtClean="0"/>
              </a:p>
              <a:p>
                <a:pPr lvl="0"/>
                <a:endParaRPr lang="cs-CZ" dirty="0"/>
              </a:p>
              <a:p>
                <a:pPr lvl="0"/>
                <a:r>
                  <a:rPr lang="cs-CZ" dirty="0" smtClean="0"/>
                  <a:t>Návrhy na opatření</a:t>
                </a:r>
              </a:p>
              <a:p>
                <a:pPr lvl="1"/>
                <a:r>
                  <a:rPr lang="cs-CZ" dirty="0" smtClean="0"/>
                  <a:t>Příruby</a:t>
                </a:r>
              </a:p>
              <a:p>
                <a:pPr lvl="1"/>
                <a:r>
                  <a:rPr lang="cs-CZ" dirty="0" smtClean="0"/>
                  <a:t>Hřídele</a:t>
                </a:r>
              </a:p>
              <a:p>
                <a:pPr lvl="1"/>
                <a:r>
                  <a:rPr lang="cs-CZ" dirty="0" smtClean="0"/>
                  <a:t>Drážkované konce hřídelů</a:t>
                </a:r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lvl="1"/>
            <a:r>
              <a:rPr lang="cs-CZ" sz="3600" b="1" i="1" dirty="0" smtClean="0"/>
              <a:t>Diskuse </a:t>
            </a:r>
            <a:r>
              <a:rPr lang="cs-CZ" sz="3600" b="1" i="1" dirty="0"/>
              <a:t>výsledků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Návrhy opatření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:\Users\Michal\Desktop\KANCL\BAKALÁŘKA\Výkresy\1. První konstrukce\Převodovka - dělící rovin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5374" y="-580628"/>
            <a:ext cx="5733255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5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Rovnoboké drážkování </a:t>
                </a:r>
              </a:p>
              <a:p>
                <a:r>
                  <a:rPr lang="cs-CZ" dirty="0" smtClean="0"/>
                  <a:t>Vstupní hřídel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0">
                            <a:latin typeface="Cambria Math" panose="02040503050406030204" pitchFamily="18" charset="0"/>
                          </a:rPr>
                          <m:t>2∗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cs-CZ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cs-CZ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cs-CZ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cs-CZ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cs-CZ" i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=88,1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27677,46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W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≈27,68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Výstupní hřídel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=2,64∗88,1=232,6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 smtClean="0"/>
                  <a:t>Kontrola -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50,8 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≤40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 smtClean="0"/>
                  <a:t>Opatření -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38,1 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≤40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Rekonstrukce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3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Pevnostní výpočet ozubení</a:t>
                </a:r>
              </a:p>
              <a:p>
                <a:r>
                  <a:rPr lang="cs-CZ" dirty="0"/>
                  <a:t>Materiál: 14 220,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=700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</m:oMath>
                </a14:m>
                <a:r>
                  <a:rPr lang="cs-CZ" dirty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108,4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Rekonstrukce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7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cs-CZ" dirty="0"/>
                  <a:t>Ložiska</a:t>
                </a:r>
              </a:p>
              <a:p>
                <a:r>
                  <a:rPr lang="cs-CZ" dirty="0"/>
                  <a:t>Základní trvanlivost: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cs-CZ" i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cs-CZ" i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cs-CZ" i="0">
                            <a:latin typeface="Cambria Math" panose="02040503050406030204" pitchFamily="18" charset="0"/>
                          </a:rPr>
                          <m:t>60∗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cs-CZ" i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 smtClean="0"/>
                  <a:t>Ekvivalentní </a:t>
                </a:r>
                <a:r>
                  <a:rPr lang="cs-CZ" dirty="0"/>
                  <a:t>dynamické zatížení</a:t>
                </a:r>
                <a14:m>
                  <m:oMath xmlns:m="http://schemas.openxmlformats.org/officeDocument/2006/math">
                    <m:r>
                      <a:rPr lang="cs-CZ" i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VX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Y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r>
                  <a:rPr lang="cs-CZ" dirty="0" smtClean="0"/>
                  <a:t>Ložisko 6007: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=115430,87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provozn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hodin</m:t>
                    </m:r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cs-CZ" i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cs-CZ" i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12200</m:t>
                                </m:r>
                              </m:num>
                              <m:den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1703,964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=131,17∗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ot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r>
                  <a:rPr lang="cs-CZ" dirty="0" smtClean="0"/>
                  <a:t>Ložisko 6005: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=11512,79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provozn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hodin</m:t>
                    </m:r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cs-CZ" i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cs-CZ" i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cs-CZ" i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12200</m:t>
                                </m:r>
                              </m:num>
                              <m:den>
                                <m:r>
                                  <a:rPr lang="cs-CZ" i="0">
                                    <a:latin typeface="Cambria Math" panose="02040503050406030204" pitchFamily="18" charset="0"/>
                                  </a:rPr>
                                  <m:t>1703,964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=34,54∗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s-CZ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ot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Rekonstrukce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5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Konečný návrh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:\Users\Michal\Desktop\KANCL\BAKALÁŘKA\Výkresy\2. Druhá konstrukce\Dělící rovina - 2 konstrukce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9974" y="-616027"/>
            <a:ext cx="5804052" cy="914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Konečný návrh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4" y="1124745"/>
            <a:ext cx="4564834" cy="3960440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60" y="1124744"/>
            <a:ext cx="4575005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1772816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DĚKUJI ZA POZORNOST</a:t>
            </a: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Jaký je způsob mazání vnitřního prostoru </a:t>
            </a:r>
            <a:r>
              <a:rPr lang="cs-CZ" smtClean="0"/>
              <a:t>převodovky?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Jaká </a:t>
            </a:r>
            <a:r>
              <a:rPr lang="cs-CZ" dirty="0"/>
              <a:t>je uvažovaná technologie výroby skříně převodovky?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Otázky oponenta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Motivace a důvody k řešení daného problému</a:t>
            </a:r>
            <a:endParaRPr lang="cs-CZ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632848" cy="4937760"/>
          </a:xfrm>
        </p:spPr>
        <p:txBody>
          <a:bodyPr>
            <a:normAutofit/>
          </a:bodyPr>
          <a:lstStyle/>
          <a:p>
            <a:pPr algn="just"/>
            <a:endParaRPr lang="cs-CZ" sz="2300" dirty="0" smtClean="0"/>
          </a:p>
          <a:p>
            <a:r>
              <a:rPr lang="cs-CZ" dirty="0" smtClean="0">
                <a:cs typeface="Arial" pitchFamily="34" charset="0"/>
              </a:rPr>
              <a:t>Prohloubení znalostí v dané problematice</a:t>
            </a:r>
          </a:p>
          <a:p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Možnost navrhnout vlastní mechanismus</a:t>
            </a:r>
          </a:p>
          <a:p>
            <a:endParaRPr lang="cs-CZ" dirty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Souvislost s běžným životem</a:t>
            </a:r>
          </a:p>
          <a:p>
            <a:endParaRPr lang="cs-CZ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Cíl práce</a:t>
            </a:r>
            <a:endParaRPr lang="cs-CZ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488832" cy="4607966"/>
          </a:xfrm>
        </p:spPr>
        <p:txBody>
          <a:bodyPr>
            <a:normAutofit/>
          </a:bodyPr>
          <a:lstStyle/>
          <a:p>
            <a:r>
              <a:rPr lang="cs-CZ" dirty="0"/>
              <a:t>Cílem mé bakalářské práce je do vymezeného prostoru navrhnout mechanismus s ozubeným převodem. Optimalizovat konstrukční parametry s cílem maximalizace výkonu a minimalizace hmotnosti, s přihlédnutím k technologii výroby součástí a ceny výrobku. </a:t>
            </a:r>
            <a:endParaRPr lang="cs-CZ" sz="2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Výzkumný problém</a:t>
            </a:r>
            <a:endParaRPr lang="cs-CZ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916831"/>
            <a:ext cx="8064896" cy="2647765"/>
          </a:xfrm>
        </p:spPr>
        <p:txBody>
          <a:bodyPr>
            <a:normAutofit/>
          </a:bodyPr>
          <a:lstStyle/>
          <a:p>
            <a:r>
              <a:rPr lang="cs-CZ" dirty="0"/>
              <a:t>Konstrukční návrh jednostupňové čelní převodovky do vymezeného prostoru.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Provedení výpočtů vztažené na navrženou převodovku s cílem maximalizovat výkon za minimální hmotnosti. </a:t>
            </a:r>
            <a:endParaRPr lang="cs-CZ" dirty="0" smtClean="0"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Teoreticko-metodologická část</a:t>
            </a:r>
          </a:p>
          <a:p>
            <a:pPr marL="109728" indent="0">
              <a:buNone/>
            </a:pPr>
            <a:r>
              <a:rPr lang="cs-CZ" dirty="0" smtClean="0">
                <a:cs typeface="Arial" pitchFamily="34" charset="0"/>
              </a:rPr>
              <a:t>  - Internet</a:t>
            </a:r>
          </a:p>
          <a:p>
            <a:pPr marL="109728" indent="0">
              <a:buNone/>
            </a:pPr>
            <a:r>
              <a:rPr lang="cs-CZ" dirty="0">
                <a:cs typeface="Arial" pitchFamily="34" charset="0"/>
              </a:rPr>
              <a:t> </a:t>
            </a:r>
            <a:r>
              <a:rPr lang="cs-CZ" dirty="0" smtClean="0">
                <a:cs typeface="Arial" pitchFamily="34" charset="0"/>
              </a:rPr>
              <a:t> - Odborná literatura</a:t>
            </a:r>
            <a:endParaRPr lang="cs-CZ" dirty="0" smtClean="0"/>
          </a:p>
          <a:p>
            <a:pPr>
              <a:buNone/>
            </a:pPr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Aplikační část:</a:t>
            </a:r>
          </a:p>
          <a:p>
            <a:pPr marL="109728" indent="0">
              <a:buNone/>
            </a:pPr>
            <a:r>
              <a:rPr lang="cs-CZ" dirty="0" smtClean="0">
                <a:cs typeface="Arial" pitchFamily="34" charset="0"/>
              </a:rPr>
              <a:t>  - program Autodesk </a:t>
            </a:r>
            <a:r>
              <a:rPr lang="cs-CZ" dirty="0" err="1" smtClean="0">
                <a:cs typeface="Arial" pitchFamily="34" charset="0"/>
              </a:rPr>
              <a:t>Inventor</a:t>
            </a:r>
            <a:r>
              <a:rPr lang="cs-CZ" dirty="0" smtClean="0">
                <a:cs typeface="Arial" pitchFamily="34" charset="0"/>
              </a:rPr>
              <a:t> 2015</a:t>
            </a:r>
          </a:p>
          <a:p>
            <a:pPr marL="109728" indent="0">
              <a:buNone/>
            </a:pPr>
            <a:r>
              <a:rPr lang="cs-CZ" dirty="0">
                <a:cs typeface="Arial" pitchFamily="34" charset="0"/>
              </a:rPr>
              <a:t> </a:t>
            </a:r>
            <a:r>
              <a:rPr lang="cs-CZ" dirty="0" smtClean="0">
                <a:cs typeface="Arial" pitchFamily="34" charset="0"/>
              </a:rPr>
              <a:t> - Výpočty dle literatury</a:t>
            </a:r>
          </a:p>
          <a:p>
            <a:pPr marL="109728" indent="0">
              <a:buNone/>
            </a:pPr>
            <a:r>
              <a:rPr lang="cs-CZ" dirty="0">
                <a:cs typeface="Arial" pitchFamily="34" charset="0"/>
              </a:rPr>
              <a:t>  </a:t>
            </a:r>
            <a:r>
              <a:rPr lang="cs-CZ" dirty="0" smtClean="0">
                <a:cs typeface="Arial" pitchFamily="34" charset="0"/>
              </a:rPr>
              <a:t>- Strojnické tabulky</a:t>
            </a:r>
          </a:p>
          <a:p>
            <a:pPr marL="109728" indent="0">
              <a:buNone/>
            </a:pPr>
            <a:r>
              <a:rPr lang="cs-CZ" dirty="0">
                <a:cs typeface="Arial" pitchFamily="34" charset="0"/>
              </a:rPr>
              <a:t> </a:t>
            </a:r>
            <a:r>
              <a:rPr lang="cs-CZ" dirty="0" smtClean="0">
                <a:cs typeface="Arial" pitchFamily="34" charset="0"/>
              </a:rPr>
              <a:t> - Přednášky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Metodika tvorby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cs-CZ" dirty="0" smtClean="0"/>
                  <a:t>Geometrie ozubení</a:t>
                </a:r>
              </a:p>
              <a:p>
                <a:r>
                  <a:rPr lang="cs-CZ" dirty="0"/>
                  <a:t>Roztečné kružnice: </a:t>
                </a:r>
              </a:p>
              <a:p>
                <a:pPr lvl="1"/>
                <a:r>
                  <a:rPr lang="cs-CZ" dirty="0"/>
                  <a:t>Pastorek 	Ø 50 mm</a:t>
                </a:r>
              </a:p>
              <a:p>
                <a:pPr lvl="1"/>
                <a:r>
                  <a:rPr lang="cs-CZ" dirty="0"/>
                  <a:t>Kolo 	</a:t>
                </a:r>
                <a:r>
                  <a:rPr lang="cs-CZ" dirty="0" smtClean="0"/>
                  <a:t>Ø </a:t>
                </a:r>
                <a:r>
                  <a:rPr lang="cs-CZ" dirty="0"/>
                  <a:t>130 mm</a:t>
                </a:r>
              </a:p>
              <a:p>
                <a:pPr lvl="1"/>
                <a:r>
                  <a:rPr lang="cs-CZ" dirty="0"/>
                  <a:t>Šířka kol	50 mm</a:t>
                </a:r>
              </a:p>
              <a:p>
                <a:r>
                  <a:rPr lang="cs-CZ" dirty="0"/>
                  <a:t>Modul ozubení</a:t>
                </a:r>
                <a:r>
                  <a:rPr lang="cs-CZ" sz="2300" dirty="0"/>
                  <a:t>: </a:t>
                </a:r>
                <a14:m>
                  <m:oMath xmlns:m="http://schemas.openxmlformats.org/officeDocument/2006/math">
                    <m:r>
                      <a:rPr lang="cs-CZ" sz="2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300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cs-CZ" sz="2300" i="1">
                        <a:latin typeface="Cambria Math" panose="02040503050406030204" pitchFamily="18" charset="0"/>
                      </a:rPr>
                      <m:t>=3,57 →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𝑑𝑙𝑒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 Č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𝑆𝑁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endParaRPr lang="cs-CZ" sz="2300" dirty="0"/>
              </a:p>
              <a:p>
                <a:pPr lvl="1"/>
                <a:r>
                  <a:rPr lang="cs-CZ" dirty="0"/>
                  <a:t>Korekce: 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=14×3,5=49 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 smtClean="0"/>
                  <a:t>Kolo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130</m:t>
                        </m:r>
                      </m:num>
                      <m:den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3,5</m:t>
                        </m:r>
                      </m:den>
                    </m:f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=37,14→37 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𝑧𝑢𝑏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</m:oMath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cs-CZ" dirty="0" smtClean="0"/>
                  <a:t>Korekce: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=37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×3,5=129,5</m:t>
                    </m:r>
                  </m:oMath>
                </a14:m>
                <a:endParaRPr lang="cs-CZ" dirty="0"/>
              </a:p>
              <a:p>
                <a:r>
                  <a:rPr lang="cs-CZ" dirty="0"/>
                  <a:t>Osová vzdálenost: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3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23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3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300" b="0" i="1" smtClean="0">
                            <a:latin typeface="Cambria Math" panose="02040503050406030204" pitchFamily="18" charset="0"/>
                          </a:rPr>
                          <m:t>129,5</m:t>
                        </m:r>
                      </m:num>
                      <m:den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300" b="0" i="1" smtClean="0">
                        <a:latin typeface="Cambria Math" panose="02040503050406030204" pitchFamily="18" charset="0"/>
                      </a:rPr>
                      <m:t>=89,25</m:t>
                    </m:r>
                  </m:oMath>
                </a14:m>
                <a:endParaRPr lang="cs-CZ" sz="23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Aplikační část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0181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dirty="0" smtClean="0"/>
                  <a:t>Výkon</a:t>
                </a:r>
              </a:p>
              <a:p>
                <a:pPr lvl="0"/>
                <a:r>
                  <a:rPr lang="cs-CZ" dirty="0"/>
                  <a:t>Osová síla v peru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lvl="0"/>
                <a:r>
                  <a:rPr lang="cs-CZ" dirty="0"/>
                  <a:t>V</a:t>
                </a:r>
                <a:r>
                  <a:rPr lang="cs-CZ" dirty="0" smtClean="0"/>
                  <a:t>ýkon P: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u="sng" dirty="0"/>
                  <a:t> </a:t>
                </a:r>
                <a:endParaRPr lang="cs-CZ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=0,042∗0,0029∗40∗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=4872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∗ 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0,025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∗2∗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3000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=3,93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cs-CZ" dirty="0"/>
              </a:p>
              <a:p>
                <a:pPr lvl="0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=4872∗3,93=19,14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cs-CZ" dirty="0"/>
                  <a:t>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19,14∗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3000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=60,92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endParaRPr lang="cs-CZ" dirty="0" smtClean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cs-CZ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2300" i="1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sz="23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den>
                    </m:f>
                    <m:r>
                      <a:rPr lang="cs-CZ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3000</m:t>
                        </m:r>
                      </m:num>
                      <m:den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2,64</m:t>
                        </m:r>
                      </m:den>
                    </m:f>
                    <m:r>
                      <a:rPr lang="cs-CZ" sz="2300" i="1">
                        <a:latin typeface="Cambria Math" panose="02040503050406030204" pitchFamily="18" charset="0"/>
                      </a:rPr>
                      <m:t>=1136,36 </m:t>
                    </m:r>
                    <m:sSup>
                      <m:sSup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p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sz="2300" i="1">
                        <a:latin typeface="Cambria Math" panose="02040503050406030204" pitchFamily="18" charset="0"/>
                      </a:rPr>
                      <m:t>=18,94 </m:t>
                    </m:r>
                    <m:sSup>
                      <m:sSupPr>
                        <m:ctrlPr>
                          <a:rPr lang="cs-CZ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3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sz="23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018112"/>
              </a:xfrm>
              <a:blipFill>
                <a:blip r:embed="rId2"/>
                <a:stretch>
                  <a:fillRect l="-667" t="-1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Aplikační část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4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Pevnostní výpočet ozubení</a:t>
                </a:r>
              </a:p>
              <a:p>
                <a:r>
                  <a:rPr lang="cs-CZ" dirty="0" smtClean="0"/>
                  <a:t>Materiál: </a:t>
                </a:r>
                <a:r>
                  <a:rPr lang="cs-CZ" dirty="0"/>
                  <a:t>14 </a:t>
                </a:r>
                <a:r>
                  <a:rPr lang="cs-CZ" dirty="0" smtClean="0"/>
                  <a:t>220,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</a:rPr>
                      <m:t>=700 </m:t>
                    </m:r>
                    <m:r>
                      <a:rPr lang="cs-CZ" b="0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</m:oMath>
                </a14:m>
                <a:r>
                  <a:rPr lang="cs-CZ" dirty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𝐷𝑜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≈74,93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Aplikační část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5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dirty="0" smtClean="0"/>
                  <a:t>Ložiska</a:t>
                </a:r>
              </a:p>
              <a:p>
                <a:r>
                  <a:rPr lang="cs-CZ" dirty="0" smtClean="0"/>
                  <a:t>Základní trvanlivost: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cs-CZ" b="0" i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60∗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Ekvivalentní dynamické zatížení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𝑉𝑋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122342,4 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provozn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ch</m:t>
                    </m:r>
                    <m:r>
                      <a:rPr lang="cs-CZ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hodin</m:t>
                    </m:r>
                  </m:oMath>
                </a14:m>
                <a:endParaRPr lang="cs-CZ" dirty="0" smtClean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12200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1703,964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=367,027∗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𝑜𝑡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Aplikační část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9278</TotalTime>
  <Words>255</Words>
  <Application>Microsoft Office PowerPoint</Application>
  <PresentationFormat>Předvádění na obrazovce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Cambria Math</vt:lpstr>
      <vt:lpstr>Gill Sans MT</vt:lpstr>
      <vt:lpstr>Wingdings</vt:lpstr>
      <vt:lpstr>Wingdings 3</vt:lpstr>
      <vt:lpstr>Původ</vt:lpstr>
      <vt:lpstr>Konstrukční návrh 1 stupňové čelní převodovky</vt:lpstr>
      <vt:lpstr>   Motivace a důvody k řešení daného problému</vt:lpstr>
      <vt:lpstr>   Cíl práce</vt:lpstr>
      <vt:lpstr> Výzkumný problém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RODINNÝ DŮM V ZEMI</dc:title>
  <dc:creator>Michalka</dc:creator>
  <cp:lastModifiedBy>Michal Bělohlav</cp:lastModifiedBy>
  <cp:revision>504</cp:revision>
  <dcterms:created xsi:type="dcterms:W3CDTF">2016-01-06T20:43:16Z</dcterms:created>
  <dcterms:modified xsi:type="dcterms:W3CDTF">2017-06-14T12:43:31Z</dcterms:modified>
</cp:coreProperties>
</file>