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  <p:sldId id="275" r:id="rId9"/>
    <p:sldId id="269" r:id="rId10"/>
    <p:sldId id="270" r:id="rId11"/>
    <p:sldId id="271" r:id="rId12"/>
    <p:sldId id="272" r:id="rId13"/>
    <p:sldId id="273" r:id="rId14"/>
    <p:sldId id="274" r:id="rId15"/>
    <p:sldId id="265" r:id="rId16"/>
    <p:sldId id="263" r:id="rId17"/>
    <p:sldId id="264" r:id="rId18"/>
    <p:sldId id="267" r:id="rId19"/>
    <p:sldId id="26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FB7D70E-848F-F646-9E5C-68075223F97C}">
          <p14:sldIdLst>
            <p14:sldId id="256"/>
            <p14:sldId id="262"/>
            <p14:sldId id="257"/>
            <p14:sldId id="258"/>
            <p14:sldId id="259"/>
            <p14:sldId id="260"/>
            <p14:sldId id="261"/>
            <p14:sldId id="275"/>
            <p14:sldId id="269"/>
            <p14:sldId id="270"/>
            <p14:sldId id="271"/>
            <p14:sldId id="272"/>
            <p14:sldId id="273"/>
            <p14:sldId id="274"/>
            <p14:sldId id="265"/>
            <p14:sldId id="263"/>
            <p14:sldId id="264"/>
            <p14:sldId id="267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76"/>
    <p:restoredTop sz="94671"/>
  </p:normalViewPr>
  <p:slideViewPr>
    <p:cSldViewPr snapToGrid="0" snapToObjects="1">
      <p:cViewPr>
        <p:scale>
          <a:sx n="89" d="100"/>
          <a:sy n="89" d="100"/>
        </p:scale>
        <p:origin x="608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localhost/Users/alesmatyasek/Desktop/Me&#780;r&#780;eni&#769;%20tvrdost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>
                <a:solidFill>
                  <a:schemeClr val="bg1">
                    <a:lumMod val="95000"/>
                  </a:schemeClr>
                </a:solidFill>
              </a:rPr>
              <a:t>Damascénská ocel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bg1">
                  <a:lumMod val="9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Sheet1!$H$19</c:f>
              <c:strCache>
                <c:ptCount val="1"/>
                <c:pt idx="0">
                  <c:v>Bez tepelné úpravy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cat>
            <c:strRef>
              <c:f>Sheet1!$G$20:$G$25</c:f>
              <c:strCache>
                <c:ptCount val="6"/>
                <c:pt idx="0">
                  <c:v>Měření 1</c:v>
                </c:pt>
                <c:pt idx="1">
                  <c:v>Měření 2</c:v>
                </c:pt>
                <c:pt idx="2">
                  <c:v>Měření 3</c:v>
                </c:pt>
                <c:pt idx="3">
                  <c:v>Měření 4</c:v>
                </c:pt>
                <c:pt idx="4">
                  <c:v>Měření 5</c:v>
                </c:pt>
                <c:pt idx="5">
                  <c:v>Průměr</c:v>
                </c:pt>
              </c:strCache>
            </c:strRef>
          </c:cat>
          <c:val>
            <c:numRef>
              <c:f>Sheet1!$H$20:$H$25</c:f>
              <c:numCache>
                <c:formatCode>General</c:formatCode>
                <c:ptCount val="6"/>
                <c:pt idx="0">
                  <c:v>29.7</c:v>
                </c:pt>
                <c:pt idx="1">
                  <c:v>23.6</c:v>
                </c:pt>
                <c:pt idx="2">
                  <c:v>27.8</c:v>
                </c:pt>
                <c:pt idx="3">
                  <c:v>29.9</c:v>
                </c:pt>
                <c:pt idx="4">
                  <c:v>28.4</c:v>
                </c:pt>
                <c:pt idx="5">
                  <c:v>27.88</c:v>
                </c:pt>
              </c:numCache>
            </c:numRef>
          </c:val>
        </c:ser>
        <c:ser>
          <c:idx val="1"/>
          <c:order val="1"/>
          <c:tx>
            <c:strRef>
              <c:f>Sheet1!$I$19</c:f>
              <c:strCache>
                <c:ptCount val="1"/>
                <c:pt idx="0">
                  <c:v>Kaleno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cat>
            <c:strRef>
              <c:f>Sheet1!$G$20:$G$25</c:f>
              <c:strCache>
                <c:ptCount val="6"/>
                <c:pt idx="0">
                  <c:v>Měření 1</c:v>
                </c:pt>
                <c:pt idx="1">
                  <c:v>Měření 2</c:v>
                </c:pt>
                <c:pt idx="2">
                  <c:v>Měření 3</c:v>
                </c:pt>
                <c:pt idx="3">
                  <c:v>Měření 4</c:v>
                </c:pt>
                <c:pt idx="4">
                  <c:v>Měření 5</c:v>
                </c:pt>
                <c:pt idx="5">
                  <c:v>Průměr</c:v>
                </c:pt>
              </c:strCache>
            </c:strRef>
          </c:cat>
          <c:val>
            <c:numRef>
              <c:f>Sheet1!$I$20:$I$25</c:f>
              <c:numCache>
                <c:formatCode>General</c:formatCode>
                <c:ptCount val="6"/>
                <c:pt idx="0">
                  <c:v>50.5</c:v>
                </c:pt>
                <c:pt idx="1">
                  <c:v>56.1</c:v>
                </c:pt>
                <c:pt idx="2">
                  <c:v>59.2</c:v>
                </c:pt>
                <c:pt idx="3">
                  <c:v>58.2</c:v>
                </c:pt>
                <c:pt idx="4">
                  <c:v>58.7</c:v>
                </c:pt>
                <c:pt idx="5">
                  <c:v>56.54</c:v>
                </c:pt>
              </c:numCache>
            </c:numRef>
          </c:val>
        </c:ser>
        <c:ser>
          <c:idx val="2"/>
          <c:order val="2"/>
          <c:tx>
            <c:strRef>
              <c:f>Sheet1!$J$19</c:f>
              <c:strCache>
                <c:ptCount val="1"/>
                <c:pt idx="0">
                  <c:v>Popuštěno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  <a:sp3d/>
          </c:spPr>
          <c:invertIfNegative val="0"/>
          <c:cat>
            <c:strRef>
              <c:f>Sheet1!$G$20:$G$25</c:f>
              <c:strCache>
                <c:ptCount val="6"/>
                <c:pt idx="0">
                  <c:v>Měření 1</c:v>
                </c:pt>
                <c:pt idx="1">
                  <c:v>Měření 2</c:v>
                </c:pt>
                <c:pt idx="2">
                  <c:v>Měření 3</c:v>
                </c:pt>
                <c:pt idx="3">
                  <c:v>Měření 4</c:v>
                </c:pt>
                <c:pt idx="4">
                  <c:v>Měření 5</c:v>
                </c:pt>
                <c:pt idx="5">
                  <c:v>Průměr</c:v>
                </c:pt>
              </c:strCache>
            </c:strRef>
          </c:cat>
          <c:val>
            <c:numRef>
              <c:f>Sheet1!$J$20:$J$25</c:f>
              <c:numCache>
                <c:formatCode>General</c:formatCode>
                <c:ptCount val="6"/>
                <c:pt idx="0">
                  <c:v>52.4</c:v>
                </c:pt>
                <c:pt idx="1">
                  <c:v>54.1</c:v>
                </c:pt>
                <c:pt idx="2">
                  <c:v>55.0</c:v>
                </c:pt>
                <c:pt idx="3">
                  <c:v>54.9</c:v>
                </c:pt>
                <c:pt idx="4">
                  <c:v>55.7</c:v>
                </c:pt>
                <c:pt idx="5">
                  <c:v>54.42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075534352"/>
        <c:axId val="-2075563552"/>
        <c:axId val="0"/>
      </c:bar3DChart>
      <c:catAx>
        <c:axId val="-2075534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75563552"/>
        <c:crosses val="autoZero"/>
        <c:auto val="1"/>
        <c:lblAlgn val="ctr"/>
        <c:lblOffset val="100"/>
        <c:noMultiLvlLbl val="0"/>
      </c:catAx>
      <c:valAx>
        <c:axId val="-2075563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75534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>
                  <a:lumMod val="9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FAEA6-E85D-2249-A9F9-D7C640743DF3}" type="datetimeFigureOut">
              <a:rPr lang="en-US" smtClean="0"/>
              <a:t>6/20/17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8F269-8079-5940-A93B-90229FF4A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114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FAEA6-E85D-2249-A9F9-D7C640743DF3}" type="datetimeFigureOut">
              <a:rPr lang="en-US" smtClean="0"/>
              <a:t>6/20/17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8F269-8079-5940-A93B-90229FF4A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833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FAEA6-E85D-2249-A9F9-D7C640743DF3}" type="datetimeFigureOut">
              <a:rPr lang="en-US" smtClean="0"/>
              <a:t>6/20/17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8F269-8079-5940-A93B-90229FF4A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41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FAEA6-E85D-2249-A9F9-D7C640743DF3}" type="datetimeFigureOut">
              <a:rPr lang="en-US" smtClean="0"/>
              <a:t>6/20/17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8F269-8079-5940-A93B-90229FF4A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86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FAEA6-E85D-2249-A9F9-D7C640743DF3}" type="datetimeFigureOut">
              <a:rPr lang="en-US" smtClean="0"/>
              <a:t>6/20/17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8F269-8079-5940-A93B-90229FF4A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805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FAEA6-E85D-2249-A9F9-D7C640743DF3}" type="datetimeFigureOut">
              <a:rPr lang="en-US" smtClean="0"/>
              <a:t>6/20/17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8F269-8079-5940-A93B-90229FF4A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618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FAEA6-E85D-2249-A9F9-D7C640743DF3}" type="datetimeFigureOut">
              <a:rPr lang="en-US" smtClean="0"/>
              <a:t>6/20/17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8F269-8079-5940-A93B-90229FF4A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40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FAEA6-E85D-2249-A9F9-D7C640743DF3}" type="datetimeFigureOut">
              <a:rPr lang="en-US" smtClean="0"/>
              <a:t>6/20/17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8F269-8079-5940-A93B-90229FF4A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09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FAEA6-E85D-2249-A9F9-D7C640743DF3}" type="datetimeFigureOut">
              <a:rPr lang="en-US" smtClean="0"/>
              <a:t>6/20/17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8F269-8079-5940-A93B-90229FF4A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93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FAEA6-E85D-2249-A9F9-D7C640743DF3}" type="datetimeFigureOut">
              <a:rPr lang="en-US" smtClean="0"/>
              <a:t>6/20/17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8F269-8079-5940-A93B-90229FF4A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216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FAEA6-E85D-2249-A9F9-D7C640743DF3}" type="datetimeFigureOut">
              <a:rPr lang="en-US" smtClean="0"/>
              <a:t>6/20/17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8F269-8079-5940-A93B-90229FF4A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623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FAEA6-E85D-2249-A9F9-D7C640743DF3}" type="datetimeFigureOut">
              <a:rPr lang="en-US" smtClean="0"/>
              <a:t>6/20/17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8F269-8079-5940-A93B-90229FF4A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14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2287" y="291405"/>
            <a:ext cx="9129713" cy="1718231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3600" b="1" dirty="0" err="1" smtClean="0">
                <a:solidFill>
                  <a:schemeClr val="bg1"/>
                </a:solidFill>
              </a:rPr>
              <a:t>Vysoká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škola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technická</a:t>
            </a:r>
            <a:r>
              <a:rPr lang="en-US" sz="3600" b="1" dirty="0" smtClean="0">
                <a:solidFill>
                  <a:schemeClr val="bg1"/>
                </a:solidFill>
              </a:rPr>
              <a:t> a </a:t>
            </a:r>
            <a:r>
              <a:rPr lang="en-US" sz="3600" b="1" dirty="0" err="1" smtClean="0">
                <a:solidFill>
                  <a:schemeClr val="bg1"/>
                </a:solidFill>
              </a:rPr>
              <a:t>ekonomická</a:t>
            </a:r>
            <a:r>
              <a:rPr lang="en-US" sz="3600" b="1" dirty="0" smtClean="0">
                <a:solidFill>
                  <a:schemeClr val="bg1"/>
                </a:solidFill>
              </a:rPr>
              <a:t>                    </a:t>
            </a:r>
            <a:r>
              <a:rPr lang="en-US" sz="3600" dirty="0" smtClean="0">
                <a:solidFill>
                  <a:schemeClr val="bg1"/>
                </a:solidFill>
              </a:rPr>
              <a:t>v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Českých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Budějovicích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55222" y="2812553"/>
            <a:ext cx="8340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chemeClr val="bg1">
                    <a:lumMod val="95000"/>
                  </a:schemeClr>
                </a:solidFill>
              </a:rPr>
              <a:t>Tváření</a:t>
            </a:r>
            <a:r>
              <a:rPr lang="en-US" sz="5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5400" dirty="0" err="1" smtClean="0">
                <a:solidFill>
                  <a:schemeClr val="bg1">
                    <a:lumMod val="95000"/>
                  </a:schemeClr>
                </a:solidFill>
              </a:rPr>
              <a:t>damascénské</a:t>
            </a:r>
            <a:r>
              <a:rPr lang="en-US" sz="5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5400" dirty="0" err="1" smtClean="0">
                <a:solidFill>
                  <a:schemeClr val="bg1">
                    <a:lumMod val="95000"/>
                  </a:schemeClr>
                </a:solidFill>
              </a:rPr>
              <a:t>oceli</a:t>
            </a:r>
            <a:endParaRPr lang="en-US" sz="5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694" y="867916"/>
            <a:ext cx="1179681" cy="1179681"/>
          </a:xfrm>
          <a:prstGeom prst="rect">
            <a:avLst/>
          </a:prstGeom>
        </p:spPr>
      </p:pic>
      <p:sp>
        <p:nvSpPr>
          <p:cNvPr id="7" name="Podnadpis 2"/>
          <p:cNvSpPr txBox="1">
            <a:spLocks/>
          </p:cNvSpPr>
          <p:nvPr/>
        </p:nvSpPr>
        <p:spPr>
          <a:xfrm>
            <a:off x="0" y="5946873"/>
            <a:ext cx="11974512" cy="7493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sk-SK" alt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</a:t>
            </a:r>
            <a:r>
              <a:rPr lang="sk-SK" altLang="sk-SK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Vypracoval</a:t>
            </a:r>
            <a:r>
              <a:rPr lang="sk-SK" altLang="sk-SK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sk-SK" altLang="sk-SK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Aleš </a:t>
            </a:r>
            <a:r>
              <a:rPr lang="sk-SK" altLang="sk-SK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Matyásek</a:t>
            </a:r>
            <a:endParaRPr lang="sk-SK" altLang="sk-SK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sk-SK" altLang="sk-SK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2017                                                                                </a:t>
            </a:r>
            <a:r>
              <a:rPr lang="sk-SK" altLang="sk-SK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Vedoucí</a:t>
            </a:r>
            <a:r>
              <a:rPr lang="sk-SK" altLang="sk-SK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práce: Ing. Monika </a:t>
            </a:r>
            <a:r>
              <a:rPr lang="sk-SK" altLang="sk-SK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Karková</a:t>
            </a:r>
            <a:r>
              <a:rPr lang="sk-SK" altLang="sk-SK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PhD</a:t>
            </a:r>
            <a:r>
              <a:rPr lang="sk-SK" alt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288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45875" y="1627904"/>
            <a:ext cx="4800000" cy="360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830" y="1027904"/>
            <a:ext cx="2834708" cy="485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9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9126" y="1463240"/>
            <a:ext cx="4912813" cy="3684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90688"/>
            <a:ext cx="5124451" cy="384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8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1397000"/>
            <a:ext cx="5801784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300" y="1397000"/>
            <a:ext cx="5433484" cy="407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0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5" t="10001" r="33640" b="3541"/>
          <a:stretch/>
        </p:blipFill>
        <p:spPr>
          <a:xfrm>
            <a:off x="1610376" y="492694"/>
            <a:ext cx="2643188" cy="5929312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70777" y="1090348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85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IMG_2485.JPG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2200" y="1639131"/>
            <a:ext cx="4889800" cy="3667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54287"/>
            <a:ext cx="4348172" cy="423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36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</a:rPr>
              <a:t>Výsledky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chemeClr val="bg1"/>
                </a:solidFill>
              </a:rPr>
              <a:t>Zhotovená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damascénská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ocel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chemeClr val="bg1"/>
                </a:solidFill>
              </a:rPr>
              <a:t>Ověření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konečné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tvrdosti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materiálu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tepelné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úpravě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chemeClr val="bg1"/>
                </a:solidFill>
              </a:rPr>
              <a:t>Vizuální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kontrola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struktury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materiálu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41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</a:rPr>
              <a:t>Laboratorní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</a:rPr>
              <a:t>zkoušky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Zkouška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tvrdosti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962489484"/>
              </p:ext>
            </p:extLst>
          </p:nvPr>
        </p:nvGraphicFramePr>
        <p:xfrm>
          <a:off x="4238624" y="1624013"/>
          <a:ext cx="7415213" cy="4486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238624" y="5472113"/>
            <a:ext cx="575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HRC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20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5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</a:rPr>
              <a:t>Laboratorní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</a:rPr>
              <a:t>zkoušky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Pozorování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makrostruktury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709" y="2557977"/>
            <a:ext cx="5365390" cy="402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73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82713"/>
            <a:ext cx="10515600" cy="435133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000" b="1" dirty="0" err="1" smtClean="0">
                <a:solidFill>
                  <a:schemeClr val="bg1">
                    <a:lumMod val="95000"/>
                  </a:schemeClr>
                </a:solidFill>
              </a:rPr>
              <a:t>Děkuji</a:t>
            </a:r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bg1">
                    <a:lumMod val="95000"/>
                  </a:schemeClr>
                </a:solidFill>
              </a:rPr>
              <a:t>za</a:t>
            </a:r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bg1">
                    <a:lumMod val="95000"/>
                  </a:schemeClr>
                </a:solidFill>
              </a:rPr>
              <a:t>Vaši</a:t>
            </a:r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bg1">
                    <a:lumMod val="95000"/>
                  </a:schemeClr>
                </a:solidFill>
              </a:rPr>
              <a:t>pozornost</a:t>
            </a:r>
            <a:endParaRPr lang="en-US" sz="40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</a:rPr>
              <a:t>Otázky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Co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podle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Vás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mělo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za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následek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neúspěch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ve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spojeni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́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materiálu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̊ u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prvního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paketu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?</a:t>
            </a:r>
            <a:br>
              <a:rPr lang="en-US" dirty="0">
                <a:solidFill>
                  <a:schemeClr val="bg1">
                    <a:lumMod val="95000"/>
                  </a:schemeClr>
                </a:solidFill>
              </a:rPr>
            </a:b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Co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Vás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vedlo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k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volbe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̌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konkrétních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materiálu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̊ v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druhém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paketu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? 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0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</a:rPr>
              <a:t>Cíl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</a:rPr>
              <a:t>práce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Cílem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bakalářske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́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práce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je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přiblížit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téma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damascénska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́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ocel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V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ýroba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vlastního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vzorku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a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předmětu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z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této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oceli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. 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Vzorky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podrobit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zkouškám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za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účelem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zjištěni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́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jejich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mechanických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vlastností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. 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Provést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makroskopický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rozbor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tepelne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̌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zpracovaných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vzorku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̊. 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Na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základe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̌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výsledku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̊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zhotovených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z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těchto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zkoušek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vyhodnotit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vyrobeny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́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materiál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a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navrhnout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jeho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možne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́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využ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ití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99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 smtClean="0">
                <a:solidFill>
                  <a:schemeClr val="bg1">
                    <a:lumMod val="95000"/>
                  </a:schemeClr>
                </a:solidFill>
              </a:rPr>
              <a:t>Damascénská</a:t>
            </a:r>
            <a:r>
              <a:rPr lang="en-US" sz="48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bg1">
                    <a:lumMod val="95000"/>
                  </a:schemeClr>
                </a:solidFill>
              </a:rPr>
              <a:t>ocel</a:t>
            </a:r>
            <a:endParaRPr lang="en-US" sz="4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Nehomogení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materiál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10000"/>
              </a:lnSpc>
            </a:pP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Vyniká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svou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makrostrukturou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10000"/>
              </a:lnSpc>
            </a:pP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Výjmečné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vlastnosti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oproti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klasické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oceli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10000"/>
              </a:lnSpc>
            </a:pP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Vznik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pevným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spojením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minimálně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dvěma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druhy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oceli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10000"/>
              </a:lnSpc>
            </a:pP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Minimální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počet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vrstev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- 100</a:t>
            </a:r>
          </a:p>
          <a:p>
            <a:pPr>
              <a:lnSpc>
                <a:spcPct val="110000"/>
              </a:lnSpc>
            </a:pP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Základní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3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druhy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zpracování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damascénské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oceli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37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</a:rPr>
              <a:t>Aplikační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</a:rPr>
              <a:t>část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</a:rPr>
              <a:t>bakalářské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</a:rPr>
              <a:t>práce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Shromáždění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informací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Výběr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materiálů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Příprava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polotovaru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Zpracování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polotovaru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Zpracování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hotové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součásti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Povrchová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úprava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Tepelné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zpracování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4903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</a:rPr>
              <a:t>Příprava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</a:rPr>
              <a:t>polotovaru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149" y="1690688"/>
            <a:ext cx="4137632" cy="4351338"/>
          </a:xfrm>
        </p:spPr>
      </p:pic>
      <p:sp>
        <p:nvSpPr>
          <p:cNvPr id="5" name="TextBox 4"/>
          <p:cNvSpPr txBox="1"/>
          <p:nvPr/>
        </p:nvSpPr>
        <p:spPr>
          <a:xfrm>
            <a:off x="838200" y="1690688"/>
            <a:ext cx="551793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</a:rPr>
              <a:t>Mechanické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</a:rPr>
              <a:t>očištění</a:t>
            </a:r>
            <a:endParaRPr lang="en-US" sz="28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</a:rPr>
              <a:t>Odmaštění</a:t>
            </a:r>
            <a:endParaRPr lang="en-US" sz="28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</a:rPr>
              <a:t>Poskládání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</a:rPr>
              <a:t>paketu</a:t>
            </a:r>
            <a:endParaRPr lang="en-US" sz="28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 typeface="Arial" charset="0"/>
              <a:buChar char="•"/>
            </a:pP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</a:rPr>
              <a:t>Svaření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</a:rPr>
              <a:t>paketu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</a:rPr>
              <a:t>pomocí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</a:rPr>
              <a:t>elektrického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</a:rPr>
              <a:t>oblouku</a:t>
            </a: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44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</a:rPr>
              <a:t>Kovářské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</a:rPr>
              <a:t>svařování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Zahřátí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paketu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na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svařovací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teplotu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Očištění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povrchu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Zasypání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tavidlem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Opětovné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ohřátí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Svaření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paketu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pomocí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strojního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bucharu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Přehnutí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paketu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Opakované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svařování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772" y="1205188"/>
            <a:ext cx="2813844" cy="481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37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</a:rPr>
              <a:t>Opracování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</a:rPr>
              <a:t>vykovaného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</a:rPr>
              <a:t>polotovaru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Frézování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Vypálení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požadovaného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tvaru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Tepelné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zpracování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Broušení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Leštění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L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eptání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0606" y="2390198"/>
            <a:ext cx="4481945" cy="336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91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bg1"/>
                </a:solidFill>
              </a:rPr>
              <a:t>Pracovní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postup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72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300" y="392394"/>
            <a:ext cx="7102240" cy="28002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170" y="3535587"/>
            <a:ext cx="6246500" cy="307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4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3317</TotalTime>
  <Words>258</Words>
  <Application>Microsoft Macintosh PowerPoint</Application>
  <PresentationFormat>Widescreen</PresentationFormat>
  <Paragraphs>61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Calibri</vt:lpstr>
      <vt:lpstr>Calibri Light</vt:lpstr>
      <vt:lpstr>Arial</vt:lpstr>
      <vt:lpstr>Office Theme</vt:lpstr>
      <vt:lpstr>Vysoká škola technická a ekonomická                    v Českých Budějovicích</vt:lpstr>
      <vt:lpstr>Cíl práce</vt:lpstr>
      <vt:lpstr>Damascénská ocel</vt:lpstr>
      <vt:lpstr>Aplikační část bakalářské práce</vt:lpstr>
      <vt:lpstr>Příprava polotovaru</vt:lpstr>
      <vt:lpstr>Kovářské svařování</vt:lpstr>
      <vt:lpstr>Opracování vykovaného polotovaru</vt:lpstr>
      <vt:lpstr>Pracovní postup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Výsledky</vt:lpstr>
      <vt:lpstr>Laboratorní zkoušky</vt:lpstr>
      <vt:lpstr>Laboratorní zkoušky</vt:lpstr>
      <vt:lpstr>PowerPoint Presentation</vt:lpstr>
      <vt:lpstr>Otázky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28</cp:revision>
  <dcterms:created xsi:type="dcterms:W3CDTF">2017-06-12T13:20:53Z</dcterms:created>
  <dcterms:modified xsi:type="dcterms:W3CDTF">2017-06-20T16:49:19Z</dcterms:modified>
</cp:coreProperties>
</file>