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7" r:id="rId6"/>
    <p:sldId id="260" r:id="rId7"/>
    <p:sldId id="274" r:id="rId8"/>
    <p:sldId id="275" r:id="rId9"/>
    <p:sldId id="282" r:id="rId10"/>
    <p:sldId id="261" r:id="rId11"/>
    <p:sldId id="265" r:id="rId12"/>
    <p:sldId id="266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2" r:id="rId23"/>
    <p:sldId id="264" r:id="rId24"/>
    <p:sldId id="263" r:id="rId25"/>
  </p:sldIdLst>
  <p:sldSz cx="10801350" cy="6858000"/>
  <p:notesSz cx="6858000" cy="9144000"/>
  <p:defaultTextStyle>
    <a:defPPr>
      <a:defRPr lang="cs-CZ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038" y="-90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5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036D-0D48-4F32-942C-01FCD7B249BC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1000-B1D6-4EC6-A1AB-8382FD715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700339" y="3124200"/>
            <a:ext cx="7290911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700339" y="5003322"/>
            <a:ext cx="7290911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9" indent="0" algn="ctr">
              <a:buNone/>
            </a:lvl3pPr>
            <a:lvl4pPr marL="1371463" indent="0" algn="ctr">
              <a:buNone/>
            </a:lvl4pPr>
            <a:lvl5pPr marL="1828617" indent="0" algn="ctr">
              <a:buNone/>
            </a:lvl5pPr>
            <a:lvl6pPr marL="2285771" indent="0" algn="ctr">
              <a:buNone/>
            </a:lvl6pPr>
            <a:lvl7pPr marL="2742926" indent="0" algn="ctr">
              <a:buNone/>
            </a:lvl7pPr>
            <a:lvl8pPr marL="3200080" indent="0" algn="ctr">
              <a:buNone/>
            </a:lvl8pPr>
            <a:lvl9pPr marL="3657234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379127" y="1139569"/>
            <a:ext cx="2286000" cy="450056"/>
          </a:xfrm>
        </p:spPr>
        <p:txBody>
          <a:bodyPr/>
          <a:lstStyle/>
          <a:p>
            <a:fld id="{E13B7303-4D0F-4FE6-857E-1FF01B00394F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691494" y="4146865"/>
            <a:ext cx="3657600" cy="453657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450056" y="0"/>
            <a:ext cx="72009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326422" y="0"/>
            <a:ext cx="12363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170146" y="0"/>
            <a:ext cx="21483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348184" y="0"/>
            <a:ext cx="27201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256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108013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10089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03959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2601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1076574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440180" y="0"/>
            <a:ext cx="9001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720090" y="3429000"/>
            <a:ext cx="1530191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547003" y="4866753"/>
            <a:ext cx="75768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288838" y="5500632"/>
            <a:ext cx="16202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965845" y="5788152"/>
            <a:ext cx="32404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250281" y="4495800"/>
            <a:ext cx="43205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565799" y="4928702"/>
            <a:ext cx="720090" cy="517524"/>
          </a:xfrm>
        </p:spPr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25A0-0220-4973-A7AB-B85EC4318020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30979" y="274641"/>
            <a:ext cx="1980248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067" y="274640"/>
            <a:ext cx="7110889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F3CC-05A7-4192-9573-C906BC620680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40067" y="1600200"/>
            <a:ext cx="8821103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AE3BF6-28B3-4813-ADF6-02B63A1FEF69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0339" y="2895600"/>
            <a:ext cx="7290911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00339" y="5010150"/>
            <a:ext cx="7290911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377515" y="1135904"/>
            <a:ext cx="2286000" cy="450056"/>
          </a:xfrm>
        </p:spPr>
        <p:txBody>
          <a:bodyPr/>
          <a:lstStyle/>
          <a:p>
            <a:fld id="{8B423FAD-1CAF-48A0-9C29-B59022D154C8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691715" y="4144004"/>
            <a:ext cx="3657600" cy="453657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450056" y="0"/>
            <a:ext cx="72009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26422" y="0"/>
            <a:ext cx="12363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170146" y="0"/>
            <a:ext cx="21483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348184" y="0"/>
            <a:ext cx="27201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256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08013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089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03959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2601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440180" y="0"/>
            <a:ext cx="9001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720090" y="3429000"/>
            <a:ext cx="1530191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564807" y="4866753"/>
            <a:ext cx="75768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288838" y="5500632"/>
            <a:ext cx="16202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965845" y="5791200"/>
            <a:ext cx="32404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219616" y="4479888"/>
            <a:ext cx="43205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1074694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583603" y="4928702"/>
            <a:ext cx="720090" cy="517524"/>
          </a:xfrm>
        </p:spPr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2DC3-AA43-49D2-A34D-554188244C89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540068" y="1600200"/>
            <a:ext cx="432054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044230" y="1600200"/>
            <a:ext cx="432054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3050"/>
            <a:ext cx="8911114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98A-3B44-42E7-B0AC-9F8242A3A907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40068" y="2362200"/>
            <a:ext cx="432054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164395" y="2362200"/>
            <a:ext cx="432054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540068" y="1569720"/>
            <a:ext cx="43205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130641" y="1569720"/>
            <a:ext cx="43205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457CD-F4D4-4017-9115-2234C2D12AA0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1B5-3B26-47BE-9C2F-81AE33FEA8D0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554784" y="3158966"/>
            <a:ext cx="6309360" cy="540068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047006" y="274320"/>
            <a:ext cx="1803825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738092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73146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60046" y="274320"/>
            <a:ext cx="6660833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5047F5-D089-446A-9B46-A62E856F94D4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529130" y="3158966"/>
            <a:ext cx="6309360" cy="540068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290911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2100" y="264795"/>
            <a:ext cx="1800225" cy="4956048"/>
          </a:xfrm>
        </p:spPr>
        <p:txBody>
          <a:bodyPr rot="0" spcFirstLastPara="0" vertOverflow="overflow" horzOverflow="overflow" vert="horz" wrap="square" lIns="91431" tIns="45715" rIns="91431" bIns="45715" numCol="1" spcCol="274293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738092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73146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CF3B1-0434-4C9C-8E1B-7CB4CABB1C5B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1143000"/>
          </a:xfrm>
          <a:prstGeom prst="rect">
            <a:avLst/>
          </a:prstGeom>
        </p:spPr>
        <p:txBody>
          <a:bodyPr vert="horz" lIns="91431" tIns="45715" rIns="91431" bIns="45715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40067" y="1600200"/>
            <a:ext cx="8821103" cy="4873752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9147429" y="1047047"/>
            <a:ext cx="2011680" cy="453657"/>
          </a:xfrm>
          <a:prstGeom prst="rect">
            <a:avLst/>
          </a:prstGeom>
        </p:spPr>
        <p:txBody>
          <a:bodyPr vert="horz" lIns="91431" tIns="45715" rIns="91431" bIns="45715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D97B08-700A-418F-A2CB-BD057F44A7D0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8547193" y="3704093"/>
            <a:ext cx="3200400" cy="432054"/>
          </a:xfrm>
          <a:prstGeom prst="rect">
            <a:avLst/>
          </a:prstGeom>
        </p:spPr>
        <p:txBody>
          <a:bodyPr vert="horz" lIns="91431" tIns="45715" rIns="91431" bIns="45715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9001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9602400" y="5734050"/>
            <a:ext cx="720090" cy="521208"/>
          </a:xfrm>
          <a:prstGeom prst="rect">
            <a:avLst/>
          </a:prstGeom>
        </p:spPr>
        <p:txBody>
          <a:bodyPr vert="horz" lIns="91431" tIns="45715" rIns="91431" bIns="45715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93" indent="-274293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6" indent="-27429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18286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01" indent="-18286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94" indent="-18286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6" indent="-18286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479" indent="-18286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771" indent="-18286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064" indent="-18286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hyperlink" Target="http://www.lectros.com/lectros_misc.asp?ID=PL(obr.-12,%2011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hlizenidokn.cuzk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7271" y="2000240"/>
            <a:ext cx="9290960" cy="157163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SANACE SPODNÍ STAVBY NA VYBRANÉM OBJEKTU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4002" y="4714884"/>
            <a:ext cx="8438614" cy="20002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b="0" dirty="0" smtClean="0"/>
              <a:t>Autor bakalářské práce: 		</a:t>
            </a:r>
            <a:r>
              <a:rPr lang="cs-CZ" sz="2000" dirty="0" smtClean="0"/>
              <a:t>Jan Vláčil</a:t>
            </a:r>
          </a:p>
          <a:p>
            <a:pPr>
              <a:lnSpc>
                <a:spcPct val="150000"/>
              </a:lnSpc>
            </a:pPr>
            <a:r>
              <a:rPr lang="cs-CZ" sz="2000" b="0" dirty="0" smtClean="0"/>
              <a:t>Vedoucí bakalářské práce:	</a:t>
            </a:r>
            <a:r>
              <a:rPr lang="cs-CZ" sz="2000" dirty="0" smtClean="0"/>
              <a:t>doc. Dr. Ing. Luboš Podolka</a:t>
            </a:r>
          </a:p>
          <a:p>
            <a:pPr>
              <a:lnSpc>
                <a:spcPct val="150000"/>
              </a:lnSpc>
            </a:pPr>
            <a:r>
              <a:rPr lang="cs-CZ" sz="2000" b="0" dirty="0" smtClean="0"/>
              <a:t>Oponent bakalářské práce: </a:t>
            </a:r>
            <a:r>
              <a:rPr lang="cs-CZ" sz="2000" dirty="0" smtClean="0"/>
              <a:t>	Ing. Dagmar Smrčinová</a:t>
            </a:r>
          </a:p>
          <a:p>
            <a:pPr>
              <a:lnSpc>
                <a:spcPct val="150000"/>
              </a:lnSpc>
            </a:pPr>
            <a:r>
              <a:rPr lang="cs-CZ" sz="1900" b="0" dirty="0" smtClean="0"/>
              <a:t>					České Budějovice, červen 2017</a:t>
            </a:r>
            <a:endParaRPr lang="cs-CZ" sz="19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14527" y="571480"/>
            <a:ext cx="7358114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cs-CZ" sz="2000" dirty="0" smtClean="0"/>
              <a:t>Vysoká škola technická a ekonomická v Českých Budějovicích</a:t>
            </a:r>
            <a:endParaRPr lang="cs-CZ" sz="2000" dirty="0"/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93978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b="1" dirty="0" smtClean="0"/>
              <a:t>– </a:t>
            </a:r>
            <a:r>
              <a:rPr lang="cs-CZ" sz="3600" dirty="0" smtClean="0"/>
              <a:t>řešený objekt dispozice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8577" y="6286520"/>
            <a:ext cx="2928958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pic>
        <p:nvPicPr>
          <p:cNvPr id="6" name="Obrázek 5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10" descr="22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57205" y="1214422"/>
            <a:ext cx="8715436" cy="4929222"/>
          </a:xfrm>
          <a:prstGeom prst="rect">
            <a:avLst/>
          </a:prstGeom>
        </p:spPr>
      </p:pic>
      <p:pic>
        <p:nvPicPr>
          <p:cNvPr id="10" name="Obrázek 13" descr="333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29303" y="3357562"/>
            <a:ext cx="1071569" cy="86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9289764" cy="101122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fotodokumentace stávajícího stavu : západní pohled</a:t>
            </a:r>
            <a:endParaRPr lang="cs-CZ" sz="3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pic>
        <p:nvPicPr>
          <p:cNvPr id="11" name="Obrázek 10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15" name="Zástupný symbol pro obsah 14" descr="FOTO 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4329" y="1357298"/>
            <a:ext cx="6715172" cy="5008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fotodokumentace stávajícího stavu: severozápadní pohled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15" name="Obrázek 14" descr="FOT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9" y="1142984"/>
            <a:ext cx="6858048" cy="51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fotodokumentace stávajícího stavu: severní pohled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7" name="Obrázek 6" descr="FOT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9" y="1214422"/>
            <a:ext cx="8026913" cy="512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</a:t>
            </a:r>
            <a:r>
              <a:rPr lang="cs-CZ" sz="3200" dirty="0" smtClean="0"/>
              <a:t>fotodokumentace stávajícího stavu: severovýchodní pohled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11" name="Obrázek 10" descr="FOTO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9" y="1214422"/>
            <a:ext cx="6929486" cy="516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</a:t>
            </a:r>
            <a:r>
              <a:rPr lang="cs-CZ" sz="3200" dirty="0" smtClean="0"/>
              <a:t>fotodokumentace stávajícího stavu: východní pohled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7" name="Obrázek 6" descr="FOTO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11" y="1357298"/>
            <a:ext cx="3836221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200" dirty="0" smtClean="0"/>
              <a:t>- fotodokumentace stávajícího stavu: jižní pohled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11" name="Obrázek 10" descr="FOTO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7" y="1285860"/>
            <a:ext cx="6801091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</a:t>
            </a:r>
            <a:r>
              <a:rPr lang="cs-CZ" sz="3200" dirty="0" smtClean="0"/>
              <a:t>fotodokumentace stávajícího stavu: jihovýchodní pohled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7" name="Obrázek 6" descr="FOTO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7" y="1214423"/>
            <a:ext cx="6858048" cy="511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</a:t>
            </a:r>
            <a:r>
              <a:rPr lang="cs-CZ" sz="3200" dirty="0" smtClean="0"/>
              <a:t>fotodokumentace stávajícího stavu: východní pohled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11" name="Obrázek 10" descr="FOTO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9" y="1142984"/>
            <a:ext cx="6598153" cy="492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785818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</a:t>
            </a:r>
            <a:r>
              <a:rPr lang="cs-CZ" sz="2800" dirty="0" err="1" smtClean="0"/>
              <a:t>Multikriteriální</a:t>
            </a:r>
            <a:r>
              <a:rPr lang="cs-CZ" sz="2800" dirty="0" smtClean="0"/>
              <a:t> hodnocení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00873" y="435769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7" name="Obrázek 6" descr="t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9" y="2500306"/>
            <a:ext cx="9687435" cy="169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108266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643051"/>
            <a:ext cx="8821103" cy="48309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Motivace a důvody k výběru daného tématu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Cíl práce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Teoretická část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Aplikační část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Závěrečné shrnutí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785818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</a:t>
            </a:r>
            <a:r>
              <a:rPr lang="cs-CZ" sz="2800" dirty="0" smtClean="0"/>
              <a:t>Návrh č.1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215082"/>
            <a:ext cx="971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</a:t>
            </a:r>
            <a:r>
              <a:rPr lang="cs-CZ" sz="1400" dirty="0" smtClean="0"/>
              <a:t> .:</a:t>
            </a:r>
            <a:r>
              <a:rPr lang="cs-CZ" sz="1400" dirty="0" err="1" smtClean="0"/>
              <a:t>Lectros</a:t>
            </a:r>
            <a:r>
              <a:rPr lang="cs-CZ" sz="1400" dirty="0" smtClean="0"/>
              <a:t>. Aktivní elektroosmóza In:Oficiální webové stránky </a:t>
            </a:r>
            <a:r>
              <a:rPr lang="cs-CZ" sz="1400" dirty="0" err="1" smtClean="0"/>
              <a:t>Lectros</a:t>
            </a:r>
            <a:r>
              <a:rPr lang="cs-CZ" sz="1400" dirty="0" smtClean="0"/>
              <a:t> [online]. 2016[cit. 2017-04-20, 13:10]. Dostupné z </a:t>
            </a:r>
            <a:r>
              <a:rPr lang="cs-CZ" sz="1400" u="sng" dirty="0" smtClean="0">
                <a:hlinkClick r:id="rId2"/>
              </a:rPr>
              <a:t>http://www.</a:t>
            </a:r>
            <a:r>
              <a:rPr lang="cs-CZ" sz="1400" u="sng" dirty="0" err="1" smtClean="0">
                <a:hlinkClick r:id="rId2"/>
              </a:rPr>
              <a:t>lectros.com</a:t>
            </a:r>
            <a:r>
              <a:rPr lang="cs-CZ" sz="1400" u="sng" dirty="0" smtClean="0">
                <a:hlinkClick r:id="rId2"/>
              </a:rPr>
              <a:t>/</a:t>
            </a:r>
            <a:r>
              <a:rPr lang="cs-CZ" sz="1400" u="sng" dirty="0" err="1" smtClean="0">
                <a:hlinkClick r:id="rId2"/>
              </a:rPr>
              <a:t>lectros</a:t>
            </a:r>
            <a:r>
              <a:rPr lang="cs-CZ" sz="1400" u="sng" dirty="0" smtClean="0">
                <a:hlinkClick r:id="rId2"/>
              </a:rPr>
              <a:t>_</a:t>
            </a:r>
            <a:r>
              <a:rPr lang="cs-CZ" sz="1400" u="sng" dirty="0" err="1" smtClean="0">
                <a:hlinkClick r:id="rId2"/>
              </a:rPr>
              <a:t>misc.asp</a:t>
            </a:r>
            <a:r>
              <a:rPr lang="cs-CZ" sz="1400" u="sng" dirty="0" smtClean="0">
                <a:hlinkClick r:id="rId2"/>
              </a:rPr>
              <a:t>?ID=PL(obr.-12, 11)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57205" y="157161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Sanace objektu aktivní elektroosmózou: tyčové elektrody</a:t>
            </a:r>
            <a:endParaRPr lang="cs-CZ" dirty="0"/>
          </a:p>
        </p:txBody>
      </p:sp>
      <p:pic>
        <p:nvPicPr>
          <p:cNvPr id="12" name="Obrázek 17" descr="lectros-crimp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7733" y="2000240"/>
            <a:ext cx="2643206" cy="1428760"/>
          </a:xfrm>
          <a:prstGeom prst="rect">
            <a:avLst/>
          </a:prstGeom>
        </p:spPr>
      </p:pic>
      <p:pic>
        <p:nvPicPr>
          <p:cNvPr id="13" name="Obrázek 20" descr="lectros-earth-rod-and-clamp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828907" y="2000240"/>
            <a:ext cx="1738499" cy="1430977"/>
          </a:xfrm>
          <a:prstGeom prst="rect">
            <a:avLst/>
          </a:prstGeom>
        </p:spPr>
      </p:pic>
      <p:pic>
        <p:nvPicPr>
          <p:cNvPr id="14" name="Obrázek 18" descr="lectros-anodes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900081" y="2000240"/>
            <a:ext cx="1643074" cy="1428760"/>
          </a:xfrm>
          <a:prstGeom prst="rect">
            <a:avLst/>
          </a:prstGeom>
        </p:spPr>
      </p:pic>
      <p:pic>
        <p:nvPicPr>
          <p:cNvPr id="15" name="Obrázek 23" descr="lectros-power-uni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8643" y="4000504"/>
            <a:ext cx="2249137" cy="1983180"/>
          </a:xfrm>
          <a:prstGeom prst="rect">
            <a:avLst/>
          </a:prstGeom>
        </p:spPr>
      </p:pic>
      <p:pic>
        <p:nvPicPr>
          <p:cNvPr id="16" name="Obrázek 21" descr="lectros-digital-power-unit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614725" y="4000504"/>
            <a:ext cx="3721677" cy="195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785818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</a:t>
            </a:r>
            <a:r>
              <a:rPr lang="cs-CZ" sz="2800" dirty="0" smtClean="0"/>
              <a:t>Návrh č.2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329" y="6072206"/>
            <a:ext cx="9286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 err="1" smtClean="0"/>
              <a:t>Zdroj</a:t>
            </a:r>
            <a:r>
              <a:rPr lang="cs-CZ" sz="1400" i="1" dirty="0" smtClean="0"/>
              <a:t>: : VLČEK, Milan a Petr BENEŠ. Poruchy a rekonstrukce staveb [online]. Brno: ERA </a:t>
            </a:r>
            <a:r>
              <a:rPr lang="cs-CZ" sz="1400" i="1" dirty="0" err="1" smtClean="0"/>
              <a:t>group</a:t>
            </a:r>
            <a:r>
              <a:rPr lang="cs-CZ" sz="1400" i="1" dirty="0" smtClean="0"/>
              <a:t>, 2005 [cit. 2017-04-23]. Technická knihovna (ERA). ISBN 80-7366-013-X.</a:t>
            </a:r>
          </a:p>
          <a:p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-242927" y="157161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s-CZ" dirty="0" smtClean="0"/>
              <a:t>Sanace objektu vzduchoizolační metodou provětrávané štoly</a:t>
            </a:r>
            <a:endParaRPr lang="cs-CZ" dirty="0"/>
          </a:p>
        </p:txBody>
      </p:sp>
      <p:pic>
        <p:nvPicPr>
          <p:cNvPr id="17" name="Obrázek 18" descr="vzduch štol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05" y="2000240"/>
            <a:ext cx="4507571" cy="389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Závěrečné shrnutí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Získání podkladů pro budoucí rekonstrukci daného objektu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Získání informací o stavu budovy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err="1" smtClean="0"/>
              <a:t>Multirikriteriální</a:t>
            </a:r>
            <a:r>
              <a:rPr lang="cs-CZ" sz="2000" dirty="0" smtClean="0"/>
              <a:t> hodnocení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endParaRPr lang="cs-CZ" sz="20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endParaRPr lang="cs-CZ" sz="20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endParaRPr lang="cs-CZ" sz="20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Návrh č.1 Aktivní elektroosmóza-vytvoření projektové dokumentace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Cíl mé práce byl splněn</a:t>
            </a:r>
            <a:endParaRPr lang="cs-CZ" sz="2000" dirty="0"/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ta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81" y="3286124"/>
            <a:ext cx="8157765" cy="71438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00873" y="414338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Zdroj: vlastní tvorba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700320" y="2857496"/>
            <a:ext cx="7290911" cy="1643074"/>
          </a:xfrm>
        </p:spPr>
        <p:txBody>
          <a:bodyPr>
            <a:normAutofit/>
          </a:bodyPr>
          <a:lstStyle/>
          <a:p>
            <a:pPr algn="just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dotazy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600200"/>
            <a:ext cx="9755003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b="1" dirty="0" smtClean="0"/>
              <a:t>Dotazy od vedoucího BP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Jak by se lišilo řešení odstranění vlhkosti zdiva v případě použití metod, které by omezily provoz v objektu, nakreslete příklady těchto variant aplikované na váš objekt.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b="1" dirty="0" smtClean="0"/>
              <a:t>Dotazy od oponenta BP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 Zvažte, jaká metoda by pro vámi zvolený objekt byla nejvhodnější v případě, že nebudete hodnotit finanční stránku sanace. Pokud byste měl příčiny vlhnutí hodnotit jako odborník, jaké byste zvolil metody. Resp. čím byste své závěry ještě doplnil? 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9"/>
            <a:ext cx="8646822" cy="12969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Motivace a důvody k výběru daného tématu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857364"/>
            <a:ext cx="8821103" cy="461658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Přepis objektu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Stavebně technický průzkum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Budoucí rekonstrukce daného objektu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Nejčastější rekonstrukce na starších objektech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Budoucí rekonstrukce daného objektu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600200"/>
            <a:ext cx="9670617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/>
              <a:t>Cílem bakalářské práce je vybrat správnou sanaci spodní části mého objektu a v aplikační části navrhnout dvě nejvhodnější sanace, které rozepsat a vybrat tu vhodnější variantu. Na vybranou variantu bude zpracovaná projektová dokumentace.</a:t>
            </a:r>
          </a:p>
          <a:p>
            <a:pPr algn="just">
              <a:lnSpc>
                <a:spcPct val="150000"/>
              </a:lnSpc>
            </a:pPr>
            <a:endParaRPr lang="cs-CZ" sz="2200" dirty="0" smtClean="0"/>
          </a:p>
          <a:p>
            <a:pPr algn="just">
              <a:lnSpc>
                <a:spcPct val="150000"/>
              </a:lnSpc>
            </a:pPr>
            <a:endParaRPr lang="cs-CZ" sz="2200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>
          <a:xfrm>
            <a:off x="5186361" y="1600200"/>
            <a:ext cx="4714908" cy="40433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Nejčastější zdroje vlhnutí bývají:</a:t>
            </a:r>
            <a:endParaRPr lang="cs-CZ" dirty="0" smtClean="0"/>
          </a:p>
          <a:p>
            <a:pPr lvl="0"/>
            <a:r>
              <a:rPr lang="cs-CZ" dirty="0" smtClean="0"/>
              <a:t>Vlhkost z dešťových a sněhových srážek (vlhkost z exteriéru), vyznačena jako „A“</a:t>
            </a:r>
          </a:p>
          <a:p>
            <a:pPr lvl="0"/>
            <a:r>
              <a:rPr lang="cs-CZ" dirty="0" smtClean="0"/>
              <a:t>Zemní vlhkost (z podloží) tzv. voda kapilární  (vzlínající), vyznačena jako „B“</a:t>
            </a:r>
          </a:p>
          <a:p>
            <a:pPr lvl="0"/>
            <a:r>
              <a:rPr lang="cs-CZ" dirty="0" smtClean="0"/>
              <a:t>Vysrážená vlhkost, difuze vodní páry (vlhkost z interiéru), vyznačena jako „C“</a:t>
            </a:r>
          </a:p>
          <a:p>
            <a:pPr lvl="0"/>
            <a:r>
              <a:rPr lang="cs-CZ" dirty="0" smtClean="0"/>
              <a:t>Voda působící hydrostatickým tlakem, vyznačena jako „D“</a:t>
            </a:r>
          </a:p>
          <a:p>
            <a:endParaRPr lang="cs-CZ" dirty="0"/>
          </a:p>
        </p:txBody>
      </p:sp>
      <p:pic>
        <p:nvPicPr>
          <p:cNvPr id="10" name="Obrázek 2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4263" y="1500174"/>
            <a:ext cx="494736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600200"/>
            <a:ext cx="9501845" cy="487375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cs-CZ" sz="2200" dirty="0" smtClean="0"/>
              <a:t>Metody sanace zdiva: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Přímé metody: a) Metody mechanické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200" dirty="0" smtClean="0"/>
              <a:t>                            b) Plošné hydroizolace konstrukcí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200" dirty="0" smtClean="0"/>
              <a:t>                            c) Metody chemické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200" dirty="0" smtClean="0"/>
              <a:t>                            d) Metody elektroosmotické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200" dirty="0" smtClean="0"/>
              <a:t>                            e) Metody vzduchoizolační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600200"/>
            <a:ext cx="8821103" cy="48291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 smtClean="0"/>
              <a:t>Nepřímé metody: používají se v kombinaci s přímými metodami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Doplňkové metody: a) Sanační omítkové systémy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cs-CZ" sz="2200" dirty="0" smtClean="0"/>
              <a:t>                                   b) </a:t>
            </a:r>
            <a:r>
              <a:rPr lang="cs-CZ" sz="2000" dirty="0" smtClean="0"/>
              <a:t>Sanace následků </a:t>
            </a:r>
            <a:r>
              <a:rPr lang="cs-CZ" sz="2000" dirty="0" err="1" smtClean="0"/>
              <a:t>biokoroze</a:t>
            </a:r>
            <a:r>
              <a:rPr lang="cs-CZ" sz="2000" dirty="0" smtClean="0"/>
              <a:t> zdiva, dřevěných                         			konstrukcí a prvků staveb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dirty="0" smtClean="0"/>
              <a:t>                                       c) Vnější nátěry, nástřiky a těsnění spár</a:t>
            </a:r>
          </a:p>
          <a:p>
            <a:pPr lvl="0" algn="just">
              <a:lnSpc>
                <a:spcPct val="150000"/>
              </a:lnSpc>
              <a:buNone/>
            </a:pPr>
            <a:endParaRPr lang="cs-CZ" sz="2000" dirty="0" smtClean="0"/>
          </a:p>
          <a:p>
            <a:pPr algn="just">
              <a:lnSpc>
                <a:spcPct val="150000"/>
              </a:lnSpc>
              <a:buNone/>
            </a:pPr>
            <a:endParaRPr lang="cs-CZ" sz="2200" dirty="0" smtClean="0"/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 flipV="1">
            <a:off x="540068" y="6172200"/>
            <a:ext cx="4320540" cy="257196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93978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řešený objekt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493" y="1357298"/>
            <a:ext cx="4143404" cy="4786314"/>
          </a:xfrm>
        </p:spPr>
        <p:txBody>
          <a:bodyPr>
            <a:noAutofit/>
          </a:bodyPr>
          <a:lstStyle/>
          <a:p>
            <a:endParaRPr lang="cs-CZ" sz="2000" dirty="0" smtClean="0"/>
          </a:p>
          <a:p>
            <a:r>
              <a:rPr lang="cs-CZ" sz="2000" b="1" i="1" dirty="0" smtClean="0"/>
              <a:t>Název</a:t>
            </a:r>
            <a:r>
              <a:rPr lang="cs-CZ" sz="2000" i="1" dirty="0" smtClean="0"/>
              <a:t>:</a:t>
            </a:r>
            <a:r>
              <a:rPr lang="cs-CZ" sz="2000" dirty="0" smtClean="0"/>
              <a:t> Rodinný dům,(Statek) 	</a:t>
            </a:r>
            <a:r>
              <a:rPr lang="cs-CZ" sz="2000" b="1" dirty="0" smtClean="0"/>
              <a:t>	</a:t>
            </a:r>
          </a:p>
          <a:p>
            <a:r>
              <a:rPr lang="cs-CZ" sz="2000" dirty="0" smtClean="0"/>
              <a:t> </a:t>
            </a:r>
            <a:r>
              <a:rPr lang="cs-CZ" sz="2000" b="1" i="1" dirty="0" smtClean="0"/>
              <a:t>Adresa</a:t>
            </a:r>
            <a:r>
              <a:rPr lang="cs-CZ" sz="2000" i="1" dirty="0" smtClean="0"/>
              <a:t>: </a:t>
            </a:r>
            <a:r>
              <a:rPr lang="cs-CZ" sz="2000" dirty="0" smtClean="0"/>
              <a:t>Červený Hrádek 32,          Dačice 380 01 </a:t>
            </a:r>
          </a:p>
          <a:p>
            <a:r>
              <a:rPr lang="cs-CZ" sz="2000" b="1" i="1" dirty="0" smtClean="0"/>
              <a:t>Kraj</a:t>
            </a:r>
            <a:r>
              <a:rPr lang="cs-CZ" sz="2000" i="1" dirty="0" smtClean="0"/>
              <a:t>:</a:t>
            </a:r>
            <a:r>
              <a:rPr lang="cs-CZ" sz="2000" dirty="0" smtClean="0"/>
              <a:t> Jihočeský</a:t>
            </a:r>
          </a:p>
          <a:p>
            <a:r>
              <a:rPr lang="cs-CZ" sz="2000" b="1" dirty="0" smtClean="0"/>
              <a:t>Katastrální území</a:t>
            </a:r>
            <a:r>
              <a:rPr lang="cs-CZ" sz="2000" dirty="0" smtClean="0"/>
              <a:t>: Červený Hrádek                                      </a:t>
            </a:r>
          </a:p>
          <a:p>
            <a:r>
              <a:rPr lang="cs-CZ" sz="2000" b="1" i="1" dirty="0" smtClean="0"/>
              <a:t>Parcelní číslo</a:t>
            </a:r>
            <a:r>
              <a:rPr lang="cs-CZ" sz="2000" dirty="0" smtClean="0"/>
              <a:t>: 67 </a:t>
            </a:r>
          </a:p>
          <a:p>
            <a:r>
              <a:rPr lang="cs-CZ" sz="2000" b="1" i="1" dirty="0" smtClean="0"/>
              <a:t>Výměra</a:t>
            </a:r>
            <a:r>
              <a:rPr lang="cs-CZ" sz="2000" i="1" dirty="0" smtClean="0"/>
              <a:t>:</a:t>
            </a:r>
            <a:r>
              <a:rPr lang="cs-CZ" sz="2000" dirty="0" smtClean="0"/>
              <a:t> 617m²</a:t>
            </a:r>
          </a:p>
          <a:p>
            <a:r>
              <a:rPr lang="cs-CZ" sz="2000" b="1" dirty="0" smtClean="0"/>
              <a:t>Vlastnické právo</a:t>
            </a:r>
            <a:r>
              <a:rPr lang="cs-CZ" sz="2000" dirty="0" smtClean="0"/>
              <a:t>: Jan Vláčil, Bílkov 105 Dačice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4263" y="5715016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</a:t>
            </a:r>
            <a:r>
              <a:rPr lang="cs-CZ" sz="1400" dirty="0" smtClean="0"/>
              <a:t>Nahlížení do katastru nemovitostí. Základní údaje. In:Oficiální webové stránky </a:t>
            </a:r>
            <a:r>
              <a:rPr lang="cs-CZ" sz="1400" dirty="0" err="1" smtClean="0"/>
              <a:t>nahlizenidokn</a:t>
            </a:r>
            <a:r>
              <a:rPr lang="cs-CZ" sz="1400" dirty="0" smtClean="0"/>
              <a:t> [online]. 2017[cit. 2017-03-20, 10:40]. Dostupné z </a:t>
            </a:r>
            <a:r>
              <a:rPr lang="cs-CZ" sz="1400" u="sng" dirty="0" smtClean="0">
                <a:hlinkClick r:id="rId3"/>
              </a:rPr>
              <a:t>http://nahlizenidokn.cuzk.cz/</a:t>
            </a:r>
            <a:endParaRPr lang="cs-CZ" sz="1400" i="1" dirty="0"/>
          </a:p>
        </p:txBody>
      </p:sp>
      <p:pic>
        <p:nvPicPr>
          <p:cNvPr id="12" name="Obrázek 3" descr="čh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57139" y="1357298"/>
            <a:ext cx="585791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</a:t>
            </a:r>
            <a:r>
              <a:rPr lang="cs-CZ" sz="2800" dirty="0" smtClean="0"/>
              <a:t>řešený objekt pohled shora</a:t>
            </a:r>
            <a:endParaRPr lang="cs-CZ" sz="2800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5701" y="6429396"/>
            <a:ext cx="1035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 vlastní tvorba</a:t>
            </a:r>
            <a:endParaRPr lang="cs-CZ" sz="1400" i="1" dirty="0"/>
          </a:p>
        </p:txBody>
      </p:sp>
      <p:pic>
        <p:nvPicPr>
          <p:cNvPr id="10" name="Obrázek 19" descr="17888332_10206746416218365_197667993_n.jpg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4329" y="1428736"/>
            <a:ext cx="892975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1120</TotalTime>
  <Words>503</Words>
  <Application>Microsoft Office PowerPoint</Application>
  <PresentationFormat>Vlastní</PresentationFormat>
  <Paragraphs>93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Arkýř</vt:lpstr>
      <vt:lpstr>SANACE SPODNÍ STAVBY NA VYBRANÉM OBJEKTU</vt:lpstr>
      <vt:lpstr>Obsah </vt:lpstr>
      <vt:lpstr>Motivace a důvody k výběru daného tématu</vt:lpstr>
      <vt:lpstr>Cíl práce</vt:lpstr>
      <vt:lpstr>Teoretická část</vt:lpstr>
      <vt:lpstr>Teoretická část</vt:lpstr>
      <vt:lpstr>Teoretická část</vt:lpstr>
      <vt:lpstr>Aplikační část – řešený objekt</vt:lpstr>
      <vt:lpstr>Aplikační část – řešený objekt pohled shora</vt:lpstr>
      <vt:lpstr>Aplikační část – řešený objekt dispozice</vt:lpstr>
      <vt:lpstr>Aplikační část – fotodokumentace stávajícího stavu : západní pohled</vt:lpstr>
      <vt:lpstr>Aplikační část - fotodokumentace stávajícího stavu: severozápadní pohled</vt:lpstr>
      <vt:lpstr>Aplikační část - fotodokumentace stávajícího stavu: severní pohled</vt:lpstr>
      <vt:lpstr>Aplikační část - fotodokumentace stávajícího stavu: severovýchodní pohled</vt:lpstr>
      <vt:lpstr>Aplikační část - fotodokumentace stávajícího stavu: východní pohled</vt:lpstr>
      <vt:lpstr>Aplikační část - fotodokumentace stávajícího stavu: jižní pohled</vt:lpstr>
      <vt:lpstr>Aplikační část - fotodokumentace stávajícího stavu: jihovýchodní pohled</vt:lpstr>
      <vt:lpstr>Aplikační část - fotodokumentace stávajícího stavu: východní pohled</vt:lpstr>
      <vt:lpstr>Aplikační část – Multikriteriální hodnocení</vt:lpstr>
      <vt:lpstr>Aplikační část – Návrh č.1</vt:lpstr>
      <vt:lpstr>Aplikační část – Návrh č.2</vt:lpstr>
      <vt:lpstr>Závěrečné shrnutí</vt:lpstr>
      <vt:lpstr>Děkuji za pozornost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ŠIKMÝCH STŘECH</dc:title>
  <dc:creator>Lenovo</dc:creator>
  <cp:lastModifiedBy>Jan</cp:lastModifiedBy>
  <cp:revision>252</cp:revision>
  <dcterms:created xsi:type="dcterms:W3CDTF">2017-06-05T10:45:37Z</dcterms:created>
  <dcterms:modified xsi:type="dcterms:W3CDTF">2017-06-21T19:38:23Z</dcterms:modified>
</cp:coreProperties>
</file>