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67" r:id="rId4"/>
    <p:sldId id="268" r:id="rId5"/>
    <p:sldId id="269" r:id="rId6"/>
    <p:sldId id="271" r:id="rId7"/>
    <p:sldId id="277" r:id="rId8"/>
    <p:sldId id="278" r:id="rId9"/>
    <p:sldId id="272" r:id="rId10"/>
    <p:sldId id="273" r:id="rId11"/>
    <p:sldId id="274" r:id="rId12"/>
    <p:sldId id="264" r:id="rId13"/>
    <p:sldId id="275" r:id="rId14"/>
    <p:sldId id="276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13680-AAC5-41D6-8634-626E44D55D3E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07BD6-B5BB-4D6B-8828-5271501405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11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07BD6-B5BB-4D6B-8828-5271501405BC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73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B71B50-685E-4562-A475-841CB15615BA}" type="datetimeFigureOut">
              <a:rPr lang="cs-CZ" smtClean="0"/>
              <a:pPr/>
              <a:t>21. 6. 2017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BD64C8-DFD4-4DFA-8DF6-3DBB0546F5AC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281536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rgbClr val="4F271C"/>
                </a:solidFill>
              </a:rPr>
              <a:t>Rekonstrukce vesnického hospodářského objektu</a:t>
            </a:r>
            <a:br>
              <a:rPr lang="cs-CZ" sz="5400" dirty="0" smtClean="0">
                <a:solidFill>
                  <a:srgbClr val="4F271C"/>
                </a:solidFill>
              </a:rPr>
            </a:br>
            <a:r>
              <a:rPr lang="cs-CZ" sz="5400" dirty="0" smtClean="0">
                <a:solidFill>
                  <a:srgbClr val="4F271C"/>
                </a:solidFill>
              </a:rPr>
              <a:t/>
            </a:r>
            <a:br>
              <a:rPr lang="cs-CZ" sz="5400" dirty="0" smtClean="0">
                <a:solidFill>
                  <a:srgbClr val="4F271C"/>
                </a:solidFill>
              </a:rPr>
            </a:br>
            <a:r>
              <a:rPr lang="cs-CZ" sz="3600" dirty="0" smtClean="0">
                <a:solidFill>
                  <a:srgbClr val="4F271C"/>
                </a:solidFill>
              </a:rPr>
              <a:t>Bakalářská práce</a:t>
            </a:r>
            <a:endParaRPr lang="cs-CZ" sz="3600" dirty="0">
              <a:solidFill>
                <a:srgbClr val="4F271C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4941168"/>
            <a:ext cx="7854696" cy="1656184"/>
          </a:xfrm>
        </p:spPr>
        <p:txBody>
          <a:bodyPr/>
          <a:lstStyle/>
          <a:p>
            <a:r>
              <a:rPr lang="cs-CZ" dirty="0" smtClean="0">
                <a:solidFill>
                  <a:srgbClr val="4F271C"/>
                </a:solidFill>
                <a:latin typeface="+mj-lt"/>
              </a:rPr>
              <a:t>Autor: Karel Trefil</a:t>
            </a:r>
          </a:p>
          <a:p>
            <a:r>
              <a:rPr lang="cs-CZ" dirty="0" smtClean="0">
                <a:solidFill>
                  <a:srgbClr val="4F271C"/>
                </a:solidFill>
                <a:latin typeface="+mj-lt"/>
              </a:rPr>
              <a:t>Vedoucí: Ing. Blanka </a:t>
            </a:r>
            <a:r>
              <a:rPr lang="cs-CZ" dirty="0" err="1" smtClean="0">
                <a:solidFill>
                  <a:srgbClr val="4F271C"/>
                </a:solidFill>
                <a:latin typeface="+mj-lt"/>
              </a:rPr>
              <a:t>Pelánková</a:t>
            </a:r>
            <a:endParaRPr lang="cs-CZ" dirty="0" smtClean="0">
              <a:solidFill>
                <a:srgbClr val="4F271C"/>
              </a:solidFill>
              <a:latin typeface="+mj-lt"/>
            </a:endParaRPr>
          </a:p>
          <a:p>
            <a:r>
              <a:rPr lang="cs-CZ" dirty="0" smtClean="0">
                <a:solidFill>
                  <a:srgbClr val="4F271C"/>
                </a:solidFill>
                <a:latin typeface="+mj-lt"/>
              </a:rPr>
              <a:t>Oponent: Ing. Jan </a:t>
            </a:r>
            <a:r>
              <a:rPr lang="cs-CZ" dirty="0" err="1" smtClean="0">
                <a:solidFill>
                  <a:srgbClr val="4F271C"/>
                </a:solidFill>
                <a:latin typeface="+mj-lt"/>
              </a:rPr>
              <a:t>Zugárek</a:t>
            </a:r>
            <a:endParaRPr lang="cs-CZ" dirty="0">
              <a:solidFill>
                <a:srgbClr val="4F271C"/>
              </a:solidFill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pic>
        <p:nvPicPr>
          <p:cNvPr id="1026" name="Picture 2" descr="Výsledek obrázku pro vš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223837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435280" cy="924712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Dosažené výsledky - návrh rekonstrukce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4038600" cy="4654117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Rekonstrukce podlahy</a:t>
            </a:r>
          </a:p>
          <a:p>
            <a:pPr lvl="1"/>
            <a:r>
              <a:rPr lang="cs-CZ" sz="2000" dirty="0" smtClean="0">
                <a:latin typeface="+mj-lt"/>
              </a:rPr>
              <a:t>Provětrávaná podlaha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038600" cy="4654117"/>
          </a:xfrm>
        </p:spPr>
        <p:txBody>
          <a:bodyPr/>
          <a:lstStyle/>
          <a:p>
            <a:r>
              <a:rPr lang="cs-CZ" sz="2400" dirty="0">
                <a:latin typeface="+mj-lt"/>
              </a:rPr>
              <a:t>Rekonstrukce střechy</a:t>
            </a:r>
          </a:p>
          <a:p>
            <a:pPr lvl="1"/>
            <a:r>
              <a:rPr lang="cs-CZ" sz="2000" dirty="0">
                <a:latin typeface="+mj-lt"/>
              </a:rPr>
              <a:t>Oprava krovu</a:t>
            </a:r>
          </a:p>
          <a:p>
            <a:pPr lvl="1"/>
            <a:r>
              <a:rPr lang="cs-CZ" sz="2000" dirty="0">
                <a:latin typeface="+mj-lt"/>
              </a:rPr>
              <a:t>Výměna krytiny</a:t>
            </a:r>
          </a:p>
          <a:p>
            <a:pPr lvl="1"/>
            <a:r>
              <a:rPr lang="cs-CZ" sz="2000" dirty="0">
                <a:latin typeface="+mj-lt"/>
              </a:rPr>
              <a:t>Výměna klempířských prvků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13165" y="6216425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</a:t>
            </a:r>
            <a:r>
              <a:rPr lang="cs-CZ" sz="1200" dirty="0" smtClean="0">
                <a:latin typeface="+mj-lt"/>
              </a:rPr>
              <a:t>: vlastní</a:t>
            </a:r>
            <a:endParaRPr lang="cs-CZ" sz="1200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9902" r="8263" b="34406"/>
          <a:stretch/>
        </p:blipFill>
        <p:spPr>
          <a:xfrm>
            <a:off x="147111" y="3356992"/>
            <a:ext cx="7401153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" y="3933056"/>
            <a:ext cx="8697921" cy="27319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Závěr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+mj-lt"/>
              </a:rPr>
              <a:t>Návrh rekonstrukce</a:t>
            </a:r>
          </a:p>
          <a:p>
            <a:r>
              <a:rPr lang="cs-CZ" dirty="0" smtClean="0">
                <a:latin typeface="+mj-lt"/>
              </a:rPr>
              <a:t>Výkresová dokumentace</a:t>
            </a:r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Využití objektu – letní společenská místnost a dílna</a:t>
            </a:r>
          </a:p>
          <a:p>
            <a:r>
              <a:rPr lang="cs-CZ" dirty="0" smtClean="0">
                <a:latin typeface="+mj-lt"/>
              </a:rPr>
              <a:t>Podklad pro rekonstrukci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763066" y="6388029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</a:t>
            </a:r>
            <a:r>
              <a:rPr lang="cs-CZ" sz="1200" dirty="0" smtClean="0">
                <a:latin typeface="+mj-lt"/>
              </a:rPr>
              <a:t>: vlastní</a:t>
            </a:r>
            <a:endParaRPr lang="cs-CZ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61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429000"/>
            <a:ext cx="8305800" cy="1143000"/>
          </a:xfrm>
        </p:spPr>
        <p:txBody>
          <a:bodyPr/>
          <a:lstStyle/>
          <a:p>
            <a:pPr algn="ctr"/>
            <a:r>
              <a:rPr lang="cs-CZ" b="1" dirty="0" smtClean="0"/>
              <a:t>Děkuji za pozornost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118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Otázky vedoucího - Ing. Blanka </a:t>
            </a:r>
            <a:r>
              <a:rPr lang="cs-CZ" sz="4000" b="1" dirty="0" err="1" smtClean="0"/>
              <a:t>Pelánková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Jaké další řešení byste navrhl majiteli objektu v případě, že by nechtěl </a:t>
            </a:r>
            <a:r>
              <a:rPr lang="cs-CZ" dirty="0" smtClean="0">
                <a:latin typeface="+mj-lt"/>
              </a:rPr>
              <a:t>výměnu </a:t>
            </a:r>
            <a:r>
              <a:rPr lang="cs-CZ" dirty="0">
                <a:latin typeface="+mj-lt"/>
              </a:rPr>
              <a:t>napadených sloupků krovu za předpokladu, že sloupky jsou stále únosné</a:t>
            </a:r>
            <a:r>
              <a:rPr lang="cs-CZ" dirty="0" smtClean="0">
                <a:latin typeface="+mj-lt"/>
              </a:rPr>
              <a:t>?</a:t>
            </a:r>
          </a:p>
          <a:p>
            <a:pPr lvl="1"/>
            <a:r>
              <a:rPr lang="cs-CZ" dirty="0" smtClean="0">
                <a:latin typeface="+mj-lt"/>
              </a:rPr>
              <a:t>Tlaková injektáž, </a:t>
            </a:r>
            <a:r>
              <a:rPr lang="cs-CZ" dirty="0" err="1" smtClean="0">
                <a:latin typeface="+mj-lt"/>
              </a:rPr>
              <a:t>termosanace</a:t>
            </a:r>
            <a:r>
              <a:rPr lang="cs-CZ" dirty="0" smtClean="0">
                <a:latin typeface="+mj-lt"/>
              </a:rPr>
              <a:t>, plynování</a:t>
            </a:r>
            <a:r>
              <a:rPr lang="cs-CZ" smtClean="0">
                <a:latin typeface="+mj-lt"/>
              </a:rPr>
              <a:t>, </a:t>
            </a:r>
            <a:r>
              <a:rPr lang="cs-CZ" smtClean="0">
                <a:latin typeface="+mj-lt"/>
              </a:rPr>
              <a:t>nátěry</a:t>
            </a:r>
            <a:endParaRPr lang="cs-CZ" dirty="0" smtClean="0">
              <a:latin typeface="+mj-lt"/>
            </a:endParaRPr>
          </a:p>
          <a:p>
            <a:pPr lvl="1"/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Jakou </a:t>
            </a:r>
            <a:r>
              <a:rPr lang="cs-CZ" dirty="0">
                <a:latin typeface="+mj-lt"/>
              </a:rPr>
              <a:t>další variantu střešní krytiny lze použít výměnou za azbestocementové šablony s </a:t>
            </a:r>
            <a:r>
              <a:rPr lang="cs-CZ" dirty="0" smtClean="0">
                <a:latin typeface="+mj-lt"/>
              </a:rPr>
              <a:t>ohledem na </a:t>
            </a:r>
            <a:r>
              <a:rPr lang="cs-CZ" dirty="0">
                <a:latin typeface="+mj-lt"/>
              </a:rPr>
              <a:t>únosnost krovu?</a:t>
            </a:r>
          </a:p>
          <a:p>
            <a:pPr lvl="1"/>
            <a:r>
              <a:rPr lang="cs-CZ" dirty="0" smtClean="0">
                <a:latin typeface="+mj-lt"/>
              </a:rPr>
              <a:t>Plastová, vláknocementová, asfaltové šindele</a:t>
            </a:r>
          </a:p>
        </p:txBody>
      </p:sp>
    </p:spTree>
    <p:extLst>
      <p:ext uri="{BB962C8B-B14F-4D97-AF65-F5344CB8AC3E}">
        <p14:creationId xmlns:p14="http://schemas.microsoft.com/office/powerpoint/2010/main" val="341979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Otázky oponenta - Ing. Jan </a:t>
            </a:r>
            <a:r>
              <a:rPr lang="cs-CZ" sz="4000" b="1" dirty="0" err="1" smtClean="0"/>
              <a:t>Zugárek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Jaký vliv má použitý druh nátěru na sanační omítky, výhody a </a:t>
            </a:r>
            <a:r>
              <a:rPr lang="cs-CZ" dirty="0" smtClean="0">
                <a:latin typeface="+mj-lt"/>
              </a:rPr>
              <a:t>nevýhody.</a:t>
            </a:r>
          </a:p>
          <a:p>
            <a:pPr lvl="1"/>
            <a:r>
              <a:rPr lang="cs-CZ" dirty="0" smtClean="0">
                <a:latin typeface="+mj-lt"/>
              </a:rPr>
              <a:t>+ vodoodpudivý, propustný pro vodní páru, odolný proti znečištění, odolný proti houbám, řasám</a:t>
            </a:r>
            <a:r>
              <a:rPr lang="cs-CZ" dirty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a mechům</a:t>
            </a:r>
          </a:p>
          <a:p>
            <a:pPr lvl="1"/>
            <a:r>
              <a:rPr lang="cs-CZ" dirty="0" smtClean="0">
                <a:latin typeface="+mj-lt"/>
              </a:rPr>
              <a:t>- vysoká cena </a:t>
            </a:r>
          </a:p>
          <a:p>
            <a:pPr lvl="1"/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Jak nebo kdo určí potřebnou výšku plastových tvarovek při </a:t>
            </a:r>
            <a:r>
              <a:rPr lang="cs-CZ" dirty="0" smtClean="0">
                <a:latin typeface="+mj-lt"/>
              </a:rPr>
              <a:t>rekonstrukci </a:t>
            </a:r>
            <a:r>
              <a:rPr lang="cs-CZ" dirty="0">
                <a:latin typeface="+mj-lt"/>
              </a:rPr>
              <a:t>podlahy</a:t>
            </a:r>
            <a:r>
              <a:rPr lang="cs-CZ" dirty="0" smtClean="0">
                <a:latin typeface="+mj-lt"/>
              </a:rPr>
              <a:t>?</a:t>
            </a:r>
          </a:p>
          <a:p>
            <a:pPr lvl="1"/>
            <a:r>
              <a:rPr lang="cs-CZ" dirty="0" smtClean="0">
                <a:latin typeface="+mj-lt"/>
              </a:rPr>
              <a:t>Empiricky,  tepelně technický výpočet</a:t>
            </a:r>
          </a:p>
        </p:txBody>
      </p:sp>
    </p:spTree>
    <p:extLst>
      <p:ext uri="{BB962C8B-B14F-4D97-AF65-F5344CB8AC3E}">
        <p14:creationId xmlns:p14="http://schemas.microsoft.com/office/powerpoint/2010/main" val="23758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4F271C"/>
                </a:solidFill>
              </a:rPr>
              <a:t>Osnova</a:t>
            </a:r>
            <a:endParaRPr lang="cs-CZ" sz="4400" b="1" dirty="0">
              <a:solidFill>
                <a:srgbClr val="4F271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+mj-lt"/>
              </a:rPr>
              <a:t>Motivace a důvody k řešení daného problému</a:t>
            </a:r>
          </a:p>
          <a:p>
            <a:r>
              <a:rPr lang="cs-CZ" dirty="0" smtClean="0">
                <a:latin typeface="+mj-lt"/>
              </a:rPr>
              <a:t>Cíl práce</a:t>
            </a:r>
          </a:p>
          <a:p>
            <a:r>
              <a:rPr lang="cs-CZ" dirty="0" smtClean="0">
                <a:latin typeface="+mj-lt"/>
              </a:rPr>
              <a:t>Výzkumný problém</a:t>
            </a:r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Použité metody</a:t>
            </a:r>
          </a:p>
          <a:p>
            <a:r>
              <a:rPr lang="cs-CZ" dirty="0" smtClean="0">
                <a:latin typeface="+mj-lt"/>
              </a:rPr>
              <a:t>Dosažené výsledky</a:t>
            </a:r>
          </a:p>
          <a:p>
            <a:r>
              <a:rPr lang="cs-CZ" dirty="0" smtClean="0">
                <a:latin typeface="+mj-lt"/>
              </a:rPr>
              <a:t>Závěr</a:t>
            </a:r>
          </a:p>
          <a:p>
            <a:r>
              <a:rPr lang="cs-CZ" dirty="0" smtClean="0">
                <a:latin typeface="+mj-lt"/>
              </a:rPr>
              <a:t>Otázky vedoucího a oponenta</a:t>
            </a:r>
          </a:p>
          <a:p>
            <a:pPr marL="0" indent="0">
              <a:buNone/>
            </a:pPr>
            <a:endParaRPr lang="cs-CZ" dirty="0" smtClean="0">
              <a:latin typeface="+mj-lt"/>
            </a:endParaRPr>
          </a:p>
          <a:p>
            <a:pPr lvl="1"/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10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b="1" dirty="0" smtClean="0"/>
              <a:t>Motivace a důvody k řešení daného problému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+mj-lt"/>
              </a:rPr>
              <a:t>Objekt v místě bydliště</a:t>
            </a:r>
          </a:p>
          <a:p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Plánovaná rekonstrukce</a:t>
            </a:r>
          </a:p>
          <a:p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Aktuální téma</a:t>
            </a:r>
          </a:p>
          <a:p>
            <a:endParaRPr lang="cs-CZ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66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/>
              <a:t>Cíl práce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+mj-lt"/>
              </a:rPr>
              <a:t>Pasportizace objektu</a:t>
            </a:r>
          </a:p>
          <a:p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Návrh stavebních úprav a rekonstrukce</a:t>
            </a:r>
          </a:p>
          <a:p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Návrh nového využití</a:t>
            </a:r>
          </a:p>
          <a:p>
            <a:pPr marL="0" indent="0">
              <a:buNone/>
            </a:pPr>
            <a:endParaRPr lang="cs-CZ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908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640960" cy="1143000"/>
          </a:xfrm>
        </p:spPr>
        <p:txBody>
          <a:bodyPr>
            <a:noAutofit/>
          </a:bodyPr>
          <a:lstStyle/>
          <a:p>
            <a:r>
              <a:rPr lang="cs-CZ" sz="4400" b="1" dirty="0" smtClean="0"/>
              <a:t>Výzkumný problém a použité metody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Stav objektu</a:t>
            </a:r>
          </a:p>
          <a:p>
            <a:r>
              <a:rPr lang="cs-CZ" dirty="0" smtClean="0">
                <a:latin typeface="+mj-lt"/>
              </a:rPr>
              <a:t>Návrh rekonstrukce</a:t>
            </a:r>
          </a:p>
          <a:p>
            <a:endParaRPr lang="cs-CZ" dirty="0" smtClean="0">
              <a:latin typeface="+mj-lt"/>
            </a:endParaRPr>
          </a:p>
          <a:p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Metoda sběru dat</a:t>
            </a:r>
          </a:p>
          <a:p>
            <a:r>
              <a:rPr lang="cs-CZ" dirty="0" smtClean="0">
                <a:latin typeface="+mj-lt"/>
              </a:rPr>
              <a:t>Metoda zpracování dat</a:t>
            </a:r>
          </a:p>
          <a:p>
            <a:r>
              <a:rPr lang="cs-CZ" dirty="0" smtClean="0">
                <a:latin typeface="+mj-lt"/>
              </a:rPr>
              <a:t>Metoda vyhodnocení dat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979090" y="4755550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</a:t>
            </a:r>
            <a:r>
              <a:rPr lang="cs-CZ" sz="1200" dirty="0" smtClean="0">
                <a:latin typeface="+mj-lt"/>
              </a:rPr>
              <a:t>: vlastní</a:t>
            </a:r>
            <a:endParaRPr lang="cs-CZ" sz="1200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18906" r="6163" b="21467"/>
          <a:stretch/>
        </p:blipFill>
        <p:spPr>
          <a:xfrm>
            <a:off x="4089999" y="2132856"/>
            <a:ext cx="4874489" cy="25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4188318" cy="38610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400" b="1" dirty="0" smtClean="0"/>
              <a:t>Dosažené výsledky - průzkum objektu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+mj-lt"/>
              </a:rPr>
              <a:t>Identifikace objektu</a:t>
            </a:r>
          </a:p>
          <a:p>
            <a:pPr lvl="1"/>
            <a:r>
              <a:rPr lang="cs-CZ" dirty="0" smtClean="0">
                <a:latin typeface="+mj-lt"/>
              </a:rPr>
              <a:t>Malovice u Miličína</a:t>
            </a:r>
          </a:p>
          <a:p>
            <a:pPr lvl="1"/>
            <a:r>
              <a:rPr lang="cs-CZ" dirty="0">
                <a:latin typeface="+mj-lt"/>
              </a:rPr>
              <a:t>Stavba kolem r. </a:t>
            </a:r>
            <a:r>
              <a:rPr lang="cs-CZ" dirty="0" smtClean="0">
                <a:latin typeface="+mj-lt"/>
              </a:rPr>
              <a:t>1800</a:t>
            </a:r>
          </a:p>
          <a:p>
            <a:pPr lvl="1"/>
            <a:r>
              <a:rPr lang="cs-CZ" dirty="0" smtClean="0">
                <a:latin typeface="+mj-lt"/>
              </a:rPr>
              <a:t>Součást zemědělské usedlosti</a:t>
            </a:r>
          </a:p>
          <a:p>
            <a:r>
              <a:rPr lang="cs-CZ" dirty="0" smtClean="0">
                <a:latin typeface="+mj-lt"/>
              </a:rPr>
              <a:t>Poruchy stavby</a:t>
            </a:r>
          </a:p>
          <a:p>
            <a:pPr lvl="1"/>
            <a:r>
              <a:rPr lang="cs-CZ" dirty="0" smtClean="0">
                <a:latin typeface="+mj-lt"/>
              </a:rPr>
              <a:t>Vlhkost zdiva</a:t>
            </a:r>
          </a:p>
          <a:p>
            <a:pPr lvl="1"/>
            <a:r>
              <a:rPr lang="cs-CZ" dirty="0" smtClean="0">
                <a:latin typeface="+mj-lt"/>
              </a:rPr>
              <a:t>Poškození omítek</a:t>
            </a:r>
          </a:p>
          <a:p>
            <a:pPr lvl="1"/>
            <a:r>
              <a:rPr lang="cs-CZ" dirty="0" smtClean="0">
                <a:latin typeface="+mj-lt"/>
              </a:rPr>
              <a:t>Poškození krovu a střechy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051098" y="5994209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</a:t>
            </a:r>
            <a:r>
              <a:rPr lang="cs-CZ" sz="1200" dirty="0" smtClean="0">
                <a:latin typeface="+mj-lt"/>
              </a:rPr>
              <a:t>: vlastní</a:t>
            </a:r>
            <a:endParaRPr lang="cs-CZ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8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708688"/>
          </a:xfrm>
        </p:spPr>
        <p:txBody>
          <a:bodyPr>
            <a:noAutofit/>
          </a:bodyPr>
          <a:lstStyle/>
          <a:p>
            <a:r>
              <a:rPr lang="cs-CZ" sz="4400" b="1" dirty="0" smtClean="0"/>
              <a:t>Dosažené výsledky - průzkum objektu</a:t>
            </a:r>
            <a:endParaRPr lang="cs-CZ" sz="4400" b="1" dirty="0"/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37022"/>
          <a:stretch/>
        </p:blipFill>
        <p:spPr>
          <a:xfrm>
            <a:off x="411158" y="1484784"/>
            <a:ext cx="8262846" cy="3172789"/>
          </a:xfrm>
        </p:spPr>
      </p:pic>
      <p:sp>
        <p:nvSpPr>
          <p:cNvPr id="17" name="TextovéPole 16"/>
          <p:cNvSpPr txBox="1"/>
          <p:nvPr/>
        </p:nvSpPr>
        <p:spPr>
          <a:xfrm>
            <a:off x="7683645" y="4645622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</a:t>
            </a:r>
            <a:r>
              <a:rPr lang="cs-CZ" sz="1200" dirty="0" smtClean="0">
                <a:latin typeface="+mj-lt"/>
              </a:rPr>
              <a:t>: vlastní</a:t>
            </a:r>
            <a:endParaRPr lang="cs-CZ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83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708688"/>
          </a:xfrm>
        </p:spPr>
        <p:txBody>
          <a:bodyPr>
            <a:noAutofit/>
          </a:bodyPr>
          <a:lstStyle/>
          <a:p>
            <a:r>
              <a:rPr lang="cs-CZ" sz="4400" b="1" dirty="0" smtClean="0"/>
              <a:t>Dosažené výsledky - průzkum objektu</a:t>
            </a:r>
            <a:endParaRPr lang="cs-CZ" sz="4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7452320" y="6407899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</a:t>
            </a:r>
            <a:r>
              <a:rPr lang="cs-CZ" sz="1200" dirty="0" smtClean="0">
                <a:latin typeface="+mj-lt"/>
              </a:rPr>
              <a:t>: vlastní</a:t>
            </a:r>
            <a:endParaRPr lang="cs-CZ" sz="1200" dirty="0">
              <a:latin typeface="+mj-lt"/>
            </a:endParaRPr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37022"/>
          <a:stretch/>
        </p:blipFill>
        <p:spPr>
          <a:xfrm>
            <a:off x="411158" y="1484784"/>
            <a:ext cx="8262846" cy="3172789"/>
          </a:xfr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6071" y="3307554"/>
            <a:ext cx="3968442" cy="223224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7" y="3051263"/>
            <a:ext cx="4494008" cy="335663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350298" y="6407899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+mj-lt"/>
              </a:rPr>
              <a:t>Zdroj</a:t>
            </a:r>
            <a:r>
              <a:rPr lang="cs-CZ" sz="1200" dirty="0" smtClean="0">
                <a:latin typeface="+mj-lt"/>
              </a:rPr>
              <a:t>: vlastní</a:t>
            </a:r>
            <a:endParaRPr lang="cs-CZ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16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143000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Dosažené výsledky – návrh rekonstrukce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+mj-lt"/>
              </a:rPr>
              <a:t>Rekonstrukce spodní stavby</a:t>
            </a:r>
          </a:p>
          <a:p>
            <a:pPr lvl="1"/>
            <a:r>
              <a:rPr lang="cs-CZ" dirty="0" smtClean="0">
                <a:latin typeface="+mj-lt"/>
              </a:rPr>
              <a:t>Aktivní elektroosmóza</a:t>
            </a:r>
          </a:p>
          <a:p>
            <a:pPr lvl="1"/>
            <a:r>
              <a:rPr lang="cs-CZ" dirty="0" smtClean="0">
                <a:latin typeface="+mj-lt"/>
              </a:rPr>
              <a:t>Drenážní systém</a:t>
            </a:r>
          </a:p>
          <a:p>
            <a:r>
              <a:rPr lang="cs-CZ" dirty="0" smtClean="0">
                <a:latin typeface="+mj-lt"/>
              </a:rPr>
              <a:t>Rekonstrukce omítek</a:t>
            </a:r>
          </a:p>
          <a:p>
            <a:pPr lvl="1"/>
            <a:r>
              <a:rPr lang="cs-CZ" dirty="0" smtClean="0">
                <a:latin typeface="+mj-lt"/>
              </a:rPr>
              <a:t>Sanační omítky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409576" y="6326773"/>
            <a:ext cx="985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latin typeface="+mj-lt"/>
              </a:rPr>
              <a:t>Zdroj: vlastní</a:t>
            </a:r>
            <a:endParaRPr lang="cs-CZ" sz="1200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8788" r="45274" b="9902"/>
          <a:stretch/>
        </p:blipFill>
        <p:spPr>
          <a:xfrm>
            <a:off x="4955707" y="1933307"/>
            <a:ext cx="3782885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6272</TotalTime>
  <Words>326</Words>
  <Application>Microsoft Office PowerPoint</Application>
  <PresentationFormat>Předvádění na obrazovce (4:3)</PresentationFormat>
  <Paragraphs>85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Calibri</vt:lpstr>
      <vt:lpstr>Constantia</vt:lpstr>
      <vt:lpstr>Wingdings 2</vt:lpstr>
      <vt:lpstr>Tok</vt:lpstr>
      <vt:lpstr>Rekonstrukce vesnického hospodářského objektu  Bakalářská práce</vt:lpstr>
      <vt:lpstr>Osnova</vt:lpstr>
      <vt:lpstr>Motivace a důvody k řešení daného problému</vt:lpstr>
      <vt:lpstr>Cíl práce</vt:lpstr>
      <vt:lpstr>Výzkumný problém a použité metody</vt:lpstr>
      <vt:lpstr>Dosažené výsledky - průzkum objektu</vt:lpstr>
      <vt:lpstr>Dosažené výsledky - průzkum objektu</vt:lpstr>
      <vt:lpstr>Dosažené výsledky - průzkum objektu</vt:lpstr>
      <vt:lpstr>Dosažené výsledky – návrh rekonstrukce</vt:lpstr>
      <vt:lpstr>Dosažené výsledky - návrh rekonstrukce</vt:lpstr>
      <vt:lpstr>Závěr</vt:lpstr>
      <vt:lpstr>Děkuji za pozornost</vt:lpstr>
      <vt:lpstr>Otázky vedoucího - Ing. Blanka Pelánková</vt:lpstr>
      <vt:lpstr>Otázky oponenta - Ing. Jan Zugárek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</dc:creator>
  <cp:lastModifiedBy>Karel Trefil</cp:lastModifiedBy>
  <cp:revision>194</cp:revision>
  <dcterms:created xsi:type="dcterms:W3CDTF">2015-04-15T10:36:49Z</dcterms:created>
  <dcterms:modified xsi:type="dcterms:W3CDTF">2017-06-21T21:49:44Z</dcterms:modified>
</cp:coreProperties>
</file>