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6" r:id="rId14"/>
    <p:sldId id="267" r:id="rId15"/>
    <p:sldId id="270" r:id="rId16"/>
    <p:sldId id="271" r:id="rId17"/>
    <p:sldId id="268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925" autoAdjust="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Vysoká škola technická a ekonomická v Českých Budějovích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37B64-1C6A-46CD-93BE-A060DD05ECB2}" type="datetimeFigureOut">
              <a:rPr lang="cs-CZ" smtClean="0"/>
              <a:pPr/>
              <a:t>21.6.2017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E9E0C-7E76-44C5-9B5D-DAC802BE1EF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Vysoká škola technická a ekonomická v Českých Budějovích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29A24-E385-41CE-90C0-4098B6462E57}" type="datetimeFigureOut">
              <a:rPr lang="cs-CZ" smtClean="0"/>
              <a:pPr/>
              <a:t>21.6.2017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2B9FE-5E82-4037-AC6A-8F1E070F359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Budějovích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Budějovích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44C2B6-C22C-476D-9D72-62A3B223D3EB}" type="datetime1">
              <a:rPr lang="cs-CZ" smtClean="0"/>
              <a:pPr/>
              <a:t>21.6.2017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4D08940-0F5C-4D31-B4BF-1BA8CE9A30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C106D-C21E-4159-BAF7-3573D7604A6F}" type="datetime1">
              <a:rPr lang="cs-CZ" smtClean="0"/>
              <a:pPr/>
              <a:t>21.6.2017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D08940-0F5C-4D31-B4BF-1BA8CE9A30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C0ABE4-3D51-41D5-8480-4722637C346D}" type="datetime1">
              <a:rPr lang="cs-CZ" smtClean="0"/>
              <a:pPr/>
              <a:t>21.6.2017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D08940-0F5C-4D31-B4BF-1BA8CE9A30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D19D66-CA99-4BC1-8A5C-0146423CC885}" type="datetime1">
              <a:rPr lang="cs-CZ" smtClean="0"/>
              <a:pPr/>
              <a:t>21.6.2017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D08940-0F5C-4D31-B4BF-1BA8CE9A309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FE7084-25F1-4A6B-A758-8CF9B3B229C6}" type="datetime1">
              <a:rPr lang="cs-CZ" smtClean="0"/>
              <a:pPr/>
              <a:t>21.6.2017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D08940-0F5C-4D31-B4BF-1BA8CE9A309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200EC6-75CB-49F1-8782-18E1F3A3CFFF}" type="datetime1">
              <a:rPr lang="cs-CZ" smtClean="0"/>
              <a:pPr/>
              <a:t>21.6.2017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D08940-0F5C-4D31-B4BF-1BA8CE9A309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976B26-64AE-4A57-BF7A-FE0F9C179811}" type="datetime1">
              <a:rPr lang="cs-CZ" smtClean="0"/>
              <a:pPr/>
              <a:t>21.6.2017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D08940-0F5C-4D31-B4BF-1BA8CE9A30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5A6B3F-5A60-46A7-9B40-2051F5B705AE}" type="datetime1">
              <a:rPr lang="cs-CZ" smtClean="0"/>
              <a:pPr/>
              <a:t>21.6.2017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D08940-0F5C-4D31-B4BF-1BA8CE9A309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917803-D899-4878-B8B5-3469CFFC280D}" type="datetime1">
              <a:rPr lang="cs-CZ" smtClean="0"/>
              <a:pPr/>
              <a:t>21.6.2017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D08940-0F5C-4D31-B4BF-1BA8CE9A30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049168A-93F0-4676-8E3A-0200875C9CF4}" type="datetime1">
              <a:rPr lang="cs-CZ" smtClean="0"/>
              <a:pPr/>
              <a:t>21.6.2017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D08940-0F5C-4D31-B4BF-1BA8CE9A30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3CC81D-0394-4A9F-A8BA-8257CD64E2E3}" type="datetime1">
              <a:rPr lang="cs-CZ" smtClean="0"/>
              <a:pPr/>
              <a:t>21.6.2017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D08940-0F5C-4D31-B4BF-1BA8CE9A309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5933493-C08A-48C1-B87B-DA0935D04245}" type="datetime1">
              <a:rPr lang="cs-CZ" smtClean="0"/>
              <a:pPr/>
              <a:t>21.6.2017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4D08940-0F5C-4D31-B4BF-1BA8CE9A309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829761"/>
          </a:xfrm>
        </p:spPr>
        <p:txBody>
          <a:bodyPr>
            <a:noAutofit/>
          </a:bodyPr>
          <a:lstStyle/>
          <a:p>
            <a:pPr algn="l"/>
            <a:r>
              <a:rPr lang="cs-CZ" sz="4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NOVOSTAVBA OBJEKTU PRO ZEMĚDĚLSTVÍ S BYTOVOU JEDNOTKOU MAJITELE</a:t>
            </a:r>
            <a:endParaRPr lang="cs-CZ" sz="40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4348" y="3929066"/>
            <a:ext cx="7786742" cy="1285884"/>
          </a:xfrm>
        </p:spPr>
        <p:txBody>
          <a:bodyPr>
            <a:noAutofit/>
          </a:bodyPr>
          <a:lstStyle/>
          <a:p>
            <a:pPr algn="l"/>
            <a:r>
              <a:rPr lang="cs-CZ" sz="2100" b="1" dirty="0" smtClean="0">
                <a:latin typeface="Arial" pitchFamily="34" charset="0"/>
                <a:cs typeface="Arial" pitchFamily="34" charset="0"/>
              </a:rPr>
              <a:t>Autor: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		Šárka Spěváková</a:t>
            </a:r>
            <a:br>
              <a:rPr lang="cs-CZ" sz="2100" dirty="0" smtClean="0">
                <a:latin typeface="Arial" pitchFamily="34" charset="0"/>
                <a:cs typeface="Arial" pitchFamily="34" charset="0"/>
              </a:rPr>
            </a:br>
            <a:r>
              <a:rPr lang="cs-CZ" sz="2100" b="1" dirty="0" smtClean="0">
                <a:latin typeface="Arial" pitchFamily="34" charset="0"/>
                <a:cs typeface="Arial" pitchFamily="34" charset="0"/>
              </a:rPr>
              <a:t>Vedoucí: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	Ing. Michal Kraus, </a:t>
            </a:r>
            <a:r>
              <a:rPr lang="cs-CZ" sz="2100" dirty="0" err="1" smtClean="0">
                <a:latin typeface="Arial" pitchFamily="34" charset="0"/>
                <a:cs typeface="Arial" pitchFamily="34" charset="0"/>
              </a:rPr>
              <a:t>Ph.D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cs-CZ" sz="2100" dirty="0" smtClean="0">
                <a:latin typeface="Arial" pitchFamily="34" charset="0"/>
                <a:cs typeface="Arial" pitchFamily="34" charset="0"/>
              </a:rPr>
            </a:br>
            <a:r>
              <a:rPr lang="cs-CZ" sz="2100" b="1" dirty="0" smtClean="0">
                <a:latin typeface="Arial" pitchFamily="34" charset="0"/>
                <a:cs typeface="Arial" pitchFamily="34" charset="0"/>
              </a:rPr>
              <a:t>Oponent: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	Ing. Oldřich Benda</a:t>
            </a:r>
          </a:p>
        </p:txBody>
      </p:sp>
      <p:pic>
        <p:nvPicPr>
          <p:cNvPr id="4" name="Obrázek 3" descr="Informační systé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214290"/>
            <a:ext cx="128585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000364" y="714356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cs-CZ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akalářská práce</a:t>
            </a:r>
            <a:endParaRPr lang="cs-CZ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6798406" y="5942188"/>
            <a:ext cx="2345594" cy="915812"/>
          </a:xfrm>
        </p:spPr>
        <p:txBody>
          <a:bodyPr/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České Budějovice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červen 2017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Architektonická studie ZS</a:t>
            </a:r>
            <a:br>
              <a:rPr lang="cs-CZ" dirty="0" smtClean="0"/>
            </a:br>
            <a:r>
              <a:rPr lang="cs-CZ" dirty="0" smtClean="0"/>
              <a:t>- pohledy</a:t>
            </a:r>
            <a:endParaRPr lang="cs-CZ" dirty="0"/>
          </a:p>
        </p:txBody>
      </p:sp>
      <p:pic>
        <p:nvPicPr>
          <p:cNvPr id="4" name="Obrázek 3" descr="Informační systé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14290"/>
            <a:ext cx="128585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Uzivatel\Desktop\Bez názvu.jpg"/>
          <p:cNvPicPr>
            <a:picLocks noChangeAspect="1" noChangeArrowheads="1"/>
          </p:cNvPicPr>
          <p:nvPr/>
        </p:nvPicPr>
        <p:blipFill>
          <a:blip r:embed="rId3" cstate="print"/>
          <a:srcRect l="5468" t="12436" r="19532" b="37847"/>
          <a:stretch>
            <a:fillRect/>
          </a:stretch>
        </p:blipFill>
        <p:spPr bwMode="auto">
          <a:xfrm>
            <a:off x="0" y="1928802"/>
            <a:ext cx="9144013" cy="428625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6211669"/>
            <a:ext cx="58578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r>
              <a:rPr lang="cs-CZ" dirty="0" smtClean="0"/>
              <a:t>                                                                                                                                       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572232" y="6396335"/>
            <a:ext cx="257176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Obr.č.8: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Studie pohledy ZS</a:t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Zdroj: (vlastní vypracování)</a:t>
            </a:r>
            <a:endParaRPr lang="cs-CZ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7158" y="1714488"/>
            <a:ext cx="85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JIŽNÍ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57158" y="392906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SEVERNÍ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929190" y="171448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VÝCHODNÍ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072066" y="392906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ZÁPADNÍ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57818" y="20716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Architektonická </a:t>
            </a:r>
            <a:br>
              <a:rPr lang="cs-CZ" dirty="0" smtClean="0"/>
            </a:br>
            <a:r>
              <a:rPr lang="cs-CZ" dirty="0" smtClean="0"/>
              <a:t>studie ZS</a:t>
            </a:r>
            <a:br>
              <a:rPr lang="cs-CZ" dirty="0" smtClean="0"/>
            </a:br>
            <a:r>
              <a:rPr lang="cs-CZ" dirty="0" smtClean="0"/>
              <a:t>- půdorys 1.NP</a:t>
            </a:r>
            <a:endParaRPr lang="cs-CZ" dirty="0"/>
          </a:p>
        </p:txBody>
      </p:sp>
      <p:pic>
        <p:nvPicPr>
          <p:cNvPr id="4" name="Obrázek 3" descr="Informační systé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14290"/>
            <a:ext cx="128585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6763" t="5870" r="3587"/>
          <a:stretch>
            <a:fillRect/>
          </a:stretch>
        </p:blipFill>
        <p:spPr bwMode="auto">
          <a:xfrm>
            <a:off x="0" y="0"/>
            <a:ext cx="5357818" cy="687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 l="8392" r="16076"/>
          <a:stretch>
            <a:fillRect/>
          </a:stretch>
        </p:blipFill>
        <p:spPr bwMode="auto">
          <a:xfrm>
            <a:off x="6643702" y="3929066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6572232" y="6396335"/>
            <a:ext cx="257176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Obr.č.9: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Půdorys 1.NP ZS</a:t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Zdroj: (vlastní vypracování)</a:t>
            </a:r>
            <a:endParaRPr lang="cs-CZ" sz="12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Projektová dokumentace pro stavební povolení,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spojení rodinného bydlení s hospodařením,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oddělení provozu novostaveb,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vytvoření společného a funkčního celku,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cíl bakalářské práce splněn.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Závěrečné shrnutí</a:t>
            </a:r>
            <a:endParaRPr lang="cs-CZ" dirty="0"/>
          </a:p>
        </p:txBody>
      </p:sp>
      <p:pic>
        <p:nvPicPr>
          <p:cNvPr id="4" name="Obrázek 3" descr="Informační systé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14290"/>
            <a:ext cx="128585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Co vedlo autorku bakalářské práce k výběru daného tématu?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Jaké jsou možnosti využití odpadního tepla produkovaného hospodářskými zvířaty?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Doplňující dotazy</a:t>
            </a:r>
            <a:br>
              <a:rPr lang="cs-CZ" dirty="0" smtClean="0"/>
            </a:br>
            <a:r>
              <a:rPr lang="cs-CZ" dirty="0" smtClean="0"/>
              <a:t>vedoucího BP</a:t>
            </a:r>
            <a:endParaRPr lang="cs-CZ" dirty="0"/>
          </a:p>
        </p:txBody>
      </p:sp>
      <p:pic>
        <p:nvPicPr>
          <p:cNvPr id="4" name="Obrázek 3" descr="Informační systé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14290"/>
            <a:ext cx="128585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221457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Jaké byly důvody pro návrh pultové střechy zemědělského objektu, když v okolí jsou všechny objekty se sedlovou střechou a zároveň z hlediska větrání je sedlová střecha pro skot vhodnější?</a:t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Doplňující dotazy</a:t>
            </a:r>
            <a:br>
              <a:rPr lang="cs-CZ" dirty="0" smtClean="0"/>
            </a:br>
            <a:r>
              <a:rPr lang="cs-CZ" dirty="0" smtClean="0"/>
              <a:t>oponenta BP</a:t>
            </a:r>
            <a:endParaRPr lang="cs-CZ" dirty="0"/>
          </a:p>
        </p:txBody>
      </p:sp>
      <p:pic>
        <p:nvPicPr>
          <p:cNvPr id="4" name="Obrázek 3" descr="Informační systé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14290"/>
            <a:ext cx="128585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2714644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Jaké řešení/kromě uvedeného využití odpadních vod/ byste zadavateli navrhla ke snížení energetické náročnosti provozu farmy i RD?</a:t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Doplňující dotazy</a:t>
            </a:r>
            <a:br>
              <a:rPr lang="cs-CZ" dirty="0" smtClean="0"/>
            </a:br>
            <a:r>
              <a:rPr lang="cs-CZ" dirty="0" smtClean="0"/>
              <a:t>oponenta BP</a:t>
            </a:r>
            <a:endParaRPr lang="cs-CZ" dirty="0"/>
          </a:p>
        </p:txBody>
      </p:sp>
      <p:pic>
        <p:nvPicPr>
          <p:cNvPr id="4" name="Obrázek 3" descr="Informační systé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14290"/>
            <a:ext cx="128585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2811475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Návrh RD neobsahuje alternativu vytápění k navrženému tepelnému čerpadlu, co byste navrhla jako nejvhodnější řešení a proč?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Doplňující dotazy</a:t>
            </a:r>
            <a:br>
              <a:rPr lang="cs-CZ" dirty="0" smtClean="0"/>
            </a:br>
            <a:r>
              <a:rPr lang="cs-CZ" dirty="0" smtClean="0"/>
              <a:t>oponenta BP</a:t>
            </a:r>
            <a:endParaRPr lang="cs-CZ" dirty="0"/>
          </a:p>
        </p:txBody>
      </p:sp>
      <p:pic>
        <p:nvPicPr>
          <p:cNvPr id="4" name="Obrázek 3" descr="Informační systé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14290"/>
            <a:ext cx="128585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3" name="Obrázek 2" descr="Informační systé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14290"/>
            <a:ext cx="128585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14400" y="1481328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Cíl práce</a:t>
            </a:r>
          </a:p>
          <a:p>
            <a:pPr algn="just">
              <a:lnSpc>
                <a:spcPct val="150000"/>
              </a:lnSpc>
            </a:pPr>
            <a:r>
              <a:rPr lang="cs-CZ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Identifikační údaje</a:t>
            </a:r>
          </a:p>
          <a:p>
            <a:pPr lvl="1" algn="just">
              <a:lnSpc>
                <a:spcPct val="150000"/>
              </a:lnSpc>
            </a:pPr>
            <a:r>
              <a:rPr lang="cs-CZ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Provoz areálu</a:t>
            </a:r>
          </a:p>
          <a:p>
            <a:pPr algn="just">
              <a:lnSpc>
                <a:spcPct val="150000"/>
              </a:lnSpc>
            </a:pPr>
            <a:r>
              <a:rPr lang="cs-CZ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Architektonická studie</a:t>
            </a:r>
          </a:p>
          <a:p>
            <a:pPr lvl="1" algn="just">
              <a:lnSpc>
                <a:spcPct val="150000"/>
              </a:lnSpc>
            </a:pPr>
            <a:r>
              <a:rPr lang="cs-CZ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Pohledy a půdorysy RD a ZS</a:t>
            </a:r>
          </a:p>
          <a:p>
            <a:pPr algn="just">
              <a:lnSpc>
                <a:spcPct val="150000"/>
              </a:lnSpc>
            </a:pPr>
            <a:r>
              <a:rPr lang="cs-CZ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Závěrečné shrnutí</a:t>
            </a:r>
          </a:p>
          <a:p>
            <a:pPr algn="just">
              <a:lnSpc>
                <a:spcPct val="150000"/>
              </a:lnSpc>
            </a:pPr>
            <a:r>
              <a:rPr lang="cs-CZ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Doplňující dotazy</a:t>
            </a:r>
            <a:endParaRPr lang="cs-CZ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pic>
        <p:nvPicPr>
          <p:cNvPr id="5" name="Obrázek 4" descr="Informační systé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14290"/>
            <a:ext cx="128585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909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Návrh souboru novostaveb pro vybranou zemědělskou činnost malého rozsahu v konkrétní lokalitě,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bytová jednotka majitele,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souhrnná prostorová a funkční situace areálu,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architektonicko-stavební řešení pro stavební povolení.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pic>
        <p:nvPicPr>
          <p:cNvPr id="4" name="Obrázek 3" descr="Informační systé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14290"/>
            <a:ext cx="128585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Katastrální území:	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Mutice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(okres Tábor)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Parcelní číslo:		196/1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Výměra parcely:	5 640 m²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Účel PD:			bydlení a hospodaření</a:t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Rodinný dům: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Užitná plocha: 123,79 m²	  	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Sklon střechy:  45 °	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Zemědělský objekt: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Užitná plocha:  57,29 m²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Sklon střechy:    3 °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IDENTIFIKAČNÍ ÚDAJE</a:t>
            </a:r>
            <a:endParaRPr lang="cs-CZ" dirty="0"/>
          </a:p>
        </p:txBody>
      </p:sp>
      <p:pic>
        <p:nvPicPr>
          <p:cNvPr id="4" name="Obrázek 3" descr="Informační systé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14290"/>
            <a:ext cx="128585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0269" y="3214686"/>
            <a:ext cx="537373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ovéPole 28"/>
          <p:cNvSpPr txBox="1"/>
          <p:nvPr/>
        </p:nvSpPr>
        <p:spPr>
          <a:xfrm>
            <a:off x="7072298" y="6396335"/>
            <a:ext cx="207170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Obr.č.1: Katastrální situace</a:t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Zdroj: (ČÚZK)</a:t>
            </a:r>
            <a:endParaRPr lang="cs-CZ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000760" y="5500702"/>
            <a:ext cx="71438" cy="82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6500826" y="5357826"/>
            <a:ext cx="90000" cy="152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357422" y="1752601"/>
            <a:ext cx="4572032" cy="1829761"/>
          </a:xfrm>
        </p:spPr>
        <p:txBody>
          <a:bodyPr>
            <a:normAutofit/>
          </a:bodyPr>
          <a:lstStyle/>
          <a:p>
            <a:pPr algn="just"/>
            <a:r>
              <a:rPr lang="cs-CZ" sz="4100" dirty="0" smtClean="0">
                <a:cs typeface="Arial" pitchFamily="34" charset="0"/>
              </a:rPr>
              <a:t>PROVOZ AREÁLU</a:t>
            </a:r>
            <a:endParaRPr lang="cs-CZ" sz="4100" dirty="0">
              <a:cs typeface="Arial" pitchFamily="34" charset="0"/>
            </a:endParaRPr>
          </a:p>
        </p:txBody>
      </p:sp>
      <p:pic>
        <p:nvPicPr>
          <p:cNvPr id="5" name="Obrázek 4" descr="Informační systé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14290"/>
            <a:ext cx="128585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Informační systé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14290"/>
            <a:ext cx="128585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zivatel\Desktop\Bez názvu.jpg"/>
          <p:cNvPicPr>
            <a:picLocks noChangeAspect="1" noChangeArrowheads="1"/>
          </p:cNvPicPr>
          <p:nvPr/>
        </p:nvPicPr>
        <p:blipFill>
          <a:blip r:embed="rId3"/>
          <a:srcRect l="12997" r="35156"/>
          <a:stretch>
            <a:fillRect/>
          </a:stretch>
        </p:blipFill>
        <p:spPr bwMode="auto">
          <a:xfrm>
            <a:off x="2428860" y="30456"/>
            <a:ext cx="5214942" cy="682754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7072266" y="6396335"/>
            <a:ext cx="20717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Obr.č.4: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Provoz areálu</a:t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Zdroj: (vlastní vypracování)</a:t>
            </a:r>
            <a:endParaRPr lang="cs-CZ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C:\Users\Uzivatel\Desktop\Bez názvu.jpg"/>
          <p:cNvPicPr>
            <a:picLocks noChangeAspect="1" noChangeArrowheads="1"/>
          </p:cNvPicPr>
          <p:nvPr/>
        </p:nvPicPr>
        <p:blipFill>
          <a:blip r:embed="rId4" cstate="print"/>
          <a:srcRect l="29687" t="10215" r="10156" b="4186"/>
          <a:stretch>
            <a:fillRect/>
          </a:stretch>
        </p:blipFill>
        <p:spPr bwMode="auto">
          <a:xfrm>
            <a:off x="0" y="0"/>
            <a:ext cx="1781899" cy="1643050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0" y="1714488"/>
            <a:ext cx="20717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Obr.č.2: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S01 - RD</a:t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Zdroj: (vlastní vypracování)</a:t>
            </a:r>
            <a:endParaRPr lang="cs-CZ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6396335"/>
            <a:ext cx="42862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Obr.č.3: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S02 - ZS (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Zdroj: vlastní vypracování)</a:t>
            </a:r>
          </a:p>
          <a:p>
            <a:endParaRPr lang="cs-CZ" sz="12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14282" y="3214686"/>
            <a:ext cx="17145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500" dirty="0" smtClean="0">
                <a:latin typeface="Arial" pitchFamily="34" charset="0"/>
                <a:cs typeface="Arial" pitchFamily="34" charset="0"/>
              </a:rPr>
              <a:t>HLAVNÍ PŘÍJEZDOVÁ KOMUNIKACE</a:t>
            </a:r>
            <a:endParaRPr lang="cs-CZ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286116" y="0"/>
            <a:ext cx="171451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1500" dirty="0" smtClean="0">
                <a:latin typeface="Arial" pitchFamily="34" charset="0"/>
                <a:cs typeface="Arial" pitchFamily="34" charset="0"/>
              </a:rPr>
              <a:t>VEDLEJŠÍ KOMUNIKACE I.</a:t>
            </a:r>
            <a:endParaRPr lang="cs-CZ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643702" y="5143512"/>
            <a:ext cx="1714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500" dirty="0" smtClean="0">
                <a:latin typeface="Arial" pitchFamily="34" charset="0"/>
                <a:cs typeface="Arial" pitchFamily="34" charset="0"/>
              </a:rPr>
              <a:t>VEDLEJŠÍ KOMUNIKACE II.</a:t>
            </a:r>
            <a:endParaRPr lang="cs-CZ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786578" y="1857364"/>
            <a:ext cx="857256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1500" dirty="0" smtClean="0">
                <a:latin typeface="Arial" pitchFamily="34" charset="0"/>
                <a:cs typeface="Arial" pitchFamily="34" charset="0"/>
              </a:rPr>
              <a:t>VOLNÝ VÝBĚH SKOTU</a:t>
            </a:r>
            <a:endParaRPr lang="cs-CZ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858016" y="3857628"/>
            <a:ext cx="1714480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1500" dirty="0" smtClean="0">
                <a:latin typeface="Arial" pitchFamily="34" charset="0"/>
                <a:cs typeface="Arial" pitchFamily="34" charset="0"/>
              </a:rPr>
              <a:t>SKLAD TECHNICKÉHO VYBAVENÍ</a:t>
            </a:r>
            <a:endParaRPr lang="cs-CZ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143240" y="857232"/>
            <a:ext cx="100013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1500" dirty="0" smtClean="0">
                <a:latin typeface="Arial" pitchFamily="34" charset="0"/>
                <a:cs typeface="Arial" pitchFamily="34" charset="0"/>
              </a:rPr>
              <a:t>SKLAD KRMIVA</a:t>
            </a:r>
            <a:endParaRPr lang="cs-CZ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285984" y="1500174"/>
            <a:ext cx="128588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500" dirty="0" smtClean="0">
                <a:latin typeface="Arial" pitchFamily="34" charset="0"/>
                <a:cs typeface="Arial" pitchFamily="34" charset="0"/>
              </a:rPr>
              <a:t>STÁNÍ ZEM. TECHNIKY</a:t>
            </a:r>
            <a:endParaRPr lang="cs-CZ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/>
          <a:srcRect l="8392" r="16076"/>
          <a:stretch>
            <a:fillRect/>
          </a:stretch>
        </p:blipFill>
        <p:spPr bwMode="auto">
          <a:xfrm>
            <a:off x="7643834" y="2285992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Pravoúhlá spojovací čára 25"/>
          <p:cNvCxnSpPr/>
          <p:nvPr/>
        </p:nvCxnSpPr>
        <p:spPr>
          <a:xfrm>
            <a:off x="3286116" y="571480"/>
            <a:ext cx="1785950" cy="214314"/>
          </a:xfrm>
          <a:prstGeom prst="bentConnector3">
            <a:avLst>
              <a:gd name="adj1" fmla="val 73745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>
            <a:off x="3929058" y="1142984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>
            <a:stCxn id="14" idx="1"/>
          </p:cNvCxnSpPr>
          <p:nvPr/>
        </p:nvCxnSpPr>
        <p:spPr>
          <a:xfrm rot="10800000" flipV="1">
            <a:off x="6072198" y="2249778"/>
            <a:ext cx="714380" cy="1076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9" name="Tvar 38"/>
          <p:cNvCxnSpPr/>
          <p:nvPr/>
        </p:nvCxnSpPr>
        <p:spPr>
          <a:xfrm rot="10800000">
            <a:off x="5857884" y="3857628"/>
            <a:ext cx="2500330" cy="785818"/>
          </a:xfrm>
          <a:prstGeom prst="bentConnector3">
            <a:avLst>
              <a:gd name="adj1" fmla="val 74911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9" name="Přímá spojovací šipka 48"/>
          <p:cNvCxnSpPr/>
          <p:nvPr/>
        </p:nvCxnSpPr>
        <p:spPr>
          <a:xfrm rot="10800000">
            <a:off x="6643702" y="5786454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Pravoúhlá spojovací čára 50"/>
          <p:cNvCxnSpPr/>
          <p:nvPr/>
        </p:nvCxnSpPr>
        <p:spPr>
          <a:xfrm>
            <a:off x="214282" y="4000504"/>
            <a:ext cx="2571768" cy="571504"/>
          </a:xfrm>
          <a:prstGeom prst="bentConnector3">
            <a:avLst>
              <a:gd name="adj1" fmla="val 52576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Přímá spojovací šipka 56"/>
          <p:cNvCxnSpPr/>
          <p:nvPr/>
        </p:nvCxnSpPr>
        <p:spPr>
          <a:xfrm>
            <a:off x="2428860" y="2071678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1928794" y="3214686"/>
            <a:ext cx="571504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500" dirty="0" smtClean="0">
                <a:latin typeface="Arial" pitchFamily="34" charset="0"/>
                <a:cs typeface="Arial" pitchFamily="34" charset="0"/>
              </a:rPr>
              <a:t>S01</a:t>
            </a:r>
            <a:endParaRPr lang="cs-CZ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5929322" y="3071810"/>
            <a:ext cx="571504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500" dirty="0" smtClean="0">
                <a:latin typeface="Arial" pitchFamily="34" charset="0"/>
                <a:cs typeface="Arial" pitchFamily="34" charset="0"/>
              </a:rPr>
              <a:t>S02</a:t>
            </a:r>
            <a:endParaRPr lang="cs-CZ" sz="15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Pravoúhlá spojovací čára 29"/>
          <p:cNvCxnSpPr/>
          <p:nvPr/>
        </p:nvCxnSpPr>
        <p:spPr>
          <a:xfrm>
            <a:off x="1928794" y="3500438"/>
            <a:ext cx="1000132" cy="1428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/>
          <p:nvPr/>
        </p:nvCxnSpPr>
        <p:spPr>
          <a:xfrm rot="10800000">
            <a:off x="5715008" y="3429000"/>
            <a:ext cx="785818" cy="2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53" name="Picture 5" descr="C:\Users\Uzivatel\Desktop\Bez názvu.jpg"/>
          <p:cNvPicPr>
            <a:picLocks noChangeAspect="1" noChangeArrowheads="1"/>
          </p:cNvPicPr>
          <p:nvPr/>
        </p:nvPicPr>
        <p:blipFill>
          <a:blip r:embed="rId6" cstate="print"/>
          <a:srcRect l="7812" t="14344" r="10156" b="7552"/>
          <a:stretch>
            <a:fillRect/>
          </a:stretch>
        </p:blipFill>
        <p:spPr bwMode="auto">
          <a:xfrm>
            <a:off x="0" y="5286388"/>
            <a:ext cx="2643174" cy="1157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Architektonická studie RD </a:t>
            </a:r>
            <a:br>
              <a:rPr lang="cs-CZ" dirty="0" smtClean="0"/>
            </a:br>
            <a:r>
              <a:rPr lang="cs-CZ" dirty="0" smtClean="0"/>
              <a:t>- pohledy</a:t>
            </a:r>
            <a:endParaRPr lang="cs-CZ" dirty="0"/>
          </a:p>
        </p:txBody>
      </p:sp>
      <p:pic>
        <p:nvPicPr>
          <p:cNvPr id="4" name="Obrázek 3" descr="Informační systé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14290"/>
            <a:ext cx="128585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Uzivatel\Desktop\Bez názvu.jpg"/>
          <p:cNvPicPr>
            <a:picLocks noChangeAspect="1" noChangeArrowheads="1"/>
          </p:cNvPicPr>
          <p:nvPr/>
        </p:nvPicPr>
        <p:blipFill>
          <a:blip r:embed="rId3" cstate="print"/>
          <a:srcRect l="11718" t="7048" r="16407" b="25771"/>
          <a:stretch>
            <a:fillRect/>
          </a:stretch>
        </p:blipFill>
        <p:spPr bwMode="auto">
          <a:xfrm>
            <a:off x="0" y="1505606"/>
            <a:ext cx="8072462" cy="5352393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7715272" y="5286388"/>
            <a:ext cx="142872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Obr.č.5: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dirty="0" smtClean="0">
                <a:latin typeface="Arial" pitchFamily="34" charset="0"/>
                <a:cs typeface="Arial" pitchFamily="34" charset="0"/>
              </a:rPr>
              <a:t>Studie pohledy RD</a:t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Zdroj: (vlastní </a:t>
            </a:r>
            <a:br>
              <a:rPr lang="cs-CZ" sz="1200" i="1" dirty="0" smtClean="0">
                <a:latin typeface="Arial" pitchFamily="34" charset="0"/>
                <a:cs typeface="Arial" pitchFamily="34" charset="0"/>
              </a:rPr>
            </a:b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vypracování)</a:t>
            </a:r>
            <a:endParaRPr lang="cs-CZ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7158" y="1643050"/>
            <a:ext cx="85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JIŽNÍ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357554" y="164305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VÝCHODNÍ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42844" y="442913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SEVERNÍ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428992" y="442913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ZÁPADNÍ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Architektonická studie RD</a:t>
            </a:r>
            <a:br>
              <a:rPr lang="cs-CZ" dirty="0" smtClean="0"/>
            </a:br>
            <a:r>
              <a:rPr lang="cs-CZ" dirty="0" smtClean="0"/>
              <a:t>- půdorys 1.NP</a:t>
            </a:r>
            <a:endParaRPr lang="cs-CZ" dirty="0"/>
          </a:p>
        </p:txBody>
      </p:sp>
      <p:pic>
        <p:nvPicPr>
          <p:cNvPr id="4" name="Obrázek 3" descr="Informační systé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14290"/>
            <a:ext cx="128585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2222" t="4853" r="3333"/>
          <a:stretch>
            <a:fillRect/>
          </a:stretch>
        </p:blipFill>
        <p:spPr bwMode="auto">
          <a:xfrm>
            <a:off x="0" y="1571612"/>
            <a:ext cx="7531588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7429520" y="6027003"/>
            <a:ext cx="171448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Obr.č.6: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Půdorys </a:t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dirty="0" smtClean="0">
                <a:latin typeface="Arial" pitchFamily="34" charset="0"/>
                <a:cs typeface="Arial" pitchFamily="34" charset="0"/>
              </a:rPr>
              <a:t>1.NP RD</a:t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Zdroj: (vlastní </a:t>
            </a:r>
            <a:br>
              <a:rPr lang="cs-CZ" sz="1200" i="1" dirty="0" smtClean="0">
                <a:latin typeface="Arial" pitchFamily="34" charset="0"/>
                <a:cs typeface="Arial" pitchFamily="34" charset="0"/>
              </a:rPr>
            </a:b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vypracování)</a:t>
            </a:r>
            <a:endParaRPr lang="cs-CZ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l="8392" r="16076"/>
          <a:stretch>
            <a:fillRect/>
          </a:stretch>
        </p:blipFill>
        <p:spPr bwMode="auto">
          <a:xfrm>
            <a:off x="7643834" y="2285992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Architektonická studie RD</a:t>
            </a:r>
            <a:br>
              <a:rPr lang="cs-CZ" dirty="0" smtClean="0"/>
            </a:br>
            <a:r>
              <a:rPr lang="cs-CZ" dirty="0" smtClean="0"/>
              <a:t>- půdorys 2.NP</a:t>
            </a:r>
            <a:endParaRPr lang="cs-CZ" dirty="0"/>
          </a:p>
        </p:txBody>
      </p:sp>
      <p:pic>
        <p:nvPicPr>
          <p:cNvPr id="4" name="Obrázek 3" descr="Informační systé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214290"/>
            <a:ext cx="128585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 l="12500" r="2083" b="4226"/>
          <a:stretch>
            <a:fillRect/>
          </a:stretch>
        </p:blipFill>
        <p:spPr bwMode="auto">
          <a:xfrm>
            <a:off x="214282" y="1357298"/>
            <a:ext cx="644368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 l="8392" r="16076"/>
          <a:stretch>
            <a:fillRect/>
          </a:stretch>
        </p:blipFill>
        <p:spPr bwMode="auto">
          <a:xfrm>
            <a:off x="7072330" y="3643314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6572232" y="6396335"/>
            <a:ext cx="257176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Obr.č.7: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Půdorys 2.NP RD</a:t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Zdroj: (vlastní vypracování)</a:t>
            </a:r>
            <a:endParaRPr lang="cs-CZ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5657671"/>
            <a:ext cx="28572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2191</TotalTime>
  <Words>310</Words>
  <Application>Microsoft Office PowerPoint</Application>
  <PresentationFormat>Předvádění na obrazovce (4:3)</PresentationFormat>
  <Paragraphs>85</Paragraphs>
  <Slides>17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Shluk</vt:lpstr>
      <vt:lpstr>NOVOSTAVBA OBJEKTU PRO ZEMĚDĚLSTVÍ S BYTOVOU JEDNOTKOU MAJITELE</vt:lpstr>
      <vt:lpstr>OBSAH</vt:lpstr>
      <vt:lpstr>CÍL PRÁCE</vt:lpstr>
      <vt:lpstr>IDENTIFIKAČNÍ ÚDAJE</vt:lpstr>
      <vt:lpstr>PROVOZ AREÁLU</vt:lpstr>
      <vt:lpstr>Snímek 6</vt:lpstr>
      <vt:lpstr>Architektonická studie RD  - pohledy</vt:lpstr>
      <vt:lpstr>Architektonická studie RD - půdorys 1.NP</vt:lpstr>
      <vt:lpstr>Architektonická studie RD - půdorys 2.NP</vt:lpstr>
      <vt:lpstr>Architektonická studie ZS - pohledy</vt:lpstr>
      <vt:lpstr>Architektonická  studie ZS - půdorys 1.NP</vt:lpstr>
      <vt:lpstr>Závěrečné shrnutí</vt:lpstr>
      <vt:lpstr>Doplňující dotazy vedoucího BP</vt:lpstr>
      <vt:lpstr>Doplňující dotazy oponenta BP</vt:lpstr>
      <vt:lpstr>Doplňující dotazy oponenta BP</vt:lpstr>
      <vt:lpstr>Doplňující dotazy oponenta BP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Novostavba objektu pro zemědělství s bytovou jednotkou majitele</dc:title>
  <dc:creator>Šárka</dc:creator>
  <cp:lastModifiedBy>Šárka</cp:lastModifiedBy>
  <cp:revision>59</cp:revision>
  <dcterms:created xsi:type="dcterms:W3CDTF">2017-05-31T08:41:51Z</dcterms:created>
  <dcterms:modified xsi:type="dcterms:W3CDTF">2017-06-21T20:42:17Z</dcterms:modified>
</cp:coreProperties>
</file>