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75" r:id="rId5"/>
    <p:sldId id="265" r:id="rId6"/>
    <p:sldId id="278" r:id="rId7"/>
    <p:sldId id="277" r:id="rId8"/>
    <p:sldId id="276" r:id="rId9"/>
    <p:sldId id="279" r:id="rId10"/>
    <p:sldId id="284" r:id="rId11"/>
    <p:sldId id="280" r:id="rId12"/>
    <p:sldId id="281" r:id="rId13"/>
    <p:sldId id="282" r:id="rId14"/>
    <p:sldId id="286" r:id="rId15"/>
    <p:sldId id="287" r:id="rId16"/>
    <p:sldId id="283" r:id="rId17"/>
    <p:sldId id="285" r:id="rId18"/>
    <p:sldId id="288" r:id="rId19"/>
    <p:sldId id="289"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02" autoAdjust="0"/>
    <p:restoredTop sz="94660"/>
  </p:normalViewPr>
  <p:slideViewPr>
    <p:cSldViewPr showGuides="1">
      <p:cViewPr varScale="1">
        <p:scale>
          <a:sx n="73" d="100"/>
          <a:sy n="73" d="100"/>
        </p:scale>
        <p:origin x="-462" y="-10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notesTextViewPr>
    <p:cViewPr>
      <p:scale>
        <a:sx n="1" d="1"/>
        <a:sy n="1" d="1"/>
      </p:scale>
      <p:origin x="0" y="0"/>
    </p:cViewPr>
  </p:notesTextViewPr>
  <p:notesViewPr>
    <p:cSldViewPr showGuides="1">
      <p:cViewPr varScale="1">
        <p:scale>
          <a:sx n="83" d="100"/>
          <a:sy n="83" d="100"/>
        </p:scale>
        <p:origin x="1242"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cs-CZ" smtClean="0"/>
              <a:pPr/>
              <a:t>20.6.2017</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lang="cs-CZ" smtClean="0"/>
              <a:pPr/>
              <a:t>‹#›</a:t>
            </a:fld>
            <a:endParaRPr lang="cs-CZ" dirty="0"/>
          </a:p>
        </p:txBody>
      </p:sp>
    </p:spTree>
    <p:extLst>
      <p:ext uri="{BB962C8B-B14F-4D97-AF65-F5344CB8AC3E}">
        <p14:creationId xmlns:p14="http://schemas.microsoft.com/office/powerpoint/2010/main" xmlns=""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cs-CZ" smtClean="0"/>
              <a:pPr/>
              <a:t>20.6.2017</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lang="cs-CZ" smtClean="0"/>
              <a:pPr/>
              <a:t>‹#›</a:t>
            </a:fld>
            <a:endParaRPr lang="cs-CZ" dirty="0"/>
          </a:p>
        </p:txBody>
      </p:sp>
    </p:spTree>
    <p:extLst>
      <p:ext uri="{BB962C8B-B14F-4D97-AF65-F5344CB8AC3E}">
        <p14:creationId xmlns:p14="http://schemas.microsoft.com/office/powerpoint/2010/main" xmlns=""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065214" y="533400"/>
            <a:ext cx="5029200" cy="2514601"/>
          </a:xfrm>
        </p:spPr>
        <p:txBody>
          <a:bodyPr>
            <a:normAutofit/>
          </a:bodyPr>
          <a:lstStyle>
            <a:lvl1pPr>
              <a:defRPr sz="5400"/>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dirty="0"/>
          </a:p>
        </p:txBody>
      </p:sp>
      <p:sp>
        <p:nvSpPr>
          <p:cNvPr id="4" name="Zástupný symbol pro datum 3"/>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66475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2668093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61412" y="533400"/>
            <a:ext cx="2362201" cy="5486400"/>
          </a:xfrm>
        </p:spPr>
        <p:txBody>
          <a:bodyPr vert="eaVert"/>
          <a:lstStyle/>
          <a:p>
            <a:r>
              <a:rPr lang="cs-CZ" smtClean="0"/>
              <a:t>Klepnutím lze upravit styl předlohy nadpisů.</a:t>
            </a:r>
            <a:endParaRPr lang="cs-CZ" dirty="0"/>
          </a:p>
        </p:txBody>
      </p:sp>
      <p:sp>
        <p:nvSpPr>
          <p:cNvPr id="3" name="Zástupný symbol pro svislý text 2"/>
          <p:cNvSpPr>
            <a:spLocks noGrp="1"/>
          </p:cNvSpPr>
          <p:nvPr>
            <p:ph type="body" orient="vert" idx="1"/>
          </p:nvPr>
        </p:nvSpPr>
        <p:spPr>
          <a:xfrm>
            <a:off x="1065213" y="533400"/>
            <a:ext cx="7467599" cy="5486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188244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2429153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cs-CZ" smtClean="0"/>
              <a:t>Klepnutím lze upravit styl předlohy nadpisů.</a:t>
            </a:r>
            <a:endParaRPr lang="cs-CZ" dirty="0"/>
          </a:p>
        </p:txBody>
      </p:sp>
      <p:sp>
        <p:nvSpPr>
          <p:cNvPr id="3" name="Zástupný symbol pro text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3701331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3413709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65211" y="533400"/>
            <a:ext cx="8686802" cy="1066800"/>
          </a:xfrm>
        </p:spPr>
        <p:txBody>
          <a:bodyPr/>
          <a:lstStyle>
            <a:lvl1pPr>
              <a:defRPr/>
            </a:lvl1pPr>
          </a:lstStyle>
          <a:p>
            <a:r>
              <a:rPr lang="cs-CZ" smtClean="0"/>
              <a:t>Klepnutím lze upravit styl předlohy nadpisů.</a:t>
            </a:r>
            <a:endParaRPr lang="cs-CZ" dirty="0"/>
          </a:p>
        </p:txBody>
      </p:sp>
      <p:sp>
        <p:nvSpPr>
          <p:cNvPr id="3" name="Zástupný symbol pro text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2000784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Zástupný symbol pro datum 2"/>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907158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2441531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065213" y="533400"/>
            <a:ext cx="4114800" cy="1524000"/>
          </a:xfrm>
        </p:spPr>
        <p:txBody>
          <a:bodyPr anchor="b">
            <a:normAutofit/>
          </a:bodyPr>
          <a:lstStyle>
            <a:lvl1pPr algn="l">
              <a:defRPr sz="3600" b="1"/>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3E0FA9E5-6744-4841-888F-9E7CC0C2B7EC}" type="datetimeFigureOut">
              <a:rPr lang="cs-CZ" smtClean="0"/>
              <a:pPr/>
              <a:t>20.6.2017</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2101711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065213" y="533400"/>
            <a:ext cx="4114800" cy="1524000"/>
          </a:xfrm>
        </p:spPr>
        <p:txBody>
          <a:bodyPr anchor="b">
            <a:noAutofit/>
          </a:bodyPr>
          <a:lstStyle>
            <a:lvl1pPr algn="l">
              <a:defRPr sz="3600" b="1"/>
            </a:lvl1pPr>
          </a:lstStyle>
          <a:p>
            <a:r>
              <a:rPr lang="cs-CZ" smtClean="0"/>
              <a:t>Klepnutím lze upravit styl předlohy nadpisů.</a:t>
            </a:r>
            <a:endParaRPr lang="cs-CZ" dirty="0"/>
          </a:p>
        </p:txBody>
      </p:sp>
      <p:sp>
        <p:nvSpPr>
          <p:cNvPr id="3" name="Piál 1Zástupný symbol pro obrázek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cs-CZ" dirty="0"/>
          </a:p>
        </p:txBody>
      </p:sp>
      <p:sp>
        <p:nvSpPr>
          <p:cNvPr id="4" name="Zástupný symbol pro text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Tree>
    <p:extLst>
      <p:ext uri="{BB962C8B-B14F-4D97-AF65-F5344CB8AC3E}">
        <p14:creationId xmlns:p14="http://schemas.microsoft.com/office/powerpoint/2010/main" xmlns="" val="1419608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cs-CZ" smtClean="0"/>
              <a:pPr/>
              <a:t>20.6.2017</a:t>
            </a:fld>
            <a:endParaRPr lang="cs-CZ" dirty="0"/>
          </a:p>
        </p:txBody>
      </p:sp>
      <p:sp>
        <p:nvSpPr>
          <p:cNvPr id="5" name="Zástupný symbol pro zápatí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cs-CZ" dirty="0"/>
          </a:p>
        </p:txBody>
      </p:sp>
      <p:sp>
        <p:nvSpPr>
          <p:cNvPr id="6" name="Zástupný symbol pro číslo snímku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lang="cs-CZ" smtClean="0"/>
              <a:pPr/>
              <a:t>‹#›</a:t>
            </a:fld>
            <a:endParaRPr lang="cs-CZ" dirty="0"/>
          </a:p>
        </p:txBody>
      </p:sp>
    </p:spTree>
    <p:extLst>
      <p:ext uri="{BB962C8B-B14F-4D97-AF65-F5344CB8AC3E}">
        <p14:creationId xmlns:p14="http://schemas.microsoft.com/office/powerpoint/2010/main" xmlns=""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3752" y="1428736"/>
            <a:ext cx="8686800" cy="1857372"/>
          </a:xfrm>
        </p:spPr>
        <p:txBody>
          <a:bodyPr>
            <a:normAutofit/>
          </a:bodyPr>
          <a:lstStyle/>
          <a:p>
            <a:r>
              <a:rPr lang="cs-CZ" sz="4400" dirty="0" smtClean="0">
                <a:solidFill>
                  <a:schemeClr val="accent1">
                    <a:lumMod val="50000"/>
                  </a:schemeClr>
                </a:solidFill>
              </a:rPr>
              <a:t>Novostavba objektu penzionu ve vybrané lokalitě na úrovni projektu pro stavební povolení</a:t>
            </a:r>
            <a:endParaRPr lang="cs-CZ" sz="4400" dirty="0">
              <a:solidFill>
                <a:schemeClr val="accent1">
                  <a:lumMod val="50000"/>
                </a:schemeClr>
              </a:solidFill>
            </a:endParaRPr>
          </a:p>
        </p:txBody>
      </p:sp>
      <p:sp>
        <p:nvSpPr>
          <p:cNvPr id="3" name="Zástupný symbol pro text 2"/>
          <p:cNvSpPr>
            <a:spLocks noGrp="1"/>
          </p:cNvSpPr>
          <p:nvPr>
            <p:ph type="body" idx="1"/>
          </p:nvPr>
        </p:nvSpPr>
        <p:spPr>
          <a:xfrm>
            <a:off x="1093752" y="3571876"/>
            <a:ext cx="8686800" cy="3071834"/>
          </a:xfrm>
        </p:spPr>
        <p:txBody>
          <a:bodyPr>
            <a:normAutofit/>
          </a:bodyPr>
          <a:lstStyle/>
          <a:p>
            <a:r>
              <a:rPr lang="cs-CZ" dirty="0" smtClean="0">
                <a:solidFill>
                  <a:schemeClr val="bg2">
                    <a:lumMod val="25000"/>
                  </a:schemeClr>
                </a:solidFill>
              </a:rPr>
              <a:t>Autor bakalářské práce:	Matěj Chmel</a:t>
            </a:r>
          </a:p>
          <a:p>
            <a:r>
              <a:rPr lang="cs-CZ" dirty="0" smtClean="0">
                <a:solidFill>
                  <a:schemeClr val="bg2">
                    <a:lumMod val="25000"/>
                  </a:schemeClr>
                </a:solidFill>
              </a:rPr>
              <a:t>Vedoucí bakalářské práce:	Ing. Jiří šál</a:t>
            </a:r>
          </a:p>
          <a:p>
            <a:r>
              <a:rPr lang="cs-CZ" dirty="0" smtClean="0">
                <a:solidFill>
                  <a:schemeClr val="bg2">
                    <a:lumMod val="25000"/>
                  </a:schemeClr>
                </a:solidFill>
              </a:rPr>
              <a:t>Oponent Bakalářské práce:	Ing. Jana Hubálovská</a:t>
            </a:r>
          </a:p>
          <a:p>
            <a:endParaRPr lang="cs-CZ" dirty="0" smtClean="0">
              <a:solidFill>
                <a:schemeClr val="bg2">
                  <a:lumMod val="25000"/>
                </a:schemeClr>
              </a:solidFill>
            </a:endParaRPr>
          </a:p>
          <a:p>
            <a:endParaRPr lang="cs-CZ" dirty="0" smtClean="0">
              <a:solidFill>
                <a:schemeClr val="bg2">
                  <a:lumMod val="25000"/>
                </a:schemeClr>
              </a:solidFill>
            </a:endParaRPr>
          </a:p>
          <a:p>
            <a:endParaRPr lang="cs-CZ" dirty="0" smtClean="0">
              <a:solidFill>
                <a:schemeClr val="bg2">
                  <a:lumMod val="25000"/>
                </a:schemeClr>
              </a:solidFill>
            </a:endParaRPr>
          </a:p>
          <a:p>
            <a:r>
              <a:rPr lang="cs-CZ" dirty="0" smtClean="0">
                <a:solidFill>
                  <a:schemeClr val="bg2">
                    <a:lumMod val="25000"/>
                  </a:schemeClr>
                </a:solidFill>
              </a:rPr>
              <a:t>České Budějovice, Červen 2017</a:t>
            </a:r>
            <a:endParaRPr lang="cs-CZ" dirty="0">
              <a:solidFill>
                <a:schemeClr val="bg2">
                  <a:lumMod val="25000"/>
                </a:schemeClr>
              </a:solidFill>
            </a:endParaRPr>
          </a:p>
        </p:txBody>
      </p:sp>
      <p:pic>
        <p:nvPicPr>
          <p:cNvPr id="26626"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50942" y="357166"/>
            <a:ext cx="8686801" cy="1066800"/>
          </a:xfrm>
        </p:spPr>
        <p:txBody>
          <a:bodyPr>
            <a:normAutofit/>
          </a:bodyPr>
          <a:lstStyle/>
          <a:p>
            <a:r>
              <a:rPr lang="cs-CZ" sz="4000" dirty="0" smtClean="0">
                <a:solidFill>
                  <a:schemeClr val="accent1">
                    <a:lumMod val="50000"/>
                  </a:schemeClr>
                </a:solidFill>
              </a:rPr>
              <a:t>2.NP</a:t>
            </a:r>
            <a:endParaRPr lang="cs-CZ" sz="4000" dirty="0">
              <a:solidFill>
                <a:schemeClr val="accent1">
                  <a:lumMod val="50000"/>
                </a:schemeClr>
              </a:solidFill>
            </a:endParaRPr>
          </a:p>
        </p:txBody>
      </p:sp>
      <p:pic>
        <p:nvPicPr>
          <p:cNvPr id="4"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pic>
        <p:nvPicPr>
          <p:cNvPr id="30722" name="Picture 2"/>
          <p:cNvPicPr>
            <a:picLocks noChangeAspect="1" noChangeArrowheads="1"/>
          </p:cNvPicPr>
          <p:nvPr/>
        </p:nvPicPr>
        <p:blipFill>
          <a:blip r:embed="rId3"/>
          <a:srcRect/>
          <a:stretch>
            <a:fillRect/>
          </a:stretch>
        </p:blipFill>
        <p:spPr bwMode="auto">
          <a:xfrm>
            <a:off x="3665520" y="214290"/>
            <a:ext cx="6858048" cy="6452247"/>
          </a:xfrm>
          <a:prstGeom prst="rect">
            <a:avLst/>
          </a:prstGeom>
          <a:noFill/>
          <a:ln w="9525">
            <a:noFill/>
            <a:miter lim="800000"/>
            <a:headEnd/>
            <a:tailEnd/>
          </a:ln>
          <a:effectLst/>
        </p:spPr>
      </p:pic>
      <p:sp>
        <p:nvSpPr>
          <p:cNvPr id="5" name="TextovéPole 4"/>
          <p:cNvSpPr txBox="1"/>
          <p:nvPr/>
        </p:nvSpPr>
        <p:spPr>
          <a:xfrm>
            <a:off x="7666048" y="6286520"/>
            <a:ext cx="3808397" cy="353943"/>
          </a:xfrm>
          <a:prstGeom prst="rect">
            <a:avLst/>
          </a:prstGeom>
          <a:noFill/>
        </p:spPr>
        <p:txBody>
          <a:bodyPr wrap="square" rtlCol="0">
            <a:spAutoFit/>
          </a:bodyPr>
          <a:lstStyle/>
          <a:p>
            <a:r>
              <a:rPr lang="cs-CZ" sz="1700" dirty="0" smtClean="0"/>
              <a:t>Zdroj: vlastní zpracování</a:t>
            </a:r>
            <a:endParaRPr lang="cs-CZ" sz="17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50942" y="357166"/>
            <a:ext cx="8686801" cy="571504"/>
          </a:xfrm>
        </p:spPr>
        <p:txBody>
          <a:bodyPr>
            <a:normAutofit fontScale="90000"/>
          </a:bodyPr>
          <a:lstStyle/>
          <a:p>
            <a:r>
              <a:rPr lang="cs-CZ" sz="4000" dirty="0" smtClean="0">
                <a:solidFill>
                  <a:schemeClr val="accent1">
                    <a:lumMod val="50000"/>
                  </a:schemeClr>
                </a:solidFill>
              </a:rPr>
              <a:t>Jihozápadní a severovýchodní pohled</a:t>
            </a:r>
            <a:endParaRPr lang="cs-CZ" sz="4000" dirty="0">
              <a:solidFill>
                <a:schemeClr val="accent1">
                  <a:lumMod val="50000"/>
                </a:schemeClr>
              </a:solidFill>
            </a:endParaRPr>
          </a:p>
        </p:txBody>
      </p:sp>
      <p:pic>
        <p:nvPicPr>
          <p:cNvPr id="4"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pic>
        <p:nvPicPr>
          <p:cNvPr id="2050" name="Picture 2"/>
          <p:cNvPicPr>
            <a:picLocks noChangeAspect="1" noChangeArrowheads="1"/>
          </p:cNvPicPr>
          <p:nvPr/>
        </p:nvPicPr>
        <p:blipFill>
          <a:blip r:embed="rId3"/>
          <a:srcRect/>
          <a:stretch>
            <a:fillRect/>
          </a:stretch>
        </p:blipFill>
        <p:spPr bwMode="auto">
          <a:xfrm>
            <a:off x="1308066" y="857232"/>
            <a:ext cx="10327188" cy="5576891"/>
          </a:xfrm>
          <a:prstGeom prst="rect">
            <a:avLst/>
          </a:prstGeom>
          <a:noFill/>
          <a:ln w="9525">
            <a:noFill/>
            <a:miter lim="800000"/>
            <a:headEnd/>
            <a:tailEnd/>
          </a:ln>
          <a:effectLst/>
        </p:spPr>
      </p:pic>
      <p:sp>
        <p:nvSpPr>
          <p:cNvPr id="6" name="TextovéPole 5"/>
          <p:cNvSpPr txBox="1"/>
          <p:nvPr/>
        </p:nvSpPr>
        <p:spPr>
          <a:xfrm>
            <a:off x="8380428" y="3500438"/>
            <a:ext cx="3808397" cy="353943"/>
          </a:xfrm>
          <a:prstGeom prst="rect">
            <a:avLst/>
          </a:prstGeom>
          <a:noFill/>
        </p:spPr>
        <p:txBody>
          <a:bodyPr wrap="square" rtlCol="0">
            <a:spAutoFit/>
          </a:bodyPr>
          <a:lstStyle/>
          <a:p>
            <a:r>
              <a:rPr lang="cs-CZ" sz="1700" dirty="0" smtClean="0"/>
              <a:t>Zdroj: vlastní zpracování</a:t>
            </a:r>
            <a:endParaRPr lang="cs-CZ" sz="1700" dirty="0"/>
          </a:p>
        </p:txBody>
      </p:sp>
      <p:sp>
        <p:nvSpPr>
          <p:cNvPr id="7" name="TextovéPole 6"/>
          <p:cNvSpPr txBox="1"/>
          <p:nvPr/>
        </p:nvSpPr>
        <p:spPr>
          <a:xfrm>
            <a:off x="6523040" y="6286520"/>
            <a:ext cx="3808397" cy="353943"/>
          </a:xfrm>
          <a:prstGeom prst="rect">
            <a:avLst/>
          </a:prstGeom>
          <a:noFill/>
        </p:spPr>
        <p:txBody>
          <a:bodyPr wrap="square" rtlCol="0">
            <a:spAutoFit/>
          </a:bodyPr>
          <a:lstStyle/>
          <a:p>
            <a:r>
              <a:rPr lang="cs-CZ" sz="1700" dirty="0" smtClean="0"/>
              <a:t>Zdroj: vlastní zpracování</a:t>
            </a:r>
            <a:endParaRPr lang="cs-CZ" sz="17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50942" y="357166"/>
            <a:ext cx="8686801" cy="500066"/>
          </a:xfrm>
        </p:spPr>
        <p:txBody>
          <a:bodyPr>
            <a:normAutofit fontScale="90000"/>
          </a:bodyPr>
          <a:lstStyle/>
          <a:p>
            <a:r>
              <a:rPr lang="cs-CZ" sz="4000" dirty="0" smtClean="0">
                <a:solidFill>
                  <a:schemeClr val="accent1">
                    <a:lumMod val="50000"/>
                  </a:schemeClr>
                </a:solidFill>
              </a:rPr>
              <a:t>Severozápadní a jihovýchodní pohled</a:t>
            </a:r>
            <a:endParaRPr lang="cs-CZ" sz="4000" dirty="0">
              <a:solidFill>
                <a:schemeClr val="accent1">
                  <a:lumMod val="50000"/>
                </a:schemeClr>
              </a:solidFill>
            </a:endParaRPr>
          </a:p>
        </p:txBody>
      </p:sp>
      <p:pic>
        <p:nvPicPr>
          <p:cNvPr id="4"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pic>
        <p:nvPicPr>
          <p:cNvPr id="3074" name="Picture 2"/>
          <p:cNvPicPr>
            <a:picLocks noChangeAspect="1" noChangeArrowheads="1"/>
          </p:cNvPicPr>
          <p:nvPr/>
        </p:nvPicPr>
        <p:blipFill>
          <a:blip r:embed="rId3"/>
          <a:srcRect/>
          <a:stretch>
            <a:fillRect/>
          </a:stretch>
        </p:blipFill>
        <p:spPr bwMode="auto">
          <a:xfrm>
            <a:off x="1379504" y="714356"/>
            <a:ext cx="10226095" cy="5737668"/>
          </a:xfrm>
          <a:prstGeom prst="rect">
            <a:avLst/>
          </a:prstGeom>
          <a:noFill/>
          <a:ln w="9525">
            <a:noFill/>
            <a:miter lim="800000"/>
            <a:headEnd/>
            <a:tailEnd/>
          </a:ln>
          <a:effectLst/>
        </p:spPr>
      </p:pic>
      <p:sp>
        <p:nvSpPr>
          <p:cNvPr id="6" name="TextovéPole 5"/>
          <p:cNvSpPr txBox="1"/>
          <p:nvPr/>
        </p:nvSpPr>
        <p:spPr>
          <a:xfrm>
            <a:off x="8237552" y="3857628"/>
            <a:ext cx="3808397" cy="353943"/>
          </a:xfrm>
          <a:prstGeom prst="rect">
            <a:avLst/>
          </a:prstGeom>
          <a:noFill/>
        </p:spPr>
        <p:txBody>
          <a:bodyPr wrap="square" rtlCol="0">
            <a:spAutoFit/>
          </a:bodyPr>
          <a:lstStyle/>
          <a:p>
            <a:r>
              <a:rPr lang="cs-CZ" sz="1700" dirty="0" smtClean="0"/>
              <a:t>Zdroj: vlastní zpracování</a:t>
            </a:r>
            <a:endParaRPr lang="cs-CZ" sz="1700" dirty="0"/>
          </a:p>
        </p:txBody>
      </p:sp>
      <p:sp>
        <p:nvSpPr>
          <p:cNvPr id="7" name="TextovéPole 6"/>
          <p:cNvSpPr txBox="1"/>
          <p:nvPr/>
        </p:nvSpPr>
        <p:spPr>
          <a:xfrm>
            <a:off x="6451602" y="6357958"/>
            <a:ext cx="3808397" cy="353943"/>
          </a:xfrm>
          <a:prstGeom prst="rect">
            <a:avLst/>
          </a:prstGeom>
          <a:noFill/>
        </p:spPr>
        <p:txBody>
          <a:bodyPr wrap="square" rtlCol="0">
            <a:spAutoFit/>
          </a:bodyPr>
          <a:lstStyle/>
          <a:p>
            <a:r>
              <a:rPr lang="cs-CZ" sz="1700" dirty="0" smtClean="0"/>
              <a:t>Zdroj: vlastní zpracování</a:t>
            </a:r>
            <a:endParaRPr lang="cs-CZ" sz="17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50942" y="357166"/>
            <a:ext cx="8686801" cy="1066800"/>
          </a:xfrm>
        </p:spPr>
        <p:txBody>
          <a:bodyPr>
            <a:normAutofit/>
          </a:bodyPr>
          <a:lstStyle/>
          <a:p>
            <a:r>
              <a:rPr lang="cs-CZ" sz="4000" dirty="0" smtClean="0">
                <a:solidFill>
                  <a:schemeClr val="accent1">
                    <a:lumMod val="50000"/>
                  </a:schemeClr>
                </a:solidFill>
              </a:rPr>
              <a:t>Obálka budovy</a:t>
            </a:r>
            <a:endParaRPr lang="cs-CZ" sz="4000" dirty="0">
              <a:solidFill>
                <a:schemeClr val="accent1">
                  <a:lumMod val="50000"/>
                </a:schemeClr>
              </a:solidFill>
            </a:endParaRPr>
          </a:p>
        </p:txBody>
      </p:sp>
      <p:pic>
        <p:nvPicPr>
          <p:cNvPr id="4"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pic>
        <p:nvPicPr>
          <p:cNvPr id="31746" name="Picture 2"/>
          <p:cNvPicPr>
            <a:picLocks noChangeAspect="1" noChangeArrowheads="1"/>
          </p:cNvPicPr>
          <p:nvPr/>
        </p:nvPicPr>
        <p:blipFill>
          <a:blip r:embed="rId3"/>
          <a:srcRect/>
          <a:stretch>
            <a:fillRect/>
          </a:stretch>
        </p:blipFill>
        <p:spPr bwMode="auto">
          <a:xfrm>
            <a:off x="5140327" y="285728"/>
            <a:ext cx="7048498" cy="512618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a:srcRect/>
          <a:stretch>
            <a:fillRect/>
          </a:stretch>
        </p:blipFill>
        <p:spPr bwMode="auto">
          <a:xfrm>
            <a:off x="0" y="3429000"/>
            <a:ext cx="5886450" cy="2000250"/>
          </a:xfrm>
          <a:prstGeom prst="rect">
            <a:avLst/>
          </a:prstGeom>
          <a:noFill/>
          <a:ln w="9525">
            <a:noFill/>
            <a:miter lim="800000"/>
            <a:headEnd/>
            <a:tailEnd/>
          </a:ln>
          <a:effectLst/>
        </p:spPr>
      </p:pic>
      <p:sp>
        <p:nvSpPr>
          <p:cNvPr id="7" name="Zástupný symbol pro obsah 2"/>
          <p:cNvSpPr>
            <a:spLocks noGrp="1"/>
          </p:cNvSpPr>
          <p:nvPr>
            <p:ph idx="1"/>
          </p:nvPr>
        </p:nvSpPr>
        <p:spPr>
          <a:xfrm>
            <a:off x="1165190" y="1643050"/>
            <a:ext cx="8686801" cy="4191000"/>
          </a:xfrm>
        </p:spPr>
        <p:txBody>
          <a:bodyPr/>
          <a:lstStyle/>
          <a:p>
            <a:r>
              <a:rPr lang="cs-CZ" dirty="0" smtClean="0">
                <a:solidFill>
                  <a:schemeClr val="tx1">
                    <a:lumMod val="85000"/>
                    <a:lumOff val="15000"/>
                  </a:schemeClr>
                </a:solidFill>
              </a:rPr>
              <a:t>Návrh vlastní</a:t>
            </a:r>
          </a:p>
          <a:p>
            <a:r>
              <a:rPr lang="cs-CZ" dirty="0" smtClean="0">
                <a:solidFill>
                  <a:schemeClr val="tx1">
                    <a:lumMod val="85000"/>
                    <a:lumOff val="15000"/>
                  </a:schemeClr>
                </a:solidFill>
              </a:rPr>
              <a:t>Výpočet v programu TEPLO 2015</a:t>
            </a:r>
          </a:p>
          <a:p>
            <a:endParaRPr lang="cs-CZ" dirty="0" smtClean="0">
              <a:solidFill>
                <a:schemeClr val="tx1">
                  <a:lumMod val="85000"/>
                  <a:lumOff val="15000"/>
                </a:schemeClr>
              </a:solidFill>
            </a:endParaRPr>
          </a:p>
        </p:txBody>
      </p:sp>
      <p:sp>
        <p:nvSpPr>
          <p:cNvPr id="8" name="TextovéPole 7"/>
          <p:cNvSpPr txBox="1"/>
          <p:nvPr/>
        </p:nvSpPr>
        <p:spPr>
          <a:xfrm>
            <a:off x="8380428" y="5357826"/>
            <a:ext cx="3808397" cy="353943"/>
          </a:xfrm>
          <a:prstGeom prst="rect">
            <a:avLst/>
          </a:prstGeom>
          <a:noFill/>
        </p:spPr>
        <p:txBody>
          <a:bodyPr wrap="square" rtlCol="0">
            <a:spAutoFit/>
          </a:bodyPr>
          <a:lstStyle/>
          <a:p>
            <a:r>
              <a:rPr lang="cs-CZ" sz="1700" dirty="0" smtClean="0"/>
              <a:t>Zdroj: vlastní zpracování</a:t>
            </a:r>
            <a:endParaRPr lang="cs-CZ" sz="1700" dirty="0"/>
          </a:p>
        </p:txBody>
      </p:sp>
      <p:sp>
        <p:nvSpPr>
          <p:cNvPr id="9" name="TextovéPole 8"/>
          <p:cNvSpPr txBox="1"/>
          <p:nvPr/>
        </p:nvSpPr>
        <p:spPr>
          <a:xfrm>
            <a:off x="3379768" y="5429264"/>
            <a:ext cx="3808397" cy="353943"/>
          </a:xfrm>
          <a:prstGeom prst="rect">
            <a:avLst/>
          </a:prstGeom>
          <a:noFill/>
        </p:spPr>
        <p:txBody>
          <a:bodyPr wrap="square" rtlCol="0">
            <a:spAutoFit/>
          </a:bodyPr>
          <a:lstStyle/>
          <a:p>
            <a:r>
              <a:rPr lang="cs-CZ" sz="1700" dirty="0" smtClean="0"/>
              <a:t>Zdroj: vlastní zpracování</a:t>
            </a:r>
            <a:endParaRPr lang="cs-CZ" sz="17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50942" y="347650"/>
            <a:ext cx="8686801" cy="1066800"/>
          </a:xfrm>
        </p:spPr>
        <p:txBody>
          <a:bodyPr>
            <a:normAutofit/>
          </a:bodyPr>
          <a:lstStyle/>
          <a:p>
            <a:r>
              <a:rPr lang="cs-CZ" sz="4000" dirty="0" smtClean="0">
                <a:solidFill>
                  <a:schemeClr val="accent1">
                    <a:lumMod val="50000"/>
                  </a:schemeClr>
                </a:solidFill>
              </a:rPr>
              <a:t>Závěr</a:t>
            </a:r>
            <a:endParaRPr lang="cs-CZ" sz="4000" dirty="0">
              <a:solidFill>
                <a:schemeClr val="accent1">
                  <a:lumMod val="50000"/>
                </a:schemeClr>
              </a:solidFill>
            </a:endParaRPr>
          </a:p>
        </p:txBody>
      </p:sp>
      <p:sp>
        <p:nvSpPr>
          <p:cNvPr id="3" name="Zástupný symbol pro obsah 2"/>
          <p:cNvSpPr>
            <a:spLocks noGrp="1"/>
          </p:cNvSpPr>
          <p:nvPr>
            <p:ph idx="1"/>
          </p:nvPr>
        </p:nvSpPr>
        <p:spPr>
          <a:xfrm>
            <a:off x="1450942" y="1643050"/>
            <a:ext cx="9144064" cy="4191000"/>
          </a:xfrm>
        </p:spPr>
        <p:txBody>
          <a:bodyPr>
            <a:normAutofit/>
          </a:bodyPr>
          <a:lstStyle/>
          <a:p>
            <a:r>
              <a:rPr lang="cs-CZ" sz="2400" dirty="0" smtClean="0">
                <a:solidFill>
                  <a:schemeClr val="tx1">
                    <a:lumMod val="85000"/>
                    <a:lumOff val="15000"/>
                  </a:schemeClr>
                </a:solidFill>
              </a:rPr>
              <a:t>Navržení penzionu pro stavební povolení podle platných vyhlášek a norem</a:t>
            </a:r>
          </a:p>
          <a:p>
            <a:endParaRPr lang="cs-CZ" sz="2400" dirty="0" smtClean="0">
              <a:solidFill>
                <a:schemeClr val="tx1">
                  <a:lumMod val="85000"/>
                  <a:lumOff val="15000"/>
                </a:schemeClr>
              </a:solidFill>
            </a:endParaRPr>
          </a:p>
          <a:p>
            <a:r>
              <a:rPr lang="cs-CZ" sz="2400" dirty="0" smtClean="0">
                <a:solidFill>
                  <a:schemeClr val="tx1">
                    <a:lumMod val="85000"/>
                    <a:lumOff val="15000"/>
                  </a:schemeClr>
                </a:solidFill>
              </a:rPr>
              <a:t>Penzion zapadá do dané lokality a nenarušuje okolní zástavbu</a:t>
            </a:r>
          </a:p>
          <a:p>
            <a:endParaRPr lang="cs-CZ" sz="2400" dirty="0" smtClean="0">
              <a:solidFill>
                <a:schemeClr val="tx1">
                  <a:lumMod val="85000"/>
                  <a:lumOff val="15000"/>
                </a:schemeClr>
              </a:solidFill>
            </a:endParaRPr>
          </a:p>
          <a:p>
            <a:r>
              <a:rPr lang="cs-CZ" sz="2400" dirty="0" smtClean="0">
                <a:solidFill>
                  <a:schemeClr val="tx1">
                    <a:lumMod val="85000"/>
                    <a:lumOff val="15000"/>
                  </a:schemeClr>
                </a:solidFill>
              </a:rPr>
              <a:t>Cíl bakalářské práce byl splněn</a:t>
            </a:r>
          </a:p>
        </p:txBody>
      </p:sp>
      <p:pic>
        <p:nvPicPr>
          <p:cNvPr id="4"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2165322" y="2571744"/>
            <a:ext cx="7140506" cy="3714776"/>
          </a:xfrm>
          <a:prstGeom prst="rect">
            <a:avLst/>
          </a:prstGeom>
          <a:noFill/>
          <a:ln w="9525">
            <a:noFill/>
            <a:miter lim="800000"/>
            <a:headEnd/>
            <a:tailEnd/>
          </a:ln>
          <a:effectLst/>
        </p:spPr>
      </p:pic>
      <p:sp>
        <p:nvSpPr>
          <p:cNvPr id="2" name="Nadpis 1"/>
          <p:cNvSpPr>
            <a:spLocks noGrp="1"/>
          </p:cNvSpPr>
          <p:nvPr>
            <p:ph type="title"/>
          </p:nvPr>
        </p:nvSpPr>
        <p:spPr>
          <a:xfrm>
            <a:off x="1450942" y="214290"/>
            <a:ext cx="8686801" cy="1066800"/>
          </a:xfrm>
        </p:spPr>
        <p:txBody>
          <a:bodyPr>
            <a:normAutofit/>
          </a:bodyPr>
          <a:lstStyle/>
          <a:p>
            <a:r>
              <a:rPr lang="cs-CZ" sz="4000" dirty="0" smtClean="0">
                <a:solidFill>
                  <a:schemeClr val="accent1">
                    <a:lumMod val="50000"/>
                  </a:schemeClr>
                </a:solidFill>
              </a:rPr>
              <a:t>Doplňující dotazy</a:t>
            </a:r>
            <a:endParaRPr lang="cs-CZ" sz="4000" dirty="0">
              <a:solidFill>
                <a:schemeClr val="accent1">
                  <a:lumMod val="50000"/>
                </a:schemeClr>
              </a:solidFill>
            </a:endParaRPr>
          </a:p>
        </p:txBody>
      </p:sp>
      <p:sp>
        <p:nvSpPr>
          <p:cNvPr id="3" name="Zástupný symbol pro obsah 2"/>
          <p:cNvSpPr>
            <a:spLocks noGrp="1"/>
          </p:cNvSpPr>
          <p:nvPr>
            <p:ph idx="1"/>
          </p:nvPr>
        </p:nvSpPr>
        <p:spPr>
          <a:xfrm>
            <a:off x="1450942" y="1509690"/>
            <a:ext cx="9144064" cy="4191000"/>
          </a:xfrm>
        </p:spPr>
        <p:txBody>
          <a:bodyPr>
            <a:normAutofit/>
          </a:bodyPr>
          <a:lstStyle/>
          <a:p>
            <a:r>
              <a:rPr lang="cs-CZ" sz="2400" dirty="0" smtClean="0">
                <a:solidFill>
                  <a:schemeClr val="tx1">
                    <a:lumMod val="85000"/>
                    <a:lumOff val="15000"/>
                  </a:schemeClr>
                </a:solidFill>
              </a:rPr>
              <a:t>Jak by jste vyřešil zavětrování krovu jednopodlažního traktu?</a:t>
            </a:r>
          </a:p>
          <a:p>
            <a:pPr lvl="1"/>
            <a:r>
              <a:rPr lang="cs-CZ" sz="2000" dirty="0" smtClean="0">
                <a:solidFill>
                  <a:schemeClr val="tx1">
                    <a:lumMod val="85000"/>
                    <a:lumOff val="15000"/>
                  </a:schemeClr>
                </a:solidFill>
              </a:rPr>
              <a:t>Podélné zavětrování krovu prkny ze spodu krokví</a:t>
            </a:r>
          </a:p>
          <a:p>
            <a:pPr lvl="1"/>
            <a:r>
              <a:rPr lang="cs-CZ" sz="2000" dirty="0" smtClean="0">
                <a:solidFill>
                  <a:schemeClr val="tx1">
                    <a:lumMod val="85000"/>
                    <a:lumOff val="15000"/>
                  </a:schemeClr>
                </a:solidFill>
              </a:rPr>
              <a:t>Zavětrování v úrovni kleštin</a:t>
            </a:r>
          </a:p>
        </p:txBody>
      </p:sp>
      <p:pic>
        <p:nvPicPr>
          <p:cNvPr id="4" name="Picture 2" descr="C:\Users\Maty\Desktop\Logo.png"/>
          <p:cNvPicPr>
            <a:picLocks noChangeAspect="1" noChangeArrowheads="1"/>
          </p:cNvPicPr>
          <p:nvPr/>
        </p:nvPicPr>
        <p:blipFill>
          <a:blip r:embed="rId3" cstate="print"/>
          <a:srcRect/>
          <a:stretch>
            <a:fillRect/>
          </a:stretch>
        </p:blipFill>
        <p:spPr bwMode="auto">
          <a:xfrm>
            <a:off x="0" y="0"/>
            <a:ext cx="1285860" cy="1285860"/>
          </a:xfrm>
          <a:prstGeom prst="rect">
            <a:avLst/>
          </a:prstGeom>
          <a:noFill/>
        </p:spPr>
      </p:pic>
      <p:sp>
        <p:nvSpPr>
          <p:cNvPr id="8" name="TextovéPole 7"/>
          <p:cNvSpPr txBox="1"/>
          <p:nvPr/>
        </p:nvSpPr>
        <p:spPr>
          <a:xfrm>
            <a:off x="2093884" y="6072206"/>
            <a:ext cx="3808397" cy="353943"/>
          </a:xfrm>
          <a:prstGeom prst="rect">
            <a:avLst/>
          </a:prstGeom>
          <a:noFill/>
        </p:spPr>
        <p:txBody>
          <a:bodyPr wrap="square" rtlCol="0">
            <a:spAutoFit/>
          </a:bodyPr>
          <a:lstStyle/>
          <a:p>
            <a:r>
              <a:rPr lang="cs-CZ" sz="1700" dirty="0" smtClean="0"/>
              <a:t>Zdroj: www.stavebniklub.cz</a:t>
            </a:r>
            <a:endParaRPr lang="cs-CZ" sz="17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06446" y="2071678"/>
            <a:ext cx="8686801" cy="106680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cs-CZ" sz="5400" b="1" i="0" u="none" strike="noStrike" kern="1200" cap="none" spc="0" normalizeH="0" baseline="0" noProof="0" dirty="0" smtClean="0">
                <a:ln>
                  <a:noFill/>
                </a:ln>
                <a:solidFill>
                  <a:schemeClr val="accent1">
                    <a:lumMod val="50000"/>
                  </a:schemeClr>
                </a:solidFill>
                <a:effectLst/>
                <a:uLnTx/>
                <a:uFillTx/>
                <a:latin typeface="+mj-lt"/>
                <a:ea typeface="+mj-ea"/>
                <a:cs typeface="+mj-cs"/>
              </a:rPr>
              <a:t>DĚKUJI ZA POZORNOST</a:t>
            </a:r>
            <a:endParaRPr kumimoji="0" lang="cs-CZ" sz="5400" b="1"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450942" y="500042"/>
            <a:ext cx="10058400" cy="895336"/>
          </a:xfrm>
        </p:spPr>
        <p:txBody>
          <a:bodyPr>
            <a:normAutofit/>
          </a:bodyPr>
          <a:lstStyle/>
          <a:p>
            <a:pPr algn="l" defTabSz="914400">
              <a:lnSpc>
                <a:spcPct val="80000"/>
              </a:lnSpc>
              <a:spcBef>
                <a:spcPts val="0"/>
              </a:spcBef>
              <a:buNone/>
            </a:pPr>
            <a:r>
              <a:rPr lang="cs-CZ" sz="4000" b="1" i="0" dirty="0" smtClean="0">
                <a:solidFill>
                  <a:schemeClr val="accent1">
                    <a:lumMod val="50000"/>
                  </a:schemeClr>
                </a:solidFill>
                <a:latin typeface="Franklin Gothic Medium"/>
                <a:ea typeface="+mj-ea"/>
                <a:cs typeface="+mj-cs"/>
              </a:rPr>
              <a:t>Obsah</a:t>
            </a:r>
            <a:endParaRPr lang="cs-CZ" sz="4000" b="1" i="0" dirty="0">
              <a:solidFill>
                <a:schemeClr val="accent1">
                  <a:lumMod val="50000"/>
                </a:schemeClr>
              </a:solidFill>
              <a:latin typeface="Franklin Gothic Medium"/>
              <a:ea typeface="+mj-ea"/>
              <a:cs typeface="+mj-cs"/>
            </a:endParaRPr>
          </a:p>
        </p:txBody>
      </p:sp>
      <p:sp>
        <p:nvSpPr>
          <p:cNvPr id="14" name="Zástupný symbol pro obsah 13"/>
          <p:cNvSpPr>
            <a:spLocks noGrp="1"/>
          </p:cNvSpPr>
          <p:nvPr>
            <p:ph idx="1"/>
          </p:nvPr>
        </p:nvSpPr>
        <p:spPr>
          <a:xfrm>
            <a:off x="1450942" y="1938318"/>
            <a:ext cx="8686801" cy="4191000"/>
          </a:xfrm>
        </p:spPr>
        <p:txBody>
          <a:bodyPr>
            <a:normAutofit lnSpcReduction="10000"/>
          </a:bodyPr>
          <a:lstStyle/>
          <a:p>
            <a:pPr marL="274320" indent="-228600" algn="l" defTabSz="914400">
              <a:lnSpc>
                <a:spcPct val="90000"/>
              </a:lnSpc>
              <a:spcBef>
                <a:spcPts val="1800"/>
              </a:spcBef>
              <a:buSzPct val="80000"/>
              <a:buFont typeface="Courier New" pitchFamily="49" charset="0"/>
              <a:buChar char="o"/>
            </a:pPr>
            <a:r>
              <a:rPr lang="cs-CZ" b="0" i="0" dirty="0" smtClean="0">
                <a:solidFill>
                  <a:schemeClr val="tx1">
                    <a:lumMod val="85000"/>
                    <a:lumOff val="15000"/>
                  </a:schemeClr>
                </a:solidFill>
                <a:latin typeface="Franklin Gothic Medium"/>
                <a:ea typeface="+mn-ea"/>
                <a:cs typeface="+mn-cs"/>
              </a:rPr>
              <a:t>Motivace k projektu</a:t>
            </a:r>
          </a:p>
          <a:p>
            <a:pPr marL="274320" indent="-228600" algn="l" defTabSz="914400">
              <a:lnSpc>
                <a:spcPct val="90000"/>
              </a:lnSpc>
              <a:spcBef>
                <a:spcPts val="1800"/>
              </a:spcBef>
              <a:buSzPct val="80000"/>
              <a:buFont typeface="Courier New" pitchFamily="49" charset="0"/>
              <a:buChar char="o"/>
            </a:pPr>
            <a:r>
              <a:rPr lang="cs-CZ" b="0" i="0" dirty="0" smtClean="0">
                <a:solidFill>
                  <a:schemeClr val="tx1">
                    <a:lumMod val="85000"/>
                    <a:lumOff val="15000"/>
                  </a:schemeClr>
                </a:solidFill>
                <a:latin typeface="Franklin Gothic Medium"/>
                <a:ea typeface="+mn-ea"/>
                <a:cs typeface="+mn-cs"/>
              </a:rPr>
              <a:t>Cíl práce</a:t>
            </a:r>
          </a:p>
          <a:p>
            <a:pPr marL="274320" indent="-228600" algn="l" defTabSz="914400">
              <a:lnSpc>
                <a:spcPct val="90000"/>
              </a:lnSpc>
              <a:spcBef>
                <a:spcPts val="1800"/>
              </a:spcBef>
              <a:buSzPct val="80000"/>
              <a:buFont typeface="Courier New" pitchFamily="49" charset="0"/>
              <a:buChar char="o"/>
            </a:pPr>
            <a:r>
              <a:rPr lang="cs-CZ" b="0" i="0" dirty="0" smtClean="0">
                <a:solidFill>
                  <a:schemeClr val="tx1">
                    <a:lumMod val="85000"/>
                    <a:lumOff val="15000"/>
                  </a:schemeClr>
                </a:solidFill>
                <a:latin typeface="Franklin Gothic Medium"/>
                <a:ea typeface="+mn-ea"/>
                <a:cs typeface="+mn-cs"/>
              </a:rPr>
              <a:t>Popis vybrané lokality</a:t>
            </a:r>
          </a:p>
          <a:p>
            <a:pPr marL="274320" indent="-228600" algn="l" defTabSz="914400">
              <a:lnSpc>
                <a:spcPct val="90000"/>
              </a:lnSpc>
              <a:spcBef>
                <a:spcPts val="1800"/>
              </a:spcBef>
              <a:buSzPct val="80000"/>
              <a:buFont typeface="Courier New" pitchFamily="49" charset="0"/>
              <a:buChar char="o"/>
            </a:pPr>
            <a:r>
              <a:rPr lang="cs-CZ" b="0" i="0" dirty="0" smtClean="0">
                <a:solidFill>
                  <a:schemeClr val="tx1">
                    <a:lumMod val="85000"/>
                    <a:lumOff val="15000"/>
                  </a:schemeClr>
                </a:solidFill>
                <a:latin typeface="Franklin Gothic Medium"/>
                <a:ea typeface="+mn-ea"/>
                <a:cs typeface="+mn-cs"/>
              </a:rPr>
              <a:t>Umístění stavby</a:t>
            </a:r>
          </a:p>
          <a:p>
            <a:pPr marL="274320" indent="-228600" algn="l" defTabSz="914400">
              <a:lnSpc>
                <a:spcPct val="90000"/>
              </a:lnSpc>
              <a:spcBef>
                <a:spcPts val="1800"/>
              </a:spcBef>
              <a:buSzPct val="80000"/>
              <a:buFont typeface="Courier New" pitchFamily="49" charset="0"/>
              <a:buChar char="o"/>
            </a:pPr>
            <a:r>
              <a:rPr lang="cs-CZ" dirty="0" smtClean="0">
                <a:solidFill>
                  <a:schemeClr val="tx1">
                    <a:lumMod val="85000"/>
                    <a:lumOff val="15000"/>
                  </a:schemeClr>
                </a:solidFill>
                <a:latin typeface="Franklin Gothic Medium"/>
              </a:rPr>
              <a:t>Popis objektu</a:t>
            </a:r>
            <a:endParaRPr lang="cs-CZ" b="0" i="0" dirty="0" smtClean="0">
              <a:solidFill>
                <a:schemeClr val="tx1">
                  <a:lumMod val="85000"/>
                  <a:lumOff val="15000"/>
                </a:schemeClr>
              </a:solidFill>
              <a:latin typeface="Franklin Gothic Medium"/>
              <a:ea typeface="+mn-ea"/>
              <a:cs typeface="+mn-cs"/>
            </a:endParaRPr>
          </a:p>
          <a:p>
            <a:pPr marL="274320" indent="-228600" algn="l" defTabSz="914400">
              <a:lnSpc>
                <a:spcPct val="90000"/>
              </a:lnSpc>
              <a:spcBef>
                <a:spcPts val="1800"/>
              </a:spcBef>
              <a:buSzPct val="80000"/>
              <a:buFont typeface="Courier New" pitchFamily="49" charset="0"/>
              <a:buChar char="o"/>
            </a:pPr>
            <a:r>
              <a:rPr lang="cs-CZ" dirty="0" smtClean="0">
                <a:solidFill>
                  <a:schemeClr val="tx1">
                    <a:lumMod val="85000"/>
                    <a:lumOff val="15000"/>
                  </a:schemeClr>
                </a:solidFill>
                <a:latin typeface="Franklin Gothic Medium"/>
              </a:rPr>
              <a:t>Dispoziční a architektonické řešení</a:t>
            </a:r>
          </a:p>
          <a:p>
            <a:pPr marL="274320" indent="-228600" algn="l" defTabSz="914400">
              <a:lnSpc>
                <a:spcPct val="90000"/>
              </a:lnSpc>
              <a:spcBef>
                <a:spcPts val="1800"/>
              </a:spcBef>
              <a:buSzPct val="80000"/>
              <a:buFont typeface="Courier New" pitchFamily="49" charset="0"/>
              <a:buChar char="o"/>
            </a:pPr>
            <a:r>
              <a:rPr lang="cs-CZ" b="0" i="0" dirty="0" smtClean="0">
                <a:solidFill>
                  <a:schemeClr val="tx1">
                    <a:lumMod val="85000"/>
                    <a:lumOff val="15000"/>
                  </a:schemeClr>
                </a:solidFill>
                <a:latin typeface="Franklin Gothic Medium"/>
                <a:ea typeface="+mn-ea"/>
                <a:cs typeface="+mn-cs"/>
              </a:rPr>
              <a:t>Obálka budovy</a:t>
            </a:r>
          </a:p>
          <a:p>
            <a:pPr marL="274320" indent="-228600" algn="l" defTabSz="914400">
              <a:lnSpc>
                <a:spcPct val="90000"/>
              </a:lnSpc>
              <a:spcBef>
                <a:spcPts val="1800"/>
              </a:spcBef>
              <a:buSzPct val="80000"/>
              <a:buFont typeface="Courier New" pitchFamily="49" charset="0"/>
              <a:buChar char="o"/>
            </a:pPr>
            <a:r>
              <a:rPr lang="cs-CZ" dirty="0" smtClean="0">
                <a:solidFill>
                  <a:schemeClr val="tx1">
                    <a:lumMod val="85000"/>
                    <a:lumOff val="15000"/>
                  </a:schemeClr>
                </a:solidFill>
                <a:latin typeface="Franklin Gothic Medium"/>
              </a:rPr>
              <a:t>Závěr</a:t>
            </a:r>
          </a:p>
          <a:p>
            <a:pPr marL="274320" indent="-228600" algn="l" defTabSz="914400">
              <a:lnSpc>
                <a:spcPct val="90000"/>
              </a:lnSpc>
              <a:spcBef>
                <a:spcPts val="1800"/>
              </a:spcBef>
              <a:buSzPct val="80000"/>
              <a:buFont typeface="Courier New" pitchFamily="49" charset="0"/>
              <a:buChar char="o"/>
            </a:pPr>
            <a:r>
              <a:rPr lang="cs-CZ" b="0" i="0" dirty="0" smtClean="0">
                <a:solidFill>
                  <a:schemeClr val="tx1">
                    <a:lumMod val="85000"/>
                    <a:lumOff val="15000"/>
                  </a:schemeClr>
                </a:solidFill>
                <a:latin typeface="Franklin Gothic Medium"/>
                <a:ea typeface="+mn-ea"/>
                <a:cs typeface="+mn-cs"/>
              </a:rPr>
              <a:t>Odpovědi na doplňující otázky</a:t>
            </a:r>
          </a:p>
          <a:p>
            <a:pPr marL="274320" indent="-228600" algn="l" defTabSz="914400">
              <a:lnSpc>
                <a:spcPct val="90000"/>
              </a:lnSpc>
              <a:spcBef>
                <a:spcPts val="1800"/>
              </a:spcBef>
              <a:buSzPct val="80000"/>
              <a:buFont typeface="Courier New" pitchFamily="49" charset="0"/>
              <a:buChar char="o"/>
            </a:pPr>
            <a:endParaRPr lang="cs-CZ" b="0" i="0" dirty="0">
              <a:latin typeface="Franklin Gothic Medium"/>
              <a:ea typeface="+mn-ea"/>
              <a:cs typeface="+mn-cs"/>
            </a:endParaRPr>
          </a:p>
        </p:txBody>
      </p:sp>
      <p:pic>
        <p:nvPicPr>
          <p:cNvPr id="5"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spTree>
    <p:extLst>
      <p:ext uri="{BB962C8B-B14F-4D97-AF65-F5344CB8AC3E}">
        <p14:creationId xmlns:p14="http://schemas.microsoft.com/office/powerpoint/2010/main" xmlns="" val="1437231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2380" y="357166"/>
            <a:ext cx="8686801" cy="1066800"/>
          </a:xfrm>
        </p:spPr>
        <p:txBody>
          <a:bodyPr>
            <a:normAutofit/>
          </a:bodyPr>
          <a:lstStyle/>
          <a:p>
            <a:r>
              <a:rPr lang="cs-CZ" sz="4000" dirty="0" smtClean="0">
                <a:solidFill>
                  <a:schemeClr val="accent1">
                    <a:lumMod val="50000"/>
                  </a:schemeClr>
                </a:solidFill>
              </a:rPr>
              <a:t>Motivace k projektu</a:t>
            </a:r>
            <a:endParaRPr lang="cs-CZ" sz="4000" dirty="0">
              <a:solidFill>
                <a:schemeClr val="accent1">
                  <a:lumMod val="50000"/>
                </a:schemeClr>
              </a:solidFill>
            </a:endParaRPr>
          </a:p>
        </p:txBody>
      </p:sp>
      <p:sp>
        <p:nvSpPr>
          <p:cNvPr id="3" name="Zástupný symbol pro obsah 2"/>
          <p:cNvSpPr>
            <a:spLocks noGrp="1"/>
          </p:cNvSpPr>
          <p:nvPr>
            <p:ph idx="1"/>
          </p:nvPr>
        </p:nvSpPr>
        <p:spPr>
          <a:xfrm>
            <a:off x="1522380" y="1652566"/>
            <a:ext cx="8686801" cy="4191000"/>
          </a:xfrm>
        </p:spPr>
        <p:txBody>
          <a:bodyPr>
            <a:normAutofit/>
          </a:bodyPr>
          <a:lstStyle/>
          <a:p>
            <a:r>
              <a:rPr lang="cs-CZ" sz="2400" dirty="0" smtClean="0">
                <a:solidFill>
                  <a:schemeClr val="tx1">
                    <a:lumMod val="85000"/>
                    <a:lumOff val="15000"/>
                  </a:schemeClr>
                </a:solidFill>
              </a:rPr>
              <a:t>Vybraná lokalita</a:t>
            </a:r>
          </a:p>
          <a:p>
            <a:endParaRPr lang="cs-CZ" sz="2400" dirty="0" smtClean="0">
              <a:solidFill>
                <a:schemeClr val="tx1">
                  <a:lumMod val="85000"/>
                  <a:lumOff val="15000"/>
                </a:schemeClr>
              </a:solidFill>
            </a:endParaRPr>
          </a:p>
          <a:p>
            <a:r>
              <a:rPr lang="cs-CZ" sz="2400" dirty="0" smtClean="0">
                <a:solidFill>
                  <a:schemeClr val="tx1">
                    <a:lumMod val="85000"/>
                    <a:lumOff val="15000"/>
                  </a:schemeClr>
                </a:solidFill>
              </a:rPr>
              <a:t>Zájem o cykloturistiku v dané lokalitě</a:t>
            </a:r>
          </a:p>
          <a:p>
            <a:endParaRPr lang="cs-CZ" sz="2400" dirty="0" smtClean="0">
              <a:solidFill>
                <a:schemeClr val="tx1">
                  <a:lumMod val="85000"/>
                  <a:lumOff val="15000"/>
                </a:schemeClr>
              </a:solidFill>
            </a:endParaRPr>
          </a:p>
          <a:p>
            <a:r>
              <a:rPr lang="cs-CZ" sz="2400" dirty="0" smtClean="0">
                <a:solidFill>
                  <a:schemeClr val="tx1">
                    <a:lumMod val="85000"/>
                    <a:lumOff val="15000"/>
                  </a:schemeClr>
                </a:solidFill>
              </a:rPr>
              <a:t>Prohloubení znalostí a uplatnění vlastních zkušeností při projektování</a:t>
            </a:r>
          </a:p>
        </p:txBody>
      </p:sp>
      <p:pic>
        <p:nvPicPr>
          <p:cNvPr id="4"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50942" y="347650"/>
            <a:ext cx="8686801" cy="1066800"/>
          </a:xfrm>
        </p:spPr>
        <p:txBody>
          <a:bodyPr>
            <a:normAutofit/>
          </a:bodyPr>
          <a:lstStyle/>
          <a:p>
            <a:r>
              <a:rPr lang="cs-CZ" sz="4000" dirty="0" smtClean="0">
                <a:solidFill>
                  <a:schemeClr val="accent1">
                    <a:lumMod val="50000"/>
                  </a:schemeClr>
                </a:solidFill>
              </a:rPr>
              <a:t>Cíl práce</a:t>
            </a:r>
            <a:endParaRPr lang="cs-CZ" sz="4000" dirty="0">
              <a:solidFill>
                <a:schemeClr val="accent1">
                  <a:lumMod val="50000"/>
                </a:schemeClr>
              </a:solidFill>
            </a:endParaRPr>
          </a:p>
        </p:txBody>
      </p:sp>
      <p:sp>
        <p:nvSpPr>
          <p:cNvPr id="3" name="Zástupný symbol pro obsah 2"/>
          <p:cNvSpPr>
            <a:spLocks noGrp="1"/>
          </p:cNvSpPr>
          <p:nvPr>
            <p:ph idx="1"/>
          </p:nvPr>
        </p:nvSpPr>
        <p:spPr>
          <a:xfrm>
            <a:off x="1450942" y="1643050"/>
            <a:ext cx="8686801" cy="4191000"/>
          </a:xfrm>
        </p:spPr>
        <p:txBody>
          <a:bodyPr/>
          <a:lstStyle/>
          <a:p>
            <a:r>
              <a:rPr lang="cs-CZ" dirty="0" smtClean="0">
                <a:solidFill>
                  <a:schemeClr val="tx1">
                    <a:lumMod val="85000"/>
                    <a:lumOff val="15000"/>
                  </a:schemeClr>
                </a:solidFill>
              </a:rPr>
              <a:t>Zpracování projektu penzionu na úrovni pro stavební povolení ve vybrané lokalitě včetně dispozičního a architektonického řešení</a:t>
            </a:r>
          </a:p>
          <a:p>
            <a:r>
              <a:rPr lang="cs-CZ" dirty="0" smtClean="0">
                <a:solidFill>
                  <a:schemeClr val="tx1">
                    <a:lumMod val="85000"/>
                    <a:lumOff val="15000"/>
                  </a:schemeClr>
                </a:solidFill>
              </a:rPr>
              <a:t>Zpracování v návaznosti na podmínky územně plánovací dokumentace dané lokality</a:t>
            </a:r>
          </a:p>
          <a:p>
            <a:endParaRPr lang="cs-CZ" dirty="0" smtClean="0">
              <a:solidFill>
                <a:schemeClr val="tx1">
                  <a:lumMod val="85000"/>
                  <a:lumOff val="15000"/>
                </a:schemeClr>
              </a:solidFill>
            </a:endParaRPr>
          </a:p>
        </p:txBody>
      </p:sp>
      <p:pic>
        <p:nvPicPr>
          <p:cNvPr id="4"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srcRect/>
          <a:stretch>
            <a:fillRect/>
          </a:stretch>
        </p:blipFill>
        <p:spPr bwMode="auto">
          <a:xfrm>
            <a:off x="5594346" y="2857496"/>
            <a:ext cx="4500594" cy="2673882"/>
          </a:xfrm>
          <a:prstGeom prst="rect">
            <a:avLst/>
          </a:prstGeom>
          <a:noFill/>
          <a:ln w="9525">
            <a:noFill/>
            <a:miter lim="800000"/>
            <a:headEnd/>
            <a:tailEnd/>
          </a:ln>
          <a:effectLst/>
        </p:spPr>
      </p:pic>
      <p:sp>
        <p:nvSpPr>
          <p:cNvPr id="2" name="Nadpis 1"/>
          <p:cNvSpPr>
            <a:spLocks noGrp="1"/>
          </p:cNvSpPr>
          <p:nvPr>
            <p:ph type="title"/>
          </p:nvPr>
        </p:nvSpPr>
        <p:spPr>
          <a:xfrm>
            <a:off x="1379504" y="0"/>
            <a:ext cx="8686801" cy="1066800"/>
          </a:xfrm>
        </p:spPr>
        <p:txBody>
          <a:bodyPr>
            <a:normAutofit/>
          </a:bodyPr>
          <a:lstStyle/>
          <a:p>
            <a:r>
              <a:rPr lang="cs-CZ" sz="4000" dirty="0" smtClean="0">
                <a:solidFill>
                  <a:schemeClr val="accent1">
                    <a:lumMod val="50000"/>
                  </a:schemeClr>
                </a:solidFill>
              </a:rPr>
              <a:t>Popis vybrané lokality</a:t>
            </a:r>
            <a:endParaRPr lang="cs-CZ" sz="4000" dirty="0">
              <a:solidFill>
                <a:schemeClr val="accent1">
                  <a:lumMod val="50000"/>
                </a:schemeClr>
              </a:solidFill>
            </a:endParaRPr>
          </a:p>
        </p:txBody>
      </p:sp>
      <p:sp>
        <p:nvSpPr>
          <p:cNvPr id="3" name="Zástupný symbol pro obsah 2"/>
          <p:cNvSpPr>
            <a:spLocks noGrp="1"/>
          </p:cNvSpPr>
          <p:nvPr>
            <p:ph idx="1"/>
          </p:nvPr>
        </p:nvSpPr>
        <p:spPr>
          <a:xfrm>
            <a:off x="1379504" y="1214446"/>
            <a:ext cx="8686801" cy="4191000"/>
          </a:xfrm>
        </p:spPr>
        <p:txBody>
          <a:bodyPr>
            <a:normAutofit/>
          </a:bodyPr>
          <a:lstStyle/>
          <a:p>
            <a:pPr>
              <a:buNone/>
            </a:pPr>
            <a:r>
              <a:rPr lang="cs-CZ" sz="2400" dirty="0" smtClean="0">
                <a:solidFill>
                  <a:schemeClr val="tx1">
                    <a:lumMod val="85000"/>
                    <a:lumOff val="15000"/>
                  </a:schemeClr>
                </a:solidFill>
              </a:rPr>
              <a:t>Chlum u Třeboně</a:t>
            </a:r>
          </a:p>
          <a:p>
            <a:r>
              <a:rPr lang="cs-CZ" dirty="0" smtClean="0">
                <a:solidFill>
                  <a:schemeClr val="tx1">
                    <a:lumMod val="85000"/>
                    <a:lumOff val="15000"/>
                  </a:schemeClr>
                </a:solidFill>
              </a:rPr>
              <a:t>První zmínka o obci se datuje k roku 1933</a:t>
            </a:r>
          </a:p>
          <a:p>
            <a:r>
              <a:rPr lang="cs-CZ" dirty="0" smtClean="0">
                <a:solidFill>
                  <a:schemeClr val="tx1">
                    <a:lumMod val="85000"/>
                    <a:lumOff val="15000"/>
                  </a:schemeClr>
                </a:solidFill>
              </a:rPr>
              <a:t>Nachází se v krajině jihočeských rybníků pouhé 3 km od Rakouské hranice</a:t>
            </a:r>
          </a:p>
          <a:p>
            <a:r>
              <a:rPr lang="cs-CZ" dirty="0" smtClean="0">
                <a:solidFill>
                  <a:schemeClr val="tx1">
                    <a:lumMod val="85000"/>
                    <a:lumOff val="15000"/>
                  </a:schemeClr>
                </a:solidFill>
              </a:rPr>
              <a:t>Počet obyvatel: 1724</a:t>
            </a:r>
          </a:p>
        </p:txBody>
      </p:sp>
      <p:pic>
        <p:nvPicPr>
          <p:cNvPr id="4" name="Picture 2" descr="C:\Users\Maty\Desktop\Logo.png"/>
          <p:cNvPicPr>
            <a:picLocks noChangeAspect="1" noChangeArrowheads="1"/>
          </p:cNvPicPr>
          <p:nvPr/>
        </p:nvPicPr>
        <p:blipFill>
          <a:blip r:embed="rId3" cstate="print"/>
          <a:srcRect/>
          <a:stretch>
            <a:fillRect/>
          </a:stretch>
        </p:blipFill>
        <p:spPr bwMode="auto">
          <a:xfrm>
            <a:off x="0" y="0"/>
            <a:ext cx="1285860" cy="1285860"/>
          </a:xfrm>
          <a:prstGeom prst="rect">
            <a:avLst/>
          </a:prstGeom>
          <a:noFill/>
        </p:spPr>
      </p:pic>
      <p:pic>
        <p:nvPicPr>
          <p:cNvPr id="27650" name="Picture 2"/>
          <p:cNvPicPr>
            <a:picLocks noChangeAspect="1" noChangeArrowheads="1"/>
          </p:cNvPicPr>
          <p:nvPr/>
        </p:nvPicPr>
        <p:blipFill>
          <a:blip r:embed="rId4"/>
          <a:srcRect/>
          <a:stretch>
            <a:fillRect/>
          </a:stretch>
        </p:blipFill>
        <p:spPr bwMode="auto">
          <a:xfrm>
            <a:off x="0" y="3218710"/>
            <a:ext cx="4857784" cy="3639290"/>
          </a:xfrm>
          <a:prstGeom prst="rect">
            <a:avLst/>
          </a:prstGeom>
          <a:noFill/>
          <a:ln w="9525">
            <a:noFill/>
            <a:miter lim="800000"/>
            <a:headEnd/>
            <a:tailEnd/>
          </a:ln>
          <a:effectLst/>
        </p:spPr>
      </p:pic>
      <p:sp>
        <p:nvSpPr>
          <p:cNvPr id="7" name="TextovéPole 6"/>
          <p:cNvSpPr txBox="1"/>
          <p:nvPr/>
        </p:nvSpPr>
        <p:spPr>
          <a:xfrm>
            <a:off x="4879966" y="6357958"/>
            <a:ext cx="5786478" cy="353943"/>
          </a:xfrm>
          <a:prstGeom prst="rect">
            <a:avLst/>
          </a:prstGeom>
          <a:noFill/>
        </p:spPr>
        <p:txBody>
          <a:bodyPr wrap="square" rtlCol="0">
            <a:spAutoFit/>
          </a:bodyPr>
          <a:lstStyle/>
          <a:p>
            <a:r>
              <a:rPr lang="cs-CZ" sz="1700" dirty="0" smtClean="0"/>
              <a:t>Zdroj: www.trebonsko.cz/chlum-u-trebone</a:t>
            </a:r>
            <a:endParaRPr lang="cs-CZ" sz="1700" dirty="0"/>
          </a:p>
        </p:txBody>
      </p:sp>
      <p:sp>
        <p:nvSpPr>
          <p:cNvPr id="9" name="TextovéPole 8"/>
          <p:cNvSpPr txBox="1"/>
          <p:nvPr/>
        </p:nvSpPr>
        <p:spPr>
          <a:xfrm>
            <a:off x="7523172" y="5429264"/>
            <a:ext cx="3808397" cy="353943"/>
          </a:xfrm>
          <a:prstGeom prst="rect">
            <a:avLst/>
          </a:prstGeom>
          <a:noFill/>
        </p:spPr>
        <p:txBody>
          <a:bodyPr wrap="square" rtlCol="0">
            <a:spAutoFit/>
          </a:bodyPr>
          <a:lstStyle/>
          <a:p>
            <a:r>
              <a:rPr lang="cs-CZ" sz="1700" dirty="0" smtClean="0"/>
              <a:t>Zdroj: www.designportal.cz</a:t>
            </a:r>
            <a:endParaRPr lang="cs-CZ" sz="17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srcRect/>
          <a:stretch>
            <a:fillRect/>
          </a:stretch>
        </p:blipFill>
        <p:spPr bwMode="auto">
          <a:xfrm>
            <a:off x="0" y="2928934"/>
            <a:ext cx="3643338" cy="3636750"/>
          </a:xfrm>
          <a:prstGeom prst="rect">
            <a:avLst/>
          </a:prstGeom>
          <a:noFill/>
          <a:ln w="9525">
            <a:noFill/>
            <a:miter lim="800000"/>
            <a:headEnd/>
            <a:tailEnd/>
          </a:ln>
          <a:effectLst/>
        </p:spPr>
      </p:pic>
      <p:sp>
        <p:nvSpPr>
          <p:cNvPr id="2" name="Nadpis 1"/>
          <p:cNvSpPr>
            <a:spLocks noGrp="1"/>
          </p:cNvSpPr>
          <p:nvPr>
            <p:ph type="title"/>
          </p:nvPr>
        </p:nvSpPr>
        <p:spPr>
          <a:xfrm>
            <a:off x="1450942" y="347650"/>
            <a:ext cx="8686801" cy="1066800"/>
          </a:xfrm>
        </p:spPr>
        <p:txBody>
          <a:bodyPr>
            <a:normAutofit/>
          </a:bodyPr>
          <a:lstStyle/>
          <a:p>
            <a:r>
              <a:rPr lang="cs-CZ" sz="4000" dirty="0" smtClean="0">
                <a:solidFill>
                  <a:schemeClr val="accent1">
                    <a:lumMod val="50000"/>
                  </a:schemeClr>
                </a:solidFill>
              </a:rPr>
              <a:t>Umístění stavby</a:t>
            </a:r>
            <a:endParaRPr lang="cs-CZ" sz="4000" dirty="0">
              <a:solidFill>
                <a:schemeClr val="accent1">
                  <a:lumMod val="50000"/>
                </a:schemeClr>
              </a:solidFill>
            </a:endParaRPr>
          </a:p>
        </p:txBody>
      </p:sp>
      <p:sp>
        <p:nvSpPr>
          <p:cNvPr id="3" name="Zástupný symbol pro obsah 2"/>
          <p:cNvSpPr>
            <a:spLocks noGrp="1"/>
          </p:cNvSpPr>
          <p:nvPr>
            <p:ph idx="1"/>
          </p:nvPr>
        </p:nvSpPr>
        <p:spPr>
          <a:xfrm>
            <a:off x="1450942" y="1643050"/>
            <a:ext cx="8686801" cy="4191000"/>
          </a:xfrm>
        </p:spPr>
        <p:txBody>
          <a:bodyPr/>
          <a:lstStyle/>
          <a:p>
            <a:r>
              <a:rPr lang="cs-CZ" dirty="0" smtClean="0">
                <a:solidFill>
                  <a:schemeClr val="tx1">
                    <a:lumMod val="85000"/>
                    <a:lumOff val="15000"/>
                  </a:schemeClr>
                </a:solidFill>
              </a:rPr>
              <a:t>Umístění pozemku: 	Chlum u Třeboně</a:t>
            </a:r>
          </a:p>
          <a:p>
            <a:r>
              <a:rPr lang="cs-CZ" dirty="0" smtClean="0">
                <a:solidFill>
                  <a:schemeClr val="tx1">
                    <a:lumMod val="85000"/>
                    <a:lumOff val="15000"/>
                  </a:schemeClr>
                </a:solidFill>
              </a:rPr>
              <a:t>Číslo parcelní: 	1555/9</a:t>
            </a:r>
          </a:p>
          <a:p>
            <a:r>
              <a:rPr lang="cs-CZ" dirty="0" smtClean="0">
                <a:solidFill>
                  <a:schemeClr val="tx1">
                    <a:lumMod val="85000"/>
                    <a:lumOff val="15000"/>
                  </a:schemeClr>
                </a:solidFill>
              </a:rPr>
              <a:t>Plocha pozemku:	5380 m²</a:t>
            </a:r>
          </a:p>
        </p:txBody>
      </p:sp>
      <p:pic>
        <p:nvPicPr>
          <p:cNvPr id="4" name="Picture 2" descr="C:\Users\Maty\Desktop\Logo.png"/>
          <p:cNvPicPr>
            <a:picLocks noChangeAspect="1" noChangeArrowheads="1"/>
          </p:cNvPicPr>
          <p:nvPr/>
        </p:nvPicPr>
        <p:blipFill>
          <a:blip r:embed="rId3" cstate="print"/>
          <a:srcRect/>
          <a:stretch>
            <a:fillRect/>
          </a:stretch>
        </p:blipFill>
        <p:spPr bwMode="auto">
          <a:xfrm>
            <a:off x="0" y="0"/>
            <a:ext cx="1285860" cy="1285860"/>
          </a:xfrm>
          <a:prstGeom prst="rect">
            <a:avLst/>
          </a:prstGeom>
          <a:noFill/>
        </p:spPr>
      </p:pic>
      <p:pic>
        <p:nvPicPr>
          <p:cNvPr id="28674" name="Picture 2"/>
          <p:cNvPicPr>
            <a:picLocks noChangeAspect="1" noChangeArrowheads="1"/>
          </p:cNvPicPr>
          <p:nvPr/>
        </p:nvPicPr>
        <p:blipFill>
          <a:blip r:embed="rId4"/>
          <a:srcRect/>
          <a:stretch>
            <a:fillRect/>
          </a:stretch>
        </p:blipFill>
        <p:spPr bwMode="auto">
          <a:xfrm>
            <a:off x="6808792" y="1285860"/>
            <a:ext cx="4371975" cy="5353050"/>
          </a:xfrm>
          <a:prstGeom prst="rect">
            <a:avLst/>
          </a:prstGeom>
          <a:noFill/>
          <a:ln w="9525">
            <a:noFill/>
            <a:miter lim="800000"/>
            <a:headEnd/>
            <a:tailEnd/>
          </a:ln>
          <a:effectLst/>
        </p:spPr>
      </p:pic>
      <p:sp>
        <p:nvSpPr>
          <p:cNvPr id="7" name="TextovéPole 6"/>
          <p:cNvSpPr txBox="1"/>
          <p:nvPr/>
        </p:nvSpPr>
        <p:spPr>
          <a:xfrm>
            <a:off x="6808792" y="857232"/>
            <a:ext cx="3808397" cy="353943"/>
          </a:xfrm>
          <a:prstGeom prst="rect">
            <a:avLst/>
          </a:prstGeom>
          <a:noFill/>
        </p:spPr>
        <p:txBody>
          <a:bodyPr wrap="square" rtlCol="0">
            <a:spAutoFit/>
          </a:bodyPr>
          <a:lstStyle/>
          <a:p>
            <a:r>
              <a:rPr lang="cs-CZ" sz="1700" dirty="0" smtClean="0"/>
              <a:t>Zdroj: www.mapy.cz</a:t>
            </a:r>
            <a:endParaRPr lang="cs-CZ" sz="1700" dirty="0"/>
          </a:p>
        </p:txBody>
      </p:sp>
      <p:sp>
        <p:nvSpPr>
          <p:cNvPr id="8" name="TextovéPole 7"/>
          <p:cNvSpPr txBox="1"/>
          <p:nvPr/>
        </p:nvSpPr>
        <p:spPr>
          <a:xfrm>
            <a:off x="3736958" y="6357958"/>
            <a:ext cx="3808397" cy="353943"/>
          </a:xfrm>
          <a:prstGeom prst="rect">
            <a:avLst/>
          </a:prstGeom>
          <a:noFill/>
        </p:spPr>
        <p:txBody>
          <a:bodyPr wrap="square" rtlCol="0">
            <a:spAutoFit/>
          </a:bodyPr>
          <a:lstStyle/>
          <a:p>
            <a:r>
              <a:rPr lang="cs-CZ" sz="1700" dirty="0" smtClean="0"/>
              <a:t>Zdroj: vlastní zpracování</a:t>
            </a:r>
            <a:endParaRPr lang="cs-CZ" sz="17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50942" y="0"/>
            <a:ext cx="8686801" cy="857232"/>
          </a:xfrm>
        </p:spPr>
        <p:txBody>
          <a:bodyPr>
            <a:normAutofit/>
          </a:bodyPr>
          <a:lstStyle/>
          <a:p>
            <a:r>
              <a:rPr lang="cs-CZ" sz="4000" dirty="0" smtClean="0">
                <a:solidFill>
                  <a:schemeClr val="accent1">
                    <a:lumMod val="50000"/>
                  </a:schemeClr>
                </a:solidFill>
              </a:rPr>
              <a:t>Popis objektu</a:t>
            </a:r>
            <a:endParaRPr lang="cs-CZ" sz="4000" dirty="0">
              <a:solidFill>
                <a:schemeClr val="accent1">
                  <a:lumMod val="50000"/>
                </a:schemeClr>
              </a:solidFill>
            </a:endParaRPr>
          </a:p>
        </p:txBody>
      </p:sp>
      <p:sp>
        <p:nvSpPr>
          <p:cNvPr id="3" name="Zástupný symbol pro obsah 2"/>
          <p:cNvSpPr>
            <a:spLocks noGrp="1"/>
          </p:cNvSpPr>
          <p:nvPr>
            <p:ph idx="1"/>
          </p:nvPr>
        </p:nvSpPr>
        <p:spPr>
          <a:xfrm>
            <a:off x="1450942" y="928670"/>
            <a:ext cx="10072758" cy="5929330"/>
          </a:xfrm>
        </p:spPr>
        <p:txBody>
          <a:bodyPr>
            <a:normAutofit/>
          </a:bodyPr>
          <a:lstStyle/>
          <a:p>
            <a:r>
              <a:rPr lang="cs-CZ" sz="2400" u="sng" dirty="0" smtClean="0">
                <a:solidFill>
                  <a:schemeClr val="tx1">
                    <a:lumMod val="85000"/>
                    <a:lumOff val="15000"/>
                  </a:schemeClr>
                </a:solidFill>
              </a:rPr>
              <a:t>Materiálové řešení:</a:t>
            </a:r>
          </a:p>
          <a:p>
            <a:r>
              <a:rPr lang="cs-CZ" dirty="0" smtClean="0">
                <a:solidFill>
                  <a:schemeClr val="tx1">
                    <a:lumMod val="85000"/>
                    <a:lumOff val="15000"/>
                  </a:schemeClr>
                </a:solidFill>
              </a:rPr>
              <a:t>Základy:</a:t>
            </a:r>
          </a:p>
          <a:p>
            <a:pPr lvl="1"/>
            <a:r>
              <a:rPr lang="cs-CZ" sz="2000" dirty="0" smtClean="0">
                <a:solidFill>
                  <a:schemeClr val="tx1">
                    <a:lumMod val="85000"/>
                    <a:lumOff val="15000"/>
                  </a:schemeClr>
                </a:solidFill>
              </a:rPr>
              <a:t>Zákl. pás + betonové tvárnice</a:t>
            </a:r>
          </a:p>
          <a:p>
            <a:r>
              <a:rPr lang="cs-CZ" dirty="0" smtClean="0">
                <a:solidFill>
                  <a:schemeClr val="tx1">
                    <a:lumMod val="85000"/>
                    <a:lumOff val="15000"/>
                  </a:schemeClr>
                </a:solidFill>
              </a:rPr>
              <a:t>Obvodové zdivo:</a:t>
            </a:r>
          </a:p>
          <a:p>
            <a:pPr lvl="1"/>
            <a:r>
              <a:rPr lang="cs-CZ" sz="2000" dirty="0" smtClean="0">
                <a:solidFill>
                  <a:schemeClr val="tx1">
                    <a:lumMod val="85000"/>
                    <a:lumOff val="15000"/>
                  </a:schemeClr>
                </a:solidFill>
              </a:rPr>
              <a:t>Keramické tvárnice Porotherm 30 CB</a:t>
            </a:r>
          </a:p>
          <a:p>
            <a:pPr lvl="1"/>
            <a:r>
              <a:rPr lang="cs-CZ" sz="2000" dirty="0" smtClean="0">
                <a:solidFill>
                  <a:schemeClr val="tx1">
                    <a:lumMod val="85000"/>
                    <a:lumOff val="15000"/>
                  </a:schemeClr>
                </a:solidFill>
              </a:rPr>
              <a:t>Pěnový polystyren EPS tl. 150 mm</a:t>
            </a:r>
          </a:p>
          <a:p>
            <a:r>
              <a:rPr lang="cs-CZ" dirty="0" smtClean="0">
                <a:solidFill>
                  <a:schemeClr val="tx1">
                    <a:lumMod val="85000"/>
                    <a:lumOff val="15000"/>
                  </a:schemeClr>
                </a:solidFill>
              </a:rPr>
              <a:t>Stropní konstrukce:</a:t>
            </a:r>
          </a:p>
          <a:p>
            <a:pPr lvl="1"/>
            <a:r>
              <a:rPr lang="cs-CZ" sz="2000" dirty="0" smtClean="0">
                <a:solidFill>
                  <a:schemeClr val="tx1">
                    <a:lumMod val="85000"/>
                    <a:lumOff val="15000"/>
                  </a:schemeClr>
                </a:solidFill>
              </a:rPr>
              <a:t>Stropní POT nosníky a MIAKO vložky</a:t>
            </a:r>
          </a:p>
          <a:p>
            <a:r>
              <a:rPr lang="cs-CZ" dirty="0" smtClean="0">
                <a:solidFill>
                  <a:schemeClr val="tx1">
                    <a:lumMod val="85000"/>
                    <a:lumOff val="15000"/>
                  </a:schemeClr>
                </a:solidFill>
              </a:rPr>
              <a:t>Krov:</a:t>
            </a:r>
          </a:p>
          <a:p>
            <a:pPr lvl="1"/>
            <a:r>
              <a:rPr lang="cs-CZ" sz="2000" dirty="0" smtClean="0">
                <a:solidFill>
                  <a:schemeClr val="tx1">
                    <a:lumMod val="85000"/>
                    <a:lumOff val="15000"/>
                  </a:schemeClr>
                </a:solidFill>
              </a:rPr>
              <a:t>Kleštinový krov</a:t>
            </a:r>
          </a:p>
          <a:p>
            <a:r>
              <a:rPr lang="cs-CZ" dirty="0" smtClean="0">
                <a:solidFill>
                  <a:schemeClr val="tx1">
                    <a:lumMod val="85000"/>
                    <a:lumOff val="15000"/>
                  </a:schemeClr>
                </a:solidFill>
              </a:rPr>
              <a:t>Střecha:</a:t>
            </a:r>
          </a:p>
          <a:p>
            <a:pPr lvl="1"/>
            <a:r>
              <a:rPr lang="cs-CZ" sz="2000" dirty="0" smtClean="0">
                <a:solidFill>
                  <a:schemeClr val="tx1">
                    <a:lumMod val="85000"/>
                    <a:lumOff val="15000"/>
                  </a:schemeClr>
                </a:solidFill>
              </a:rPr>
              <a:t>Sedlová s pálenou taškovou krytinou</a:t>
            </a:r>
          </a:p>
        </p:txBody>
      </p:sp>
      <p:pic>
        <p:nvPicPr>
          <p:cNvPr id="4"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597025" y="4124325"/>
            <a:ext cx="10591800" cy="2733675"/>
          </a:xfrm>
          <a:prstGeom prst="rect">
            <a:avLst/>
          </a:prstGeom>
          <a:noFill/>
          <a:ln w="9525">
            <a:noFill/>
            <a:miter lim="800000"/>
            <a:headEnd/>
            <a:tailEnd/>
          </a:ln>
          <a:effectLst/>
        </p:spPr>
      </p:pic>
      <p:sp>
        <p:nvSpPr>
          <p:cNvPr id="2" name="Nadpis 1"/>
          <p:cNvSpPr>
            <a:spLocks noGrp="1"/>
          </p:cNvSpPr>
          <p:nvPr>
            <p:ph type="title"/>
          </p:nvPr>
        </p:nvSpPr>
        <p:spPr>
          <a:xfrm>
            <a:off x="1450942" y="347650"/>
            <a:ext cx="8686801" cy="1066800"/>
          </a:xfrm>
        </p:spPr>
        <p:txBody>
          <a:bodyPr>
            <a:normAutofit/>
          </a:bodyPr>
          <a:lstStyle/>
          <a:p>
            <a:r>
              <a:rPr lang="cs-CZ" sz="4000" dirty="0" smtClean="0">
                <a:solidFill>
                  <a:schemeClr val="accent1">
                    <a:lumMod val="50000"/>
                  </a:schemeClr>
                </a:solidFill>
              </a:rPr>
              <a:t>Dispoziční a architektonické řešení</a:t>
            </a:r>
            <a:endParaRPr lang="cs-CZ" sz="4000" dirty="0">
              <a:solidFill>
                <a:schemeClr val="accent1">
                  <a:lumMod val="50000"/>
                </a:schemeClr>
              </a:solidFill>
            </a:endParaRPr>
          </a:p>
        </p:txBody>
      </p:sp>
      <p:sp>
        <p:nvSpPr>
          <p:cNvPr id="3" name="Zástupný symbol pro obsah 2"/>
          <p:cNvSpPr>
            <a:spLocks noGrp="1"/>
          </p:cNvSpPr>
          <p:nvPr>
            <p:ph idx="1"/>
          </p:nvPr>
        </p:nvSpPr>
        <p:spPr>
          <a:xfrm>
            <a:off x="1522380" y="1428736"/>
            <a:ext cx="8686801" cy="4191000"/>
          </a:xfrm>
        </p:spPr>
        <p:txBody>
          <a:bodyPr/>
          <a:lstStyle/>
          <a:p>
            <a:r>
              <a:rPr lang="cs-CZ" dirty="0" smtClean="0">
                <a:solidFill>
                  <a:schemeClr val="tx1">
                    <a:lumMod val="85000"/>
                    <a:lumOff val="15000"/>
                  </a:schemeClr>
                </a:solidFill>
              </a:rPr>
              <a:t>Dvojpodlažní penzion</a:t>
            </a:r>
          </a:p>
          <a:p>
            <a:r>
              <a:rPr lang="cs-CZ" dirty="0" smtClean="0">
                <a:solidFill>
                  <a:schemeClr val="tx1">
                    <a:lumMod val="85000"/>
                    <a:lumOff val="15000"/>
                  </a:schemeClr>
                </a:solidFill>
              </a:rPr>
              <a:t>Nepodsklepený</a:t>
            </a:r>
          </a:p>
          <a:p>
            <a:r>
              <a:rPr lang="cs-CZ" dirty="0" smtClean="0">
                <a:solidFill>
                  <a:schemeClr val="tx1">
                    <a:lumMod val="85000"/>
                    <a:lumOff val="15000"/>
                  </a:schemeClr>
                </a:solidFill>
              </a:rPr>
              <a:t>Zděný</a:t>
            </a:r>
          </a:p>
          <a:p>
            <a:r>
              <a:rPr lang="cs-CZ" dirty="0" smtClean="0">
                <a:solidFill>
                  <a:schemeClr val="tx1">
                    <a:lumMod val="85000"/>
                    <a:lumOff val="15000"/>
                  </a:schemeClr>
                </a:solidFill>
              </a:rPr>
              <a:t>Sedlová střecha</a:t>
            </a:r>
          </a:p>
          <a:p>
            <a:r>
              <a:rPr lang="cs-CZ" dirty="0" smtClean="0">
                <a:solidFill>
                  <a:schemeClr val="tx1">
                    <a:lumMod val="85000"/>
                    <a:lumOff val="15000"/>
                  </a:schemeClr>
                </a:solidFill>
              </a:rPr>
              <a:t>Penzion pro 30 hostů</a:t>
            </a:r>
          </a:p>
          <a:p>
            <a:r>
              <a:rPr lang="cs-CZ" dirty="0" smtClean="0">
                <a:solidFill>
                  <a:schemeClr val="tx1">
                    <a:lumMod val="85000"/>
                    <a:lumOff val="15000"/>
                  </a:schemeClr>
                </a:solidFill>
              </a:rPr>
              <a:t>Byt pro 4 člennou rodinu</a:t>
            </a:r>
          </a:p>
        </p:txBody>
      </p:sp>
      <p:pic>
        <p:nvPicPr>
          <p:cNvPr id="4" name="Picture 2" descr="C:\Users\Maty\Desktop\Logo.png"/>
          <p:cNvPicPr>
            <a:picLocks noChangeAspect="1" noChangeArrowheads="1"/>
          </p:cNvPicPr>
          <p:nvPr/>
        </p:nvPicPr>
        <p:blipFill>
          <a:blip r:embed="rId3" cstate="print"/>
          <a:srcRect/>
          <a:stretch>
            <a:fillRect/>
          </a:stretch>
        </p:blipFill>
        <p:spPr bwMode="auto">
          <a:xfrm>
            <a:off x="0" y="0"/>
            <a:ext cx="1285860" cy="1285860"/>
          </a:xfrm>
          <a:prstGeom prst="rect">
            <a:avLst/>
          </a:prstGeom>
          <a:noFill/>
        </p:spPr>
      </p:pic>
      <p:sp>
        <p:nvSpPr>
          <p:cNvPr id="7" name="TextovéPole 6"/>
          <p:cNvSpPr txBox="1"/>
          <p:nvPr/>
        </p:nvSpPr>
        <p:spPr>
          <a:xfrm>
            <a:off x="8094676" y="3786190"/>
            <a:ext cx="3808397" cy="353943"/>
          </a:xfrm>
          <a:prstGeom prst="rect">
            <a:avLst/>
          </a:prstGeom>
          <a:noFill/>
        </p:spPr>
        <p:txBody>
          <a:bodyPr wrap="square" rtlCol="0">
            <a:spAutoFit/>
          </a:bodyPr>
          <a:lstStyle/>
          <a:p>
            <a:r>
              <a:rPr lang="cs-CZ" sz="1700" dirty="0" smtClean="0"/>
              <a:t>Zdroj: vlastní zpracování</a:t>
            </a:r>
            <a:endParaRPr lang="cs-CZ" sz="17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50942" y="347650"/>
            <a:ext cx="8686801" cy="1066800"/>
          </a:xfrm>
        </p:spPr>
        <p:txBody>
          <a:bodyPr>
            <a:normAutofit/>
          </a:bodyPr>
          <a:lstStyle/>
          <a:p>
            <a:r>
              <a:rPr lang="cs-CZ" sz="4000" dirty="0" smtClean="0">
                <a:solidFill>
                  <a:schemeClr val="accent1">
                    <a:lumMod val="50000"/>
                  </a:schemeClr>
                </a:solidFill>
              </a:rPr>
              <a:t>1.NP</a:t>
            </a:r>
            <a:endParaRPr lang="cs-CZ" sz="4000" dirty="0">
              <a:solidFill>
                <a:schemeClr val="accent1">
                  <a:lumMod val="50000"/>
                </a:schemeClr>
              </a:solidFill>
            </a:endParaRPr>
          </a:p>
        </p:txBody>
      </p:sp>
      <p:pic>
        <p:nvPicPr>
          <p:cNvPr id="4" name="Picture 2" descr="C:\Users\Maty\Desktop\Logo.png"/>
          <p:cNvPicPr>
            <a:picLocks noChangeAspect="1" noChangeArrowheads="1"/>
          </p:cNvPicPr>
          <p:nvPr/>
        </p:nvPicPr>
        <p:blipFill>
          <a:blip r:embed="rId2" cstate="print"/>
          <a:srcRect/>
          <a:stretch>
            <a:fillRect/>
          </a:stretch>
        </p:blipFill>
        <p:spPr bwMode="auto">
          <a:xfrm>
            <a:off x="0" y="0"/>
            <a:ext cx="1285860" cy="1285860"/>
          </a:xfrm>
          <a:prstGeom prst="rect">
            <a:avLst/>
          </a:prstGeom>
          <a:noFill/>
        </p:spPr>
      </p:pic>
      <p:pic>
        <p:nvPicPr>
          <p:cNvPr id="29698" name="Picture 2"/>
          <p:cNvPicPr>
            <a:picLocks noChangeAspect="1" noChangeArrowheads="1"/>
          </p:cNvPicPr>
          <p:nvPr/>
        </p:nvPicPr>
        <p:blipFill>
          <a:blip r:embed="rId3"/>
          <a:srcRect/>
          <a:stretch>
            <a:fillRect/>
          </a:stretch>
        </p:blipFill>
        <p:spPr bwMode="auto">
          <a:xfrm>
            <a:off x="4094148" y="428604"/>
            <a:ext cx="6648450" cy="6057900"/>
          </a:xfrm>
          <a:prstGeom prst="rect">
            <a:avLst/>
          </a:prstGeom>
          <a:noFill/>
          <a:ln w="9525">
            <a:noFill/>
            <a:miter lim="800000"/>
            <a:headEnd/>
            <a:tailEnd/>
          </a:ln>
          <a:effectLst/>
        </p:spPr>
      </p:pic>
      <p:sp>
        <p:nvSpPr>
          <p:cNvPr id="5" name="TextovéPole 4"/>
          <p:cNvSpPr txBox="1"/>
          <p:nvPr/>
        </p:nvSpPr>
        <p:spPr>
          <a:xfrm>
            <a:off x="7594610" y="6215082"/>
            <a:ext cx="3808397" cy="353943"/>
          </a:xfrm>
          <a:prstGeom prst="rect">
            <a:avLst/>
          </a:prstGeom>
          <a:noFill/>
        </p:spPr>
        <p:txBody>
          <a:bodyPr wrap="square" rtlCol="0">
            <a:spAutoFit/>
          </a:bodyPr>
          <a:lstStyle/>
          <a:p>
            <a:r>
              <a:rPr lang="cs-CZ" sz="1700" dirty="0" smtClean="0"/>
              <a:t>Zdroj: vlastní zpracování</a:t>
            </a:r>
            <a:endParaRPr lang="cs-CZ" sz="17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f02895266">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usiness_Contrast_16x9_TP102895241.potx" id="{7CCACF51-7E93-4CDB-9CB3-109ACBD2E5B1}" vid="{C9E003EA-4B5C-4669-8AB7-F19B062ABD27}"/>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eb71313-1cf6-4961-b6ce-0c29fc5284b9">Decisions in business are not black and white. There are gray areas, too, just like in this template's design with a grid of office windows in the background. The bright blue text and colorful accents  contrast to draw attention to your content, as the sample list, chart, tables, and smartart show. This presentation is in widescreen (16X9) format. 
</APDescription>
    <AssetExpire xmlns="4eb71313-1cf6-4961-b6ce-0c29fc5284b9">2029-01-01T08:00:00+00:00</AssetExpire>
    <CampaignTagsTaxHTField0 xmlns="4eb71313-1cf6-4961-b6ce-0c29fc5284b9">
      <Terms xmlns="http://schemas.microsoft.com/office/infopath/2007/PartnerControls"/>
    </CampaignTagsTaxHTField0>
    <IntlLangReviewDate xmlns="4eb71313-1cf6-4961-b6ce-0c29fc5284b9" xsi:nil="true"/>
    <TPFriendlyName xmlns="4eb71313-1cf6-4961-b6ce-0c29fc5284b9" xsi:nil="true"/>
    <IntlLangReview xmlns="4eb71313-1cf6-4961-b6ce-0c29fc5284b9">false</IntlLangReview>
    <LocLastLocAttemptVersionLookup xmlns="4eb71313-1cf6-4961-b6ce-0c29fc5284b9">835478</LocLastLocAttemptVersionLookup>
    <PolicheckWords xmlns="4eb71313-1cf6-4961-b6ce-0c29fc5284b9" xsi:nil="true"/>
    <SubmitterId xmlns="4eb71313-1cf6-4961-b6ce-0c29fc5284b9" xsi:nil="true"/>
    <AcquiredFrom xmlns="4eb71313-1cf6-4961-b6ce-0c29fc5284b9">Internal MS</AcquiredFrom>
    <EditorialStatus xmlns="4eb71313-1cf6-4961-b6ce-0c29fc5284b9">Complete</EditorialStatus>
    <Markets xmlns="4eb71313-1cf6-4961-b6ce-0c29fc5284b9"/>
    <OriginAsset xmlns="4eb71313-1cf6-4961-b6ce-0c29fc5284b9" xsi:nil="true"/>
    <AssetStart xmlns="4eb71313-1cf6-4961-b6ce-0c29fc5284b9">2012-05-11T02:03:00+00:00</AssetStart>
    <FriendlyTitle xmlns="4eb71313-1cf6-4961-b6ce-0c29fc5284b9" xsi:nil="true"/>
    <MarketSpecific xmlns="4eb71313-1cf6-4961-b6ce-0c29fc5284b9">false</MarketSpecific>
    <TPNamespace xmlns="4eb71313-1cf6-4961-b6ce-0c29fc5284b9" xsi:nil="true"/>
    <PublishStatusLookup xmlns="4eb71313-1cf6-4961-b6ce-0c29fc5284b9">
      <Value>340988</Value>
    </PublishStatusLookup>
    <APAuthor xmlns="4eb71313-1cf6-4961-b6ce-0c29fc5284b9">
      <UserInfo>
        <DisplayName>REDMOND\v-vaddu</DisplayName>
        <AccountId>2567</AccountId>
        <AccountType/>
      </UserInfo>
    </APAuthor>
    <TPCommandLine xmlns="4eb71313-1cf6-4961-b6ce-0c29fc5284b9" xsi:nil="true"/>
    <IntlLangReviewer xmlns="4eb71313-1cf6-4961-b6ce-0c29fc5284b9" xsi:nil="true"/>
    <OpenTemplate xmlns="4eb71313-1cf6-4961-b6ce-0c29fc5284b9">true</OpenTemplate>
    <CSXSubmissionDate xmlns="4eb71313-1cf6-4961-b6ce-0c29fc5284b9" xsi:nil="true"/>
    <TaxCatchAll xmlns="4eb71313-1cf6-4961-b6ce-0c29fc5284b9"/>
    <Manager xmlns="4eb71313-1cf6-4961-b6ce-0c29fc5284b9" xsi:nil="true"/>
    <NumericId xmlns="4eb71313-1cf6-4961-b6ce-0c29fc5284b9" xsi:nil="true"/>
    <ParentAssetId xmlns="4eb71313-1cf6-4961-b6ce-0c29fc5284b9" xsi:nil="true"/>
    <OriginalSourceMarket xmlns="4eb71313-1cf6-4961-b6ce-0c29fc5284b9">english</OriginalSourceMarket>
    <ApprovalStatus xmlns="4eb71313-1cf6-4961-b6ce-0c29fc5284b9">InProgress</ApprovalStatus>
    <TPComponent xmlns="4eb71313-1cf6-4961-b6ce-0c29fc5284b9" xsi:nil="true"/>
    <EditorialTags xmlns="4eb71313-1cf6-4961-b6ce-0c29fc5284b9" xsi:nil="true"/>
    <TPExecutable xmlns="4eb71313-1cf6-4961-b6ce-0c29fc5284b9" xsi:nil="true"/>
    <TPLaunchHelpLink xmlns="4eb71313-1cf6-4961-b6ce-0c29fc5284b9" xsi:nil="true"/>
    <LocComments xmlns="4eb71313-1cf6-4961-b6ce-0c29fc5284b9" xsi:nil="true"/>
    <LocRecommendedHandoff xmlns="4eb71313-1cf6-4961-b6ce-0c29fc5284b9" xsi:nil="true"/>
    <SourceTitle xmlns="4eb71313-1cf6-4961-b6ce-0c29fc5284b9" xsi:nil="true"/>
    <CSXUpdate xmlns="4eb71313-1cf6-4961-b6ce-0c29fc5284b9">false</CSXUpdate>
    <IntlLocPriority xmlns="4eb71313-1cf6-4961-b6ce-0c29fc5284b9" xsi:nil="true"/>
    <UAProjectedTotalWords xmlns="4eb71313-1cf6-4961-b6ce-0c29fc5284b9" xsi:nil="true"/>
    <AssetType xmlns="4eb71313-1cf6-4961-b6ce-0c29fc5284b9">TP</AssetType>
    <MachineTranslated xmlns="4eb71313-1cf6-4961-b6ce-0c29fc5284b9">false</MachineTranslated>
    <OutputCachingOn xmlns="4eb71313-1cf6-4961-b6ce-0c29fc5284b9">false</OutputCachingOn>
    <TemplateStatus xmlns="4eb71313-1cf6-4961-b6ce-0c29fc5284b9">Complete</TemplateStatus>
    <IsSearchable xmlns="4eb71313-1cf6-4961-b6ce-0c29fc5284b9">true</IsSearchable>
    <ContentItem xmlns="4eb71313-1cf6-4961-b6ce-0c29fc5284b9" xsi:nil="true"/>
    <HandoffToMSDN xmlns="4eb71313-1cf6-4961-b6ce-0c29fc5284b9" xsi:nil="true"/>
    <ShowIn xmlns="4eb71313-1cf6-4961-b6ce-0c29fc5284b9">Show everywhere</ShowIn>
    <ThumbnailAssetId xmlns="4eb71313-1cf6-4961-b6ce-0c29fc5284b9" xsi:nil="true"/>
    <UALocComments xmlns="4eb71313-1cf6-4961-b6ce-0c29fc5284b9" xsi:nil="true"/>
    <UALocRecommendation xmlns="4eb71313-1cf6-4961-b6ce-0c29fc5284b9">Localize</UALocRecommendation>
    <LastModifiedDateTime xmlns="4eb71313-1cf6-4961-b6ce-0c29fc5284b9" xsi:nil="true"/>
    <LegacyData xmlns="4eb71313-1cf6-4961-b6ce-0c29fc5284b9" xsi:nil="true"/>
    <LocManualTestRequired xmlns="4eb71313-1cf6-4961-b6ce-0c29fc5284b9">false</LocManualTestRequired>
    <ClipArtFilename xmlns="4eb71313-1cf6-4961-b6ce-0c29fc5284b9" xsi:nil="true"/>
    <TPApplication xmlns="4eb71313-1cf6-4961-b6ce-0c29fc5284b9" xsi:nil="true"/>
    <CSXHash xmlns="4eb71313-1cf6-4961-b6ce-0c29fc5284b9" xsi:nil="true"/>
    <DirectSourceMarket xmlns="4eb71313-1cf6-4961-b6ce-0c29fc5284b9">english</DirectSourceMarket>
    <PrimaryImageGen xmlns="4eb71313-1cf6-4961-b6ce-0c29fc5284b9">true</PrimaryImageGen>
    <PlannedPubDate xmlns="4eb71313-1cf6-4961-b6ce-0c29fc5284b9" xsi:nil="true"/>
    <CSXSubmissionMarket xmlns="4eb71313-1cf6-4961-b6ce-0c29fc5284b9" xsi:nil="true"/>
    <Downloads xmlns="4eb71313-1cf6-4961-b6ce-0c29fc5284b9">0</Downloads>
    <ArtSampleDocs xmlns="4eb71313-1cf6-4961-b6ce-0c29fc5284b9" xsi:nil="true"/>
    <TrustLevel xmlns="4eb71313-1cf6-4961-b6ce-0c29fc5284b9">1 Microsoft Managed Content</TrustLevel>
    <BlockPublish xmlns="4eb71313-1cf6-4961-b6ce-0c29fc5284b9">false</BlockPublish>
    <TPLaunchHelpLinkType xmlns="4eb71313-1cf6-4961-b6ce-0c29fc5284b9">Template</TPLaunchHelpLinkType>
    <LocalizationTagsTaxHTField0 xmlns="4eb71313-1cf6-4961-b6ce-0c29fc5284b9">
      <Terms xmlns="http://schemas.microsoft.com/office/infopath/2007/PartnerControls"/>
    </LocalizationTagsTaxHTField0>
    <BusinessGroup xmlns="4eb71313-1cf6-4961-b6ce-0c29fc5284b9" xsi:nil="true"/>
    <Providers xmlns="4eb71313-1cf6-4961-b6ce-0c29fc5284b9" xsi:nil="true"/>
    <TemplateTemplateType xmlns="4eb71313-1cf6-4961-b6ce-0c29fc5284b9">PowerPoint Presentation Template</TemplateTemplateType>
    <TimesCloned xmlns="4eb71313-1cf6-4961-b6ce-0c29fc5284b9" xsi:nil="true"/>
    <TPAppVersion xmlns="4eb71313-1cf6-4961-b6ce-0c29fc5284b9" xsi:nil="true"/>
    <VoteCount xmlns="4eb71313-1cf6-4961-b6ce-0c29fc5284b9" xsi:nil="true"/>
    <FeatureTagsTaxHTField0 xmlns="4eb71313-1cf6-4961-b6ce-0c29fc5284b9">
      <Terms xmlns="http://schemas.microsoft.com/office/infopath/2007/PartnerControls"/>
    </FeatureTagsTaxHTField0>
    <Provider xmlns="4eb71313-1cf6-4961-b6ce-0c29fc5284b9" xsi:nil="true"/>
    <UACurrentWords xmlns="4eb71313-1cf6-4961-b6ce-0c29fc5284b9" xsi:nil="true"/>
    <AssetId xmlns="4eb71313-1cf6-4961-b6ce-0c29fc5284b9">TP102895241</AssetId>
    <TPClientViewer xmlns="4eb71313-1cf6-4961-b6ce-0c29fc5284b9" xsi:nil="true"/>
    <DSATActionTaken xmlns="4eb71313-1cf6-4961-b6ce-0c29fc5284b9" xsi:nil="true"/>
    <APEditor xmlns="4eb71313-1cf6-4961-b6ce-0c29fc5284b9">
      <UserInfo>
        <DisplayName/>
        <AccountId xsi:nil="true"/>
        <AccountType/>
      </UserInfo>
    </APEditor>
    <TPInstallLocation xmlns="4eb71313-1cf6-4961-b6ce-0c29fc5284b9" xsi:nil="true"/>
    <OOCacheId xmlns="4eb71313-1cf6-4961-b6ce-0c29fc5284b9" xsi:nil="true"/>
    <IsDeleted xmlns="4eb71313-1cf6-4961-b6ce-0c29fc5284b9">false</IsDeleted>
    <PublishTargets xmlns="4eb71313-1cf6-4961-b6ce-0c29fc5284b9">OfficeOnlineVNext</PublishTargets>
    <ApprovalLog xmlns="4eb71313-1cf6-4961-b6ce-0c29fc5284b9" xsi:nil="true"/>
    <BugNumber xmlns="4eb71313-1cf6-4961-b6ce-0c29fc5284b9" xsi:nil="true"/>
    <CrawlForDependencies xmlns="4eb71313-1cf6-4961-b6ce-0c29fc5284b9">false</CrawlForDependencies>
    <InternalTagsTaxHTField0 xmlns="4eb71313-1cf6-4961-b6ce-0c29fc5284b9">
      <Terms xmlns="http://schemas.microsoft.com/office/infopath/2007/PartnerControls"/>
    </InternalTagsTaxHTField0>
    <LastHandOff xmlns="4eb71313-1cf6-4961-b6ce-0c29fc5284b9" xsi:nil="true"/>
    <Milestone xmlns="4eb71313-1cf6-4961-b6ce-0c29fc5284b9" xsi:nil="true"/>
    <OriginalRelease xmlns="4eb71313-1cf6-4961-b6ce-0c29fc5284b9">15</OriginalRelease>
    <RecommendationsModifier xmlns="4eb71313-1cf6-4961-b6ce-0c29fc5284b9" xsi:nil="true"/>
    <ScenarioTagsTaxHTField0 xmlns="4eb71313-1cf6-4961-b6ce-0c29fc5284b9">
      <Terms xmlns="http://schemas.microsoft.com/office/infopath/2007/PartnerControls"/>
    </ScenarioTagsTaxHTField0>
    <UANotes xmlns="4eb71313-1cf6-4961-b6ce-0c29fc5284b9" xsi:nil="true"/>
    <LocMarketGroupTiers2 xmlns="4eb71313-1cf6-4961-b6ce-0c29fc5284b9"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AC6DD24B17643A43B5911557F59D23340400899CD97D2199F748BA22A48D93649A64" ma:contentTypeVersion="58" ma:contentTypeDescription="Create a new document." ma:contentTypeScope="" ma:versionID="cb85242d804791fa63a999220e43a0bf">
  <xsd:schema xmlns:xsd="http://www.w3.org/2001/XMLSchema" xmlns:xs="http://www.w3.org/2001/XMLSchema" xmlns:p="http://schemas.microsoft.com/office/2006/metadata/properties" xmlns:ns2="4eb71313-1cf6-4961-b6ce-0c29fc5284b9" targetNamespace="http://schemas.microsoft.com/office/2006/metadata/properties" ma:root="true" ma:fieldsID="2e13631c6b34a2889e7ce7c8f1efd12b" ns2:_="">
    <xsd:import namespace="4eb71313-1cf6-4961-b6ce-0c29fc5284b9"/>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71313-1cf6-4961-b6ce-0c29fc5284b9"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c3f4d027-4fd8-4cc2-8b85-0841a4458da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5CA8D83B-96EC-4276-857B-79C0D68D41F2}" ma:internalName="CSXSubmissionMarket" ma:readOnly="false" ma:showField="MarketName" ma:web="4eb71313-1cf6-4961-b6ce-0c29fc5284b9">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795c8547-23fd-40ca-83e8-685fb4656d05}"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3E8746B6-F860-4147-B98C-956DED1CEF1C}" ma:internalName="InProjectListLookup" ma:readOnly="true" ma:showField="InProjectList"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dd8e871c-dee9-4360-89a8-b52fc0509435}"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3E8746B6-F860-4147-B98C-956DED1CEF1C}" ma:internalName="LastCompleteVersionLookup" ma:readOnly="true" ma:showField="LastCompleteVersion"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3E8746B6-F860-4147-B98C-956DED1CEF1C}" ma:internalName="LastPreviewErrorLookup" ma:readOnly="true" ma:showField="LastPreviewError"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3E8746B6-F860-4147-B98C-956DED1CEF1C}" ma:internalName="LastPreviewResultLookup" ma:readOnly="true" ma:showField="LastPreviewResult"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3E8746B6-F860-4147-B98C-956DED1CEF1C}" ma:internalName="LastPreviewAttemptDateLookup" ma:readOnly="true" ma:showField="LastPreviewAttemptDat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3E8746B6-F860-4147-B98C-956DED1CEF1C}" ma:internalName="LastPreviewedByLookup" ma:readOnly="true" ma:showField="LastPreviewedBy"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3E8746B6-F860-4147-B98C-956DED1CEF1C}" ma:internalName="LastPreviewTimeLookup" ma:readOnly="true" ma:showField="LastPreviewTim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3E8746B6-F860-4147-B98C-956DED1CEF1C}" ma:internalName="LastPreviewVersionLookup" ma:readOnly="true" ma:showField="LastPreviewVersion"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3E8746B6-F860-4147-B98C-956DED1CEF1C}" ma:internalName="LastPublishErrorLookup" ma:readOnly="true" ma:showField="LastPublishError"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3E8746B6-F860-4147-B98C-956DED1CEF1C}" ma:internalName="LastPublishResultLookup" ma:readOnly="true" ma:showField="LastPublishResult"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3E8746B6-F860-4147-B98C-956DED1CEF1C}" ma:internalName="LastPublishAttemptDateLookup" ma:readOnly="true" ma:showField="LastPublishAttemptDat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3E8746B6-F860-4147-B98C-956DED1CEF1C}" ma:internalName="LastPublishedByLookup" ma:readOnly="true" ma:showField="LastPublishedBy"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3E8746B6-F860-4147-B98C-956DED1CEF1C}" ma:internalName="LastPublishTimeLookup" ma:readOnly="true" ma:showField="LastPublishTim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3E8746B6-F860-4147-B98C-956DED1CEF1C}" ma:internalName="LastPublishVersionLookup" ma:readOnly="true" ma:showField="LastPublishVersion"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23C0E5B4-08EA-4DE1-951E-EEC9D1148E55}" ma:internalName="LocLastLocAttemptVersionLookup" ma:readOnly="false" ma:showField="LastLocAttemptVersion" ma:web="4eb71313-1cf6-4961-b6ce-0c29fc5284b9">
      <xsd:simpleType>
        <xsd:restriction base="dms:Lookup"/>
      </xsd:simpleType>
    </xsd:element>
    <xsd:element name="LocLastLocAttemptVersionTypeLookup" ma:index="71" nillable="true" ma:displayName="Loc Last Loc Attempt Version Type" ma:default="" ma:list="{23C0E5B4-08EA-4DE1-951E-EEC9D1148E55}" ma:internalName="LocLastLocAttemptVersionTypeLookup" ma:readOnly="true" ma:showField="LastLocAttemptVersionType" ma:web="4eb71313-1cf6-4961-b6ce-0c29fc5284b9">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23C0E5B4-08EA-4DE1-951E-EEC9D1148E55}" ma:internalName="LocNewPublishedVersionLookup" ma:readOnly="true" ma:showField="NewPublishedVersion" ma:web="4eb71313-1cf6-4961-b6ce-0c29fc5284b9">
      <xsd:simpleType>
        <xsd:restriction base="dms:Lookup"/>
      </xsd:simpleType>
    </xsd:element>
    <xsd:element name="LocOverallHandbackStatusLookup" ma:index="75" nillable="true" ma:displayName="Loc Overall Handback Status" ma:default="" ma:list="{23C0E5B4-08EA-4DE1-951E-EEC9D1148E55}" ma:internalName="LocOverallHandbackStatusLookup" ma:readOnly="true" ma:showField="OverallHandbackStatus" ma:web="4eb71313-1cf6-4961-b6ce-0c29fc5284b9">
      <xsd:simpleType>
        <xsd:restriction base="dms:Lookup"/>
      </xsd:simpleType>
    </xsd:element>
    <xsd:element name="LocOverallLocStatusLookup" ma:index="76" nillable="true" ma:displayName="Loc Overall Localize Status" ma:default="" ma:list="{23C0E5B4-08EA-4DE1-951E-EEC9D1148E55}" ma:internalName="LocOverallLocStatusLookup" ma:readOnly="true" ma:showField="OverallLocStatus" ma:web="4eb71313-1cf6-4961-b6ce-0c29fc5284b9">
      <xsd:simpleType>
        <xsd:restriction base="dms:Lookup"/>
      </xsd:simpleType>
    </xsd:element>
    <xsd:element name="LocOverallPreviewStatusLookup" ma:index="77" nillable="true" ma:displayName="Loc Overall Preview Status" ma:default="" ma:list="{23C0E5B4-08EA-4DE1-951E-EEC9D1148E55}" ma:internalName="LocOverallPreviewStatusLookup" ma:readOnly="true" ma:showField="OverallPreviewStatus" ma:web="4eb71313-1cf6-4961-b6ce-0c29fc5284b9">
      <xsd:simpleType>
        <xsd:restriction base="dms:Lookup"/>
      </xsd:simpleType>
    </xsd:element>
    <xsd:element name="LocOverallPublishStatusLookup" ma:index="78" nillable="true" ma:displayName="Loc Overall Publish Status" ma:default="" ma:list="{23C0E5B4-08EA-4DE1-951E-EEC9D1148E55}" ma:internalName="LocOverallPublishStatusLookup" ma:readOnly="true" ma:showField="OverallPublishStatus" ma:web="4eb71313-1cf6-4961-b6ce-0c29fc5284b9">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23C0E5B4-08EA-4DE1-951E-EEC9D1148E55}" ma:internalName="LocProcessedForHandoffsLookup" ma:readOnly="true" ma:showField="ProcessedForHandoffs" ma:web="4eb71313-1cf6-4961-b6ce-0c29fc5284b9">
      <xsd:simpleType>
        <xsd:restriction base="dms:Lookup"/>
      </xsd:simpleType>
    </xsd:element>
    <xsd:element name="LocProcessedForMarketsLookup" ma:index="81" nillable="true" ma:displayName="Loc Processed For Markets" ma:default="" ma:list="{23C0E5B4-08EA-4DE1-951E-EEC9D1148E55}" ma:internalName="LocProcessedForMarketsLookup" ma:readOnly="true" ma:showField="ProcessedForMarkets" ma:web="4eb71313-1cf6-4961-b6ce-0c29fc5284b9">
      <xsd:simpleType>
        <xsd:restriction base="dms:Lookup"/>
      </xsd:simpleType>
    </xsd:element>
    <xsd:element name="LocPublishedDependentAssetsLookup" ma:index="82" nillable="true" ma:displayName="Loc Published Dependent Assets" ma:default="" ma:list="{23C0E5B4-08EA-4DE1-951E-EEC9D1148E55}" ma:internalName="LocPublishedDependentAssetsLookup" ma:readOnly="true" ma:showField="PublishedDependentAssets" ma:web="4eb71313-1cf6-4961-b6ce-0c29fc5284b9">
      <xsd:simpleType>
        <xsd:restriction base="dms:Lookup"/>
      </xsd:simpleType>
    </xsd:element>
    <xsd:element name="LocPublishedLinkedAssetsLookup" ma:index="83" nillable="true" ma:displayName="Loc Published Linked Assets" ma:default="" ma:list="{23C0E5B4-08EA-4DE1-951E-EEC9D1148E55}" ma:internalName="LocPublishedLinkedAssetsLookup" ma:readOnly="true" ma:showField="PublishedLinkedAssets" ma:web="4eb71313-1cf6-4961-b6ce-0c29fc5284b9">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a64f61a5-8dda-4b60-92b7-5d2a1238c06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5CA8D83B-96EC-4276-857B-79C0D68D41F2}" ma:internalName="Markets" ma:readOnly="false" ma:showField="MarketNam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3E8746B6-F860-4147-B98C-956DED1CEF1C}" ma:internalName="NumOfRatingsLookup" ma:readOnly="true" ma:showField="NumOfRatings"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3E8746B6-F860-4147-B98C-956DED1CEF1C}" ma:internalName="PublishStatusLookup" ma:readOnly="false" ma:showField="PublishStatus"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cb8549bf-ef8d-4a3b-b930-30a5e5f6ddcb}"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4e3c5e03-5af4-47a0-b7f8-ada82367dacf}" ma:internalName="TaxCatchAll" ma:showField="CatchAllData"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4e3c5e03-5af4-47a0-b7f8-ada82367dacf}" ma:internalName="TaxCatchAllLabel" ma:readOnly="true" ma:showField="CatchAllDataLabel"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5F5358-D174-472F-A3D1-C1F5B703B1EC}">
  <ds:schemaRefs>
    <ds:schemaRef ds:uri="http://schemas.microsoft.com/office/2006/metadata/properties"/>
    <ds:schemaRef ds:uri="http://schemas.microsoft.com/office/infopath/2007/PartnerControls"/>
    <ds:schemaRef ds:uri="4eb71313-1cf6-4961-b6ce-0c29fc5284b9"/>
  </ds:schemaRefs>
</ds:datastoreItem>
</file>

<file path=customXml/itemProps2.xml><?xml version="1.0" encoding="utf-8"?>
<ds:datastoreItem xmlns:ds="http://schemas.openxmlformats.org/officeDocument/2006/customXml" ds:itemID="{1D182A0E-7F17-4A86-A7C5-8846F54E438A}">
  <ds:schemaRefs>
    <ds:schemaRef ds:uri="http://schemas.microsoft.com/sharepoint/v3/contenttype/forms"/>
  </ds:schemaRefs>
</ds:datastoreItem>
</file>

<file path=customXml/itemProps3.xml><?xml version="1.0" encoding="utf-8"?>
<ds:datastoreItem xmlns:ds="http://schemas.openxmlformats.org/officeDocument/2006/customXml" ds:itemID="{A554E6EE-2E79-47B6-A627-14C2D83AE1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b71313-1cf6-4961-b6ce-0c29fc5284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tf02895266</Template>
  <TotalTime>0</TotalTime>
  <Words>311</Words>
  <Application>Microsoft Office PowerPoint</Application>
  <PresentationFormat>Vlastní</PresentationFormat>
  <Paragraphs>88</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tf02895266</vt:lpstr>
      <vt:lpstr>Novostavba objektu penzionu ve vybrané lokalitě na úrovni projektu pro stavební povolení</vt:lpstr>
      <vt:lpstr>Obsah</vt:lpstr>
      <vt:lpstr>Motivace k projektu</vt:lpstr>
      <vt:lpstr>Cíl práce</vt:lpstr>
      <vt:lpstr>Popis vybrané lokality</vt:lpstr>
      <vt:lpstr>Umístění stavby</vt:lpstr>
      <vt:lpstr>Popis objektu</vt:lpstr>
      <vt:lpstr>Dispoziční a architektonické řešení</vt:lpstr>
      <vt:lpstr>1.NP</vt:lpstr>
      <vt:lpstr>2.NP</vt:lpstr>
      <vt:lpstr>Jihozápadní a severovýchodní pohled</vt:lpstr>
      <vt:lpstr>Severozápadní a jihovýchodní pohled</vt:lpstr>
      <vt:lpstr>Obálka budovy</vt:lpstr>
      <vt:lpstr>Závěr</vt:lpstr>
      <vt:lpstr>Doplňující dotazy</vt:lpstr>
      <vt:lpstr>Snímek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2017-06-10T14:37:17Z</dcterms:created>
  <dcterms:modified xsi:type="dcterms:W3CDTF">2017-06-20T19:47:55Z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0x010100AC6DD24B17643A43B5911557F59D23340400899CD97D2199F748BA22A48D93649A64</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