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84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67" r:id="rId16"/>
    <p:sldId id="269" r:id="rId17"/>
    <p:sldId id="282" r:id="rId18"/>
    <p:sldId id="270" r:id="rId19"/>
    <p:sldId id="271" r:id="rId20"/>
    <p:sldId id="272" r:id="rId21"/>
    <p:sldId id="273" r:id="rId22"/>
    <p:sldId id="280" r:id="rId23"/>
    <p:sldId id="274" r:id="rId24"/>
    <p:sldId id="275" r:id="rId25"/>
    <p:sldId id="277" r:id="rId26"/>
    <p:sldId id="278" r:id="rId27"/>
    <p:sldId id="279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7CC"/>
    <a:srgbClr val="3333FF"/>
    <a:srgbClr val="4A4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66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6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61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004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839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60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31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223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38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53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48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7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66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89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54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2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9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E7A5C1-816B-4E59-A0A7-70232A2E731D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E63BAF-1EA9-487F-A432-BB8848088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33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53F190-A739-437E-82D2-1A6AA8E8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5" y="2420157"/>
            <a:ext cx="11551640" cy="143568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BAKALÁŘSKÁ PRÁCE</a:t>
            </a:r>
            <a:b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NOVOSTAVBA OBJEKTU S NÍZKOU SPOTŘEBOU ENERGIE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EC02678-7C59-4F1F-B16E-28422E663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2164359" y="86530"/>
            <a:ext cx="1493398" cy="1460212"/>
          </a:xfrm>
          <a:prstGeom prst="rect">
            <a:avLst/>
          </a:prstGeom>
        </p:spPr>
      </p:pic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A8FEE2AF-629E-433E-8A67-B6296463CDC1}"/>
              </a:ext>
            </a:extLst>
          </p:cNvPr>
          <p:cNvSpPr txBox="1">
            <a:spLocks/>
          </p:cNvSpPr>
          <p:nvPr/>
        </p:nvSpPr>
        <p:spPr>
          <a:xfrm>
            <a:off x="1114235" y="1535185"/>
            <a:ext cx="8946541" cy="897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Ústav technicko – technologický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Katedra stavebnictví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9BDA582E-BD5B-4DB0-B14A-5851BBDC79CF}"/>
              </a:ext>
            </a:extLst>
          </p:cNvPr>
          <p:cNvSpPr txBox="1">
            <a:spLocks/>
          </p:cNvSpPr>
          <p:nvPr/>
        </p:nvSpPr>
        <p:spPr>
          <a:xfrm>
            <a:off x="7088575" y="5756764"/>
            <a:ext cx="5006849" cy="45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 Českých Budějovicích, Červen 2017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Nadpis 3">
            <a:extLst>
              <a:ext uri="{FF2B5EF4-FFF2-40B4-BE49-F238E27FC236}">
                <a16:creationId xmlns:a16="http://schemas.microsoft.com/office/drawing/2014/main" id="{D56B08A1-16E3-4055-AB62-3CA2F7D8C7BD}"/>
              </a:ext>
            </a:extLst>
          </p:cNvPr>
          <p:cNvSpPr txBox="1">
            <a:spLocks/>
          </p:cNvSpPr>
          <p:nvPr/>
        </p:nvSpPr>
        <p:spPr>
          <a:xfrm>
            <a:off x="3590645" y="86530"/>
            <a:ext cx="7810150" cy="144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cs-CZ" sz="3200" cap="none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</a:t>
            </a:r>
          </a:p>
          <a:p>
            <a:pPr algn="l">
              <a:lnSpc>
                <a:spcPct val="150000"/>
              </a:lnSpc>
            </a:pPr>
            <a:r>
              <a:rPr lang="cs-CZ" sz="3200" cap="none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 českých Budějovicích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1BB5204-030F-4232-900D-861124A8E7F5}"/>
              </a:ext>
            </a:extLst>
          </p:cNvPr>
          <p:cNvSpPr txBox="1">
            <a:spLocks/>
          </p:cNvSpPr>
          <p:nvPr/>
        </p:nvSpPr>
        <p:spPr>
          <a:xfrm>
            <a:off x="1114236" y="4333327"/>
            <a:ext cx="8946541" cy="1347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 PRÁCE:		David Janák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VEDOUCÍ PRÁCE:	Ing. Michal Kraus, Ph.D.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OPONENT PRÁCE: 	Ing. Jana Hubálovská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7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8041DF8-7815-466E-BC45-243D185B7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1" y="459128"/>
            <a:ext cx="8408792" cy="63065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50" y="551406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Architektonické řešení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F71579FD-D541-4C31-B9C0-3BB1FF58EF7C}"/>
              </a:ext>
            </a:extLst>
          </p:cNvPr>
          <p:cNvSpPr txBox="1">
            <a:spLocks/>
          </p:cNvSpPr>
          <p:nvPr/>
        </p:nvSpPr>
        <p:spPr>
          <a:xfrm>
            <a:off x="9798341" y="5332928"/>
            <a:ext cx="2464874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ArchiCAd 19</a:t>
            </a:r>
          </a:p>
        </p:txBody>
      </p:sp>
    </p:spTree>
    <p:extLst>
      <p:ext uri="{BB962C8B-B14F-4D97-AF65-F5344CB8AC3E}">
        <p14:creationId xmlns:p14="http://schemas.microsoft.com/office/powerpoint/2010/main" val="398291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67D8889-65F4-4F3F-A99D-1BA263514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19" y="462094"/>
            <a:ext cx="8422545" cy="63169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50" y="551406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Architektonické řešení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80DA76-D404-4B85-830A-33B574CB7497}"/>
              </a:ext>
            </a:extLst>
          </p:cNvPr>
          <p:cNvSpPr txBox="1">
            <a:spLocks/>
          </p:cNvSpPr>
          <p:nvPr/>
        </p:nvSpPr>
        <p:spPr>
          <a:xfrm>
            <a:off x="9798341" y="5332928"/>
            <a:ext cx="2464874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ArchiCAd 19</a:t>
            </a:r>
          </a:p>
        </p:txBody>
      </p:sp>
    </p:spTree>
    <p:extLst>
      <p:ext uri="{BB962C8B-B14F-4D97-AF65-F5344CB8AC3E}">
        <p14:creationId xmlns:p14="http://schemas.microsoft.com/office/powerpoint/2010/main" val="171737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D21D17B-3FFE-45C1-BCCA-9A1F26BCE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2324" b="4588"/>
          <a:stretch/>
        </p:blipFill>
        <p:spPr>
          <a:xfrm rot="5400000">
            <a:off x="2356765" y="176103"/>
            <a:ext cx="5985545" cy="737825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685" y="294304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dispoziční řešení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F09B2F-766A-4551-863A-DD3DA208E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55187" y="698331"/>
            <a:ext cx="1163008" cy="1335305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DEEEDE3-B3DD-4CDE-8C80-73D9AB414D99}"/>
              </a:ext>
            </a:extLst>
          </p:cNvPr>
          <p:cNvSpPr txBox="1">
            <a:spLocks/>
          </p:cNvSpPr>
          <p:nvPr/>
        </p:nvSpPr>
        <p:spPr>
          <a:xfrm>
            <a:off x="9038663" y="5450374"/>
            <a:ext cx="3078759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ArchiCAd 19</a:t>
            </a:r>
          </a:p>
        </p:txBody>
      </p:sp>
    </p:spTree>
    <p:extLst>
      <p:ext uri="{BB962C8B-B14F-4D97-AF65-F5344CB8AC3E}">
        <p14:creationId xmlns:p14="http://schemas.microsoft.com/office/powerpoint/2010/main" val="384757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0B60749-645D-4BE4-A7D9-BCCA67B0B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3316" r="1580" b="9683"/>
          <a:stretch/>
        </p:blipFill>
        <p:spPr>
          <a:xfrm rot="5400000">
            <a:off x="2677665" y="399139"/>
            <a:ext cx="5810669" cy="69812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463" y="402672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dispoziční řešení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64D548C-0EA8-46AB-9F7D-A46A46951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8840" y="898268"/>
            <a:ext cx="1163008" cy="1335305"/>
          </a:xfrm>
          <a:prstGeom prst="rect">
            <a:avLst/>
          </a:prstGeom>
        </p:spPr>
      </p:pic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C1B815AA-E4B2-4138-95B5-D310800A1D6A}"/>
              </a:ext>
            </a:extLst>
          </p:cNvPr>
          <p:cNvSpPr txBox="1">
            <a:spLocks/>
          </p:cNvSpPr>
          <p:nvPr/>
        </p:nvSpPr>
        <p:spPr>
          <a:xfrm>
            <a:off x="9266432" y="5467152"/>
            <a:ext cx="2925158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ArchiCAd 19</a:t>
            </a:r>
          </a:p>
        </p:txBody>
      </p:sp>
    </p:spTree>
    <p:extLst>
      <p:ext uri="{BB962C8B-B14F-4D97-AF65-F5344CB8AC3E}">
        <p14:creationId xmlns:p14="http://schemas.microsoft.com/office/powerpoint/2010/main" val="161314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81A48C9-525F-42FD-AB33-B3C1DA34B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59" y="0"/>
            <a:ext cx="9984675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48" y="486561"/>
            <a:ext cx="278514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Řez a-a´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C1B815AA-E4B2-4138-95B5-D310800A1D6A}"/>
              </a:ext>
            </a:extLst>
          </p:cNvPr>
          <p:cNvSpPr txBox="1">
            <a:spLocks/>
          </p:cNvSpPr>
          <p:nvPr/>
        </p:nvSpPr>
        <p:spPr>
          <a:xfrm>
            <a:off x="10326847" y="4326248"/>
            <a:ext cx="1865153" cy="1504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</a:t>
            </a:r>
          </a:p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zpracování </a:t>
            </a:r>
          </a:p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ArchiCAd 19</a:t>
            </a:r>
          </a:p>
        </p:txBody>
      </p:sp>
    </p:spTree>
    <p:extLst>
      <p:ext uri="{BB962C8B-B14F-4D97-AF65-F5344CB8AC3E}">
        <p14:creationId xmlns:p14="http://schemas.microsoft.com/office/powerpoint/2010/main" val="198831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08" y="260694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Základní popis stavby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4B89F6-F44C-4BF5-A64D-937D0117BBC6}"/>
              </a:ext>
            </a:extLst>
          </p:cNvPr>
          <p:cNvSpPr txBox="1">
            <a:spLocks/>
          </p:cNvSpPr>
          <p:nvPr/>
        </p:nvSpPr>
        <p:spPr>
          <a:xfrm>
            <a:off x="1164570" y="855677"/>
            <a:ext cx="9732729" cy="59310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Druh objektu: 			Rodinný dům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 podlaží:			2 nadzemní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 jednotek: 			1 (4+1)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 obyvatel:			4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Zastavěná plocha:		133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Užitná plocha:			217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Výška budovy od U.T. :	7,63 m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Základy:					Pěnové sklo - Refaglass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Obvodová stěna:			POROTHERM 38 T Profi Dryfix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Zastřešení:				Plochá střecha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9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463" y="402672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Konstrukční řešení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4B89F6-F44C-4BF5-A64D-937D0117BBC6}"/>
              </a:ext>
            </a:extLst>
          </p:cNvPr>
          <p:cNvSpPr txBox="1">
            <a:spLocks/>
          </p:cNvSpPr>
          <p:nvPr/>
        </p:nvSpPr>
        <p:spPr>
          <a:xfrm>
            <a:off x="1164570" y="1199626"/>
            <a:ext cx="9732729" cy="1809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Základy: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pěnové sklo 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součinitel tepelné vodivosti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= 0,086 W/mK | 	beton hutný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= 1,230 W/mK </a:t>
            </a:r>
          </a:p>
          <a:p>
            <a:pPr marL="0" indent="0">
              <a:lnSpc>
                <a:spcPct val="160000"/>
              </a:lnSpc>
              <a:buClr>
                <a:schemeClr val="tx1"/>
              </a:buClr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											železobeton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λ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= 1,430 W/mK </a:t>
            </a:r>
          </a:p>
          <a:p>
            <a:pPr marL="0" indent="0">
              <a:lnSpc>
                <a:spcPct val="160000"/>
              </a:lnSpc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B53BADFF-1BB7-40D8-991B-382D279D56DC}"/>
              </a:ext>
            </a:extLst>
          </p:cNvPr>
          <p:cNvSpPr txBox="1">
            <a:spLocks/>
          </p:cNvSpPr>
          <p:nvPr/>
        </p:nvSpPr>
        <p:spPr>
          <a:xfrm>
            <a:off x="8476362" y="5763861"/>
            <a:ext cx="2597989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www.refaglass.cz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3A8E91A-2E33-4620-AB7E-0EFA53C6A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0" y="3162649"/>
            <a:ext cx="7215959" cy="29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463" y="402672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Konstrukční řešení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4B89F6-F44C-4BF5-A64D-937D0117BBC6}"/>
              </a:ext>
            </a:extLst>
          </p:cNvPr>
          <p:cNvSpPr txBox="1">
            <a:spLocks/>
          </p:cNvSpPr>
          <p:nvPr/>
        </p:nvSpPr>
        <p:spPr>
          <a:xfrm>
            <a:off x="1164570" y="1199626"/>
            <a:ext cx="9732729" cy="5494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Obvodová stěna: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POROTHERM 38 T Profi Dryfix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Posouzení: U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rec,20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= 0,25 W/m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K&gt; U= 0,124 W/m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=&gt;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Vyhovuje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47F9205-C750-456B-8686-2775D2F84A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64570" y="1873705"/>
          <a:ext cx="8321881" cy="2939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4843">
                  <a:extLst>
                    <a:ext uri="{9D8B030D-6E8A-4147-A177-3AD203B41FA5}">
                      <a16:colId xmlns:a16="http://schemas.microsoft.com/office/drawing/2014/main" val="1111616944"/>
                    </a:ext>
                  </a:extLst>
                </a:gridCol>
                <a:gridCol w="1002778">
                  <a:extLst>
                    <a:ext uri="{9D8B030D-6E8A-4147-A177-3AD203B41FA5}">
                      <a16:colId xmlns:a16="http://schemas.microsoft.com/office/drawing/2014/main" val="3939626614"/>
                    </a:ext>
                  </a:extLst>
                </a:gridCol>
                <a:gridCol w="2174260">
                  <a:extLst>
                    <a:ext uri="{9D8B030D-6E8A-4147-A177-3AD203B41FA5}">
                      <a16:colId xmlns:a16="http://schemas.microsoft.com/office/drawing/2014/main" val="2696289703"/>
                    </a:ext>
                  </a:extLst>
                </a:gridCol>
              </a:tblGrid>
              <a:tr h="43033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vrstvy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[m]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Lambda [W/mK]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F4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49253"/>
                  </a:ext>
                </a:extLst>
              </a:tr>
              <a:tr h="525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Porotherm TO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3573987"/>
                  </a:ext>
                </a:extLst>
              </a:tr>
              <a:tr h="514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Porotherm 38 T Profi na zdící pěnu Dryfix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0,380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9398032"/>
                  </a:ext>
                </a:extLst>
              </a:tr>
              <a:tr h="413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Isover EPS GreyWall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0,033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853375"/>
                  </a:ext>
                </a:extLst>
              </a:tr>
              <a:tr h="513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weber tmel 700 - lepící a stěrková hmota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4755678"/>
                  </a:ext>
                </a:extLst>
              </a:tr>
              <a:tr h="4716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weber.pas silikon – silikonová omítka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341873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34822A16-526A-4856-9E77-4FEBF8A5E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54" y="2071710"/>
            <a:ext cx="2486591" cy="2352181"/>
          </a:xfrm>
          <a:prstGeom prst="rect">
            <a:avLst/>
          </a:prstGeom>
        </p:spPr>
      </p:pic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3E2276CB-F83B-4F99-8E89-7931218C8D05}"/>
              </a:ext>
            </a:extLst>
          </p:cNvPr>
          <p:cNvSpPr txBox="1">
            <a:spLocks/>
          </p:cNvSpPr>
          <p:nvPr/>
        </p:nvSpPr>
        <p:spPr>
          <a:xfrm>
            <a:off x="1150397" y="4863658"/>
            <a:ext cx="2739101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B53BADFF-1BB7-40D8-991B-382D279D56DC}"/>
              </a:ext>
            </a:extLst>
          </p:cNvPr>
          <p:cNvSpPr txBox="1">
            <a:spLocks/>
          </p:cNvSpPr>
          <p:nvPr/>
        </p:nvSpPr>
        <p:spPr>
          <a:xfrm>
            <a:off x="9593554" y="4497123"/>
            <a:ext cx="2597989" cy="413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www.wienerberger.cz</a:t>
            </a:r>
          </a:p>
        </p:txBody>
      </p:sp>
    </p:spTree>
    <p:extLst>
      <p:ext uri="{BB962C8B-B14F-4D97-AF65-F5344CB8AC3E}">
        <p14:creationId xmlns:p14="http://schemas.microsoft.com/office/powerpoint/2010/main" val="1073629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463" y="402672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Konstrukční řešení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4B89F6-F44C-4BF5-A64D-937D0117BBC6}"/>
              </a:ext>
            </a:extLst>
          </p:cNvPr>
          <p:cNvSpPr txBox="1">
            <a:spLocks/>
          </p:cNvSpPr>
          <p:nvPr/>
        </p:nvSpPr>
        <p:spPr>
          <a:xfrm>
            <a:off x="1164571" y="984415"/>
            <a:ext cx="8096876" cy="5517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Podlaha na zemině: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PVC laminát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sz="2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Posouzení: U</a:t>
            </a:r>
            <a:r>
              <a:rPr lang="cs-CZ" sz="2200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rec,20 </a:t>
            </a:r>
            <a:r>
              <a:rPr lang="cs-CZ" sz="2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= 0,3 W/m</a:t>
            </a:r>
            <a:r>
              <a:rPr lang="cs-CZ" sz="2200" baseline="30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K&gt; U= 0,148 W/m</a:t>
            </a:r>
            <a:r>
              <a:rPr lang="cs-CZ" sz="2200" baseline="30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 =&gt; </a:t>
            </a:r>
            <a:r>
              <a:rPr lang="cs-CZ" sz="22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Vyhovuje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3E2276CB-F83B-4F99-8E89-7931218C8D05}"/>
              </a:ext>
            </a:extLst>
          </p:cNvPr>
          <p:cNvSpPr txBox="1">
            <a:spLocks/>
          </p:cNvSpPr>
          <p:nvPr/>
        </p:nvSpPr>
        <p:spPr>
          <a:xfrm>
            <a:off x="1164570" y="5356853"/>
            <a:ext cx="2597989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8E25BAB-AE83-41F5-BA0B-7F3469A72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65882"/>
              </p:ext>
            </p:extLst>
          </p:nvPr>
        </p:nvGraphicFramePr>
        <p:xfrm>
          <a:off x="1164570" y="1619589"/>
          <a:ext cx="8557616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0582">
                  <a:extLst>
                    <a:ext uri="{9D8B030D-6E8A-4147-A177-3AD203B41FA5}">
                      <a16:colId xmlns:a16="http://schemas.microsoft.com/office/drawing/2014/main" val="3978885856"/>
                    </a:ext>
                  </a:extLst>
                </a:gridCol>
                <a:gridCol w="1031184">
                  <a:extLst>
                    <a:ext uri="{9D8B030D-6E8A-4147-A177-3AD203B41FA5}">
                      <a16:colId xmlns:a16="http://schemas.microsoft.com/office/drawing/2014/main" val="1380058384"/>
                    </a:ext>
                  </a:extLst>
                </a:gridCol>
                <a:gridCol w="2235850">
                  <a:extLst>
                    <a:ext uri="{9D8B030D-6E8A-4147-A177-3AD203B41FA5}">
                      <a16:colId xmlns:a16="http://schemas.microsoft.com/office/drawing/2014/main" val="438796811"/>
                    </a:ext>
                  </a:extLst>
                </a:gridCol>
              </a:tblGrid>
              <a:tr h="289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vrstvy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d[m]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Lambda [W/mK]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F4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18779"/>
                  </a:ext>
                </a:extLst>
              </a:tr>
              <a:tr h="2853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PVC laminátová podlaha</a:t>
                      </a:r>
                      <a:endParaRPr lang="cs-CZ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1977622"/>
                  </a:ext>
                </a:extLst>
              </a:tr>
              <a:tr h="2853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Podložka pod laminátové podlahy Mirelon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0618640"/>
                  </a:ext>
                </a:extLst>
              </a:tr>
              <a:tr h="2853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Betonová mazanina</a:t>
                      </a:r>
                      <a:endParaRPr lang="cs-CZ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1,430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6464400"/>
                  </a:ext>
                </a:extLst>
              </a:tr>
              <a:tr h="2853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Deska na podlahové vytápění</a:t>
                      </a:r>
                      <a:endParaRPr lang="cs-CZ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2994728"/>
                  </a:ext>
                </a:extLst>
              </a:tr>
              <a:tr h="2853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Fatrafol 803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6273337"/>
                  </a:ext>
                </a:extLst>
              </a:tr>
              <a:tr h="2853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Železobeton 2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1,580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0350298"/>
                  </a:ext>
                </a:extLst>
              </a:tr>
              <a:tr h="2853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Pěnové sklo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0,086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2139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20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463" y="402672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Konstrukční řešení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4B89F6-F44C-4BF5-A64D-937D0117BBC6}"/>
              </a:ext>
            </a:extLst>
          </p:cNvPr>
          <p:cNvSpPr txBox="1">
            <a:spLocks/>
          </p:cNvSpPr>
          <p:nvPr/>
        </p:nvSpPr>
        <p:spPr>
          <a:xfrm>
            <a:off x="1164571" y="984416"/>
            <a:ext cx="8096876" cy="461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Střecha: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Nad 2.NP – minimální tloušťka izolace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Posouzení: U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rec,20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= 0,16 W/m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K&gt; U= 0,110 W/m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=&gt;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Vyhovuje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3E2276CB-F83B-4F99-8E89-7931218C8D05}"/>
              </a:ext>
            </a:extLst>
          </p:cNvPr>
          <p:cNvSpPr txBox="1">
            <a:spLocks/>
          </p:cNvSpPr>
          <p:nvPr/>
        </p:nvSpPr>
        <p:spPr>
          <a:xfrm>
            <a:off x="1164569" y="4684661"/>
            <a:ext cx="2597989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4468B4C-7609-41CB-ABC0-C3E04F3C4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74893"/>
              </p:ext>
            </p:extLst>
          </p:nvPr>
        </p:nvGraphicFramePr>
        <p:xfrm>
          <a:off x="1164569" y="1605465"/>
          <a:ext cx="9069999" cy="2910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7521">
                  <a:extLst>
                    <a:ext uri="{9D8B030D-6E8A-4147-A177-3AD203B41FA5}">
                      <a16:colId xmlns:a16="http://schemas.microsoft.com/office/drawing/2014/main" val="4294834539"/>
                    </a:ext>
                  </a:extLst>
                </a:gridCol>
                <a:gridCol w="1116349">
                  <a:extLst>
                    <a:ext uri="{9D8B030D-6E8A-4147-A177-3AD203B41FA5}">
                      <a16:colId xmlns:a16="http://schemas.microsoft.com/office/drawing/2014/main" val="2739345733"/>
                    </a:ext>
                  </a:extLst>
                </a:gridCol>
                <a:gridCol w="2226129">
                  <a:extLst>
                    <a:ext uri="{9D8B030D-6E8A-4147-A177-3AD203B41FA5}">
                      <a16:colId xmlns:a16="http://schemas.microsoft.com/office/drawing/2014/main" val="1570578415"/>
                    </a:ext>
                  </a:extLst>
                </a:gridCol>
              </a:tblGrid>
              <a:tr h="4734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vrstvy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d[m]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Lambda [W/mK]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F4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66299"/>
                  </a:ext>
                </a:extLst>
              </a:tr>
              <a:tr h="5180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Stropní konstrukce Porotherm Miako 250 mm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0,862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722496"/>
                  </a:ext>
                </a:extLst>
              </a:tr>
              <a:tr h="4709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Asf. Pás Glastek 40</a:t>
                      </a:r>
                      <a:endParaRPr lang="cs-CZ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776794"/>
                  </a:ext>
                </a:extLst>
              </a:tr>
              <a:tr h="5167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SmartRoofThermal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0491378"/>
                  </a:ext>
                </a:extLst>
              </a:tr>
              <a:tr h="4498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Knauf DDP Plus</a:t>
                      </a:r>
                      <a:endParaRPr lang="cs-CZ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6967039"/>
                  </a:ext>
                </a:extLst>
              </a:tr>
              <a:tr h="4746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Folie dekplan 76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0,0015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6842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87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9580E-9981-4C43-9A05-FFF29C65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699" y="551406"/>
            <a:ext cx="4457976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D54A81-ACF2-438B-8D13-8ADBEE82774F}"/>
              </a:ext>
            </a:extLst>
          </p:cNvPr>
          <p:cNvSpPr txBox="1">
            <a:spLocks/>
          </p:cNvSpPr>
          <p:nvPr/>
        </p:nvSpPr>
        <p:spPr>
          <a:xfrm>
            <a:off x="1104309" y="1119447"/>
            <a:ext cx="8946541" cy="567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Metody zpracování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Architektonické a dispoziční řešení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popis stavby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Konstrukční řešení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Technologická zařízení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Energetická náročnost budovy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94AAC0-56AC-44B9-A332-B5FDCFFB0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5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463" y="402672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Konstrukční řešení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4B89F6-F44C-4BF5-A64D-937D0117BBC6}"/>
              </a:ext>
            </a:extLst>
          </p:cNvPr>
          <p:cNvSpPr txBox="1">
            <a:spLocks/>
          </p:cNvSpPr>
          <p:nvPr/>
        </p:nvSpPr>
        <p:spPr>
          <a:xfrm>
            <a:off x="1164571" y="984415"/>
            <a:ext cx="8096876" cy="5005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Střecha: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Nad 2.NP – průměrná tloušťka izolace [max. tl. 242 mm]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Posouzení: U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rec,20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= 0,16 W/m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K&gt; U= 0,102 W/m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=&gt;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Vyhovuje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3E2276CB-F83B-4F99-8E89-7931218C8D05}"/>
              </a:ext>
            </a:extLst>
          </p:cNvPr>
          <p:cNvSpPr txBox="1">
            <a:spLocks/>
          </p:cNvSpPr>
          <p:nvPr/>
        </p:nvSpPr>
        <p:spPr>
          <a:xfrm>
            <a:off x="1164571" y="4678684"/>
            <a:ext cx="2597989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A5DF090-EFA2-451B-9F19-154DF24D8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953070"/>
              </p:ext>
            </p:extLst>
          </p:nvPr>
        </p:nvGraphicFramePr>
        <p:xfrm>
          <a:off x="1164571" y="1630668"/>
          <a:ext cx="8850383" cy="3253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8839">
                  <a:extLst>
                    <a:ext uri="{9D8B030D-6E8A-4147-A177-3AD203B41FA5}">
                      <a16:colId xmlns:a16="http://schemas.microsoft.com/office/drawing/2014/main" val="217936918"/>
                    </a:ext>
                  </a:extLst>
                </a:gridCol>
                <a:gridCol w="1089317">
                  <a:extLst>
                    <a:ext uri="{9D8B030D-6E8A-4147-A177-3AD203B41FA5}">
                      <a16:colId xmlns:a16="http://schemas.microsoft.com/office/drawing/2014/main" val="2846277413"/>
                    </a:ext>
                  </a:extLst>
                </a:gridCol>
                <a:gridCol w="2172227">
                  <a:extLst>
                    <a:ext uri="{9D8B030D-6E8A-4147-A177-3AD203B41FA5}">
                      <a16:colId xmlns:a16="http://schemas.microsoft.com/office/drawing/2014/main" val="3898357636"/>
                    </a:ext>
                  </a:extLst>
                </a:gridCol>
              </a:tblGrid>
              <a:tr h="3955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vrstvy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d[m]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Lambda [W/mK]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F4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51787"/>
                  </a:ext>
                </a:extLst>
              </a:tr>
              <a:tr h="4854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Stropní konstrukce PorothermMiako 250 mm</a:t>
                      </a:r>
                      <a:endParaRPr lang="cs-CZ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0,862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6284410"/>
                  </a:ext>
                </a:extLst>
              </a:tr>
              <a:tr h="3738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Asf. Pás Glastek 40</a:t>
                      </a:r>
                      <a:endParaRPr lang="cs-CZ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020399"/>
                  </a:ext>
                </a:extLst>
              </a:tr>
              <a:tr h="4072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SmartRoofThermal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3628629"/>
                  </a:ext>
                </a:extLst>
              </a:tr>
              <a:tr h="3738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Knauf DDP Plus</a:t>
                      </a:r>
                      <a:endParaRPr lang="cs-CZ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9593793"/>
                  </a:ext>
                </a:extLst>
              </a:tr>
              <a:tr h="4819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SmartRoof Top 1 CFT</a:t>
                      </a:r>
                      <a:endParaRPr lang="cs-CZ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0,060</a:t>
                      </a:r>
                      <a:endParaRPr lang="cs-CZ" sz="20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0,038</a:t>
                      </a:r>
                      <a:endParaRPr lang="cs-CZ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87724"/>
                  </a:ext>
                </a:extLst>
              </a:tr>
              <a:tr h="3738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Folie dekplan 76</a:t>
                      </a:r>
                      <a:endParaRPr lang="cs-CZ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F4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0,0015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4693956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D9C26D84-3651-4999-AFF0-1460F0241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25000" b="6232"/>
          <a:stretch/>
        </p:blipFill>
        <p:spPr>
          <a:xfrm>
            <a:off x="1164571" y="5503177"/>
            <a:ext cx="5386344" cy="1283816"/>
          </a:xfrm>
          <a:prstGeom prst="rect">
            <a:avLst/>
          </a:prstGeom>
        </p:spPr>
      </p:pic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593C8BBA-6D3F-4D48-9EFA-212D8DEA2626}"/>
              </a:ext>
            </a:extLst>
          </p:cNvPr>
          <p:cNvSpPr txBox="1">
            <a:spLocks/>
          </p:cNvSpPr>
          <p:nvPr/>
        </p:nvSpPr>
        <p:spPr>
          <a:xfrm>
            <a:off x="6550916" y="5611437"/>
            <a:ext cx="3020924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www.knaufinsulation.cz</a:t>
            </a:r>
          </a:p>
        </p:txBody>
      </p:sp>
    </p:spTree>
    <p:extLst>
      <p:ext uri="{BB962C8B-B14F-4D97-AF65-F5344CB8AC3E}">
        <p14:creationId xmlns:p14="http://schemas.microsoft.com/office/powerpoint/2010/main" val="4271726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471038"/>
            <a:ext cx="9504725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Technologická zařízení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4B89F6-F44C-4BF5-A64D-937D0117BBC6}"/>
              </a:ext>
            </a:extLst>
          </p:cNvPr>
          <p:cNvSpPr txBox="1">
            <a:spLocks/>
          </p:cNvSpPr>
          <p:nvPr/>
        </p:nvSpPr>
        <p:spPr>
          <a:xfrm>
            <a:off x="822119" y="1274757"/>
            <a:ext cx="8598717" cy="4136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Řízené větrání s rekuperační jednotkou Vaillant VAR 360/4 s tepelnou účinností 92 %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Tepelné čerpadlo země/voda NIBE F1155 o výkonu 6 kW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Součástí je zásobník TV o objemu 180 l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Jako doplňkový zdroj v jednotlivých místností budou folie pro stropní vytápění: ECOFILM C. Tento doplňkový zdroj bude primárně napájen z fotovoltaických panelů. 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F4BF469D-EEA5-45DB-9CFC-07252D79ECCB}"/>
              </a:ext>
            </a:extLst>
          </p:cNvPr>
          <p:cNvSpPr txBox="1">
            <a:spLocks/>
          </p:cNvSpPr>
          <p:nvPr/>
        </p:nvSpPr>
        <p:spPr>
          <a:xfrm>
            <a:off x="9101169" y="4709922"/>
            <a:ext cx="3020924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http://www.fenixgroup.cz</a:t>
            </a:r>
          </a:p>
          <a:p>
            <a:pPr marL="0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404277-A707-4DE3-B66A-CC43DA2EEA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4169" b="6606"/>
          <a:stretch/>
        </p:blipFill>
        <p:spPr>
          <a:xfrm>
            <a:off x="9646454" y="2029338"/>
            <a:ext cx="2089733" cy="26005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2D30586-32E8-4598-8A61-822220984D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6784" b="6806"/>
          <a:stretch/>
        </p:blipFill>
        <p:spPr>
          <a:xfrm>
            <a:off x="1192061" y="4827368"/>
            <a:ext cx="7003097" cy="1934159"/>
          </a:xfrm>
          <a:prstGeom prst="rect">
            <a:avLst/>
          </a:prstGeom>
        </p:spPr>
      </p:pic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338CF124-15AF-4E9D-B86E-F4155E8F6DF5}"/>
              </a:ext>
            </a:extLst>
          </p:cNvPr>
          <p:cNvSpPr txBox="1">
            <a:spLocks/>
          </p:cNvSpPr>
          <p:nvPr/>
        </p:nvSpPr>
        <p:spPr>
          <a:xfrm>
            <a:off x="8195158" y="6038711"/>
            <a:ext cx="3020924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http://www.fenixgroup.cz</a:t>
            </a:r>
          </a:p>
          <a:p>
            <a:pPr marL="0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96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471038"/>
            <a:ext cx="9504725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Energetická náročnost budovy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4B89F6-F44C-4BF5-A64D-937D0117BBC6}"/>
              </a:ext>
            </a:extLst>
          </p:cNvPr>
          <p:cNvSpPr txBox="1">
            <a:spLocks/>
          </p:cNvSpPr>
          <p:nvPr/>
        </p:nvSpPr>
        <p:spPr>
          <a:xfrm>
            <a:off x="822120" y="1098958"/>
            <a:ext cx="9815120" cy="5659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Průměrný součinitel prostupu tepla budovy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nízkoenergetické RD... U,em,max: 0,35 W/(m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.K) 				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energeticky pasivní RD... U,em,max: 0,22 W/(m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.K) 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průměrný součinitel prostupu tepla U,em: 0,18 W/(m</a:t>
            </a:r>
            <a:r>
              <a:rPr lang="cs-CZ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.K) 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U,em &lt; 0,22 W/(m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K) JE SPLNĚN POŽADAVEK PRO ENERGETICKY PASIVNÍ RD.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Měrná potřeba tepla na vytápění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nízkoenergetické RD... E,A,max: 50 kWh/(m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.a) 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energeticky pasivní RD... E,A,max: 20 kWh/(m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.a) 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měrná potřeba tepla na vytápění E,A: 28 kWh/(m</a:t>
            </a:r>
            <a:r>
              <a:rPr lang="pt-B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.a) 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E,A &lt; 50 kWh/(m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.a) JE SPLNĚN POŽADAVEK PRO NÍZKOENERGETICKÝ RD. 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12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471038"/>
            <a:ext cx="9504725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Energetická náročnost budovy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4B89F6-F44C-4BF5-A64D-937D0117BBC6}"/>
              </a:ext>
            </a:extLst>
          </p:cNvPr>
          <p:cNvSpPr txBox="1">
            <a:spLocks/>
          </p:cNvSpPr>
          <p:nvPr/>
        </p:nvSpPr>
        <p:spPr>
          <a:xfrm>
            <a:off x="830509" y="1299924"/>
            <a:ext cx="9857065" cy="33140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Měrná neobnovitelná primární energie: 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energeticky pasivní RD... PE,A,max: 60 kWh/(m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.a)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měrná neobn. primární energie PE,A: 35 kWh/(m</a:t>
            </a:r>
            <a:r>
              <a:rPr lang="cs-CZ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.a) 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PE,A &lt; 60 kWh/(m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.a) JE SPLNĚN POŽADAVEK PRO ENERGETICKY PASIVNÍ RD. 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Zatřídění rodinného domu: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RD 30NE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Clr>
                <a:schemeClr val="tx1"/>
              </a:buClr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64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471038"/>
            <a:ext cx="9504725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Energetický štítek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5FA6922-EB34-4B7D-97CF-DFC12F91EC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64"/>
          <a:stretch/>
        </p:blipFill>
        <p:spPr>
          <a:xfrm>
            <a:off x="2571750" y="1194761"/>
            <a:ext cx="5892929" cy="5449320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844C35A2-D6F1-4FAD-8BB4-F25ACF53B52C}"/>
              </a:ext>
            </a:extLst>
          </p:cNvPr>
          <p:cNvSpPr txBox="1">
            <a:spLocks/>
          </p:cNvSpPr>
          <p:nvPr/>
        </p:nvSpPr>
        <p:spPr>
          <a:xfrm>
            <a:off x="8464679" y="6132928"/>
            <a:ext cx="3020924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Energie 2015 </a:t>
            </a:r>
          </a:p>
        </p:txBody>
      </p:sp>
    </p:spTree>
    <p:extLst>
      <p:ext uri="{BB962C8B-B14F-4D97-AF65-F5344CB8AC3E}">
        <p14:creationId xmlns:p14="http://schemas.microsoft.com/office/powerpoint/2010/main" val="3090099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471038"/>
            <a:ext cx="9504725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D32D84-8381-4B29-8C9E-077E40D0F40B}"/>
              </a:ext>
            </a:extLst>
          </p:cNvPr>
          <p:cNvSpPr txBox="1">
            <a:spLocks/>
          </p:cNvSpPr>
          <p:nvPr/>
        </p:nvSpPr>
        <p:spPr>
          <a:xfrm>
            <a:off x="1105847" y="1389489"/>
            <a:ext cx="9220999" cy="45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Splnění tepelně – technických požadavků pro nízkoenergetické budovy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Rodinný dům splňuje požadavky pro nízkoenergetické budovy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Tato práce byla pro mě velmi zajímavá a přínosná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29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2870290"/>
            <a:ext cx="9915785" cy="723722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  <a:buClr>
                <a:schemeClr val="tx1"/>
              </a:buClr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83261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471038"/>
            <a:ext cx="9915785" cy="723722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  <a:buClr>
                <a:schemeClr val="tx1"/>
              </a:buClr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Odpovědi na otázky vedoucího práce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D32D84-8381-4B29-8C9E-077E40D0F40B}"/>
              </a:ext>
            </a:extLst>
          </p:cNvPr>
          <p:cNvSpPr txBox="1">
            <a:spLocks/>
          </p:cNvSpPr>
          <p:nvPr/>
        </p:nvSpPr>
        <p:spPr>
          <a:xfrm>
            <a:off x="879343" y="1506935"/>
            <a:ext cx="9447503" cy="45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Jaká zemina se předpokládá v místě založení stavby? Respektive jak je zajištěno odvodnění základové spáry?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Jaké jsou zásady pro návrh střešních vpustí a pojistného přepadu? Jaká je minimální vzdálenost střešní vpusti od atiky či jiných konstrukcí vystupujících nad střešní rovinu? 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 výsledků vyhodnocení energetické náročnosti budovy splňuje navržený objekt požadavky pro nízkoenergetický standard. Jaká opatření by bylo potřeba přijmout, aby objekt splňoval požadavky pro pasivní standard? 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64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471038"/>
            <a:ext cx="9915785" cy="723722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  <a:buClr>
                <a:schemeClr val="tx1"/>
              </a:buClr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Odpovědi na otázky vedoucího práce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CB454FD-CDA5-44CF-BA27-DFC07EFB8E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96" y="1411488"/>
            <a:ext cx="4379142" cy="4537908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A1780A9E-AB37-40B2-91E8-F0F69B700041}"/>
              </a:ext>
            </a:extLst>
          </p:cNvPr>
          <p:cNvSpPr txBox="1">
            <a:spLocks/>
          </p:cNvSpPr>
          <p:nvPr/>
        </p:nvSpPr>
        <p:spPr>
          <a:xfrm>
            <a:off x="7735281" y="5595491"/>
            <a:ext cx="3020924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Energie 2015 </a:t>
            </a: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8F5FE27D-E340-40B8-A325-2D45F8E88C46}"/>
              </a:ext>
            </a:extLst>
          </p:cNvPr>
          <p:cNvSpPr txBox="1">
            <a:spLocks/>
          </p:cNvSpPr>
          <p:nvPr/>
        </p:nvSpPr>
        <p:spPr>
          <a:xfrm>
            <a:off x="8381771" y="3316574"/>
            <a:ext cx="2263858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Obvodová stěna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EDBD49E0-F1EC-4481-8084-076BFCBE2EB7}"/>
              </a:ext>
            </a:extLst>
          </p:cNvPr>
          <p:cNvSpPr txBox="1">
            <a:spLocks/>
          </p:cNvSpPr>
          <p:nvPr/>
        </p:nvSpPr>
        <p:spPr>
          <a:xfrm>
            <a:off x="5477967" y="6248673"/>
            <a:ext cx="1225049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Střecha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7E8211D4-6852-44C5-9A2A-0EBADF411BB8}"/>
              </a:ext>
            </a:extLst>
          </p:cNvPr>
          <p:cNvSpPr txBox="1">
            <a:spLocks/>
          </p:cNvSpPr>
          <p:nvPr/>
        </p:nvSpPr>
        <p:spPr>
          <a:xfrm>
            <a:off x="1728132" y="5574780"/>
            <a:ext cx="1215728" cy="41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Podlaha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7711224D-02A7-4BEF-B7E9-7C4B93C551B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361341" y="3523340"/>
            <a:ext cx="1020430" cy="15710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E9BD90DF-714D-4F0B-B317-D7D24B16B283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293453" y="5742630"/>
            <a:ext cx="184514" cy="712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3E606E3E-26B5-4CB3-8A07-997545BACE35}"/>
              </a:ext>
            </a:extLst>
          </p:cNvPr>
          <p:cNvCxnSpPr/>
          <p:nvPr/>
        </p:nvCxnSpPr>
        <p:spPr>
          <a:xfrm flipV="1">
            <a:off x="2843868" y="4865615"/>
            <a:ext cx="964734" cy="877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Zástupný symbol pro obsah 4">
            <a:extLst>
              <a:ext uri="{FF2B5EF4-FFF2-40B4-BE49-F238E27FC236}">
                <a16:creationId xmlns:a16="http://schemas.microsoft.com/office/drawing/2014/main" id="{73DC464B-D044-4CFD-974E-99F804E7914F}"/>
              </a:ext>
            </a:extLst>
          </p:cNvPr>
          <p:cNvSpPr txBox="1">
            <a:spLocks/>
          </p:cNvSpPr>
          <p:nvPr/>
        </p:nvSpPr>
        <p:spPr>
          <a:xfrm>
            <a:off x="226415" y="1611250"/>
            <a:ext cx="3464653" cy="177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Okna plastová s izolačním dvojsklem s folií Heat Mirror Uw=0,7 W/(m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K) </a:t>
            </a:r>
          </a:p>
        </p:txBody>
      </p:sp>
      <p:sp>
        <p:nvSpPr>
          <p:cNvPr id="25" name="Zástupný symbol pro obsah 4">
            <a:extLst>
              <a:ext uri="{FF2B5EF4-FFF2-40B4-BE49-F238E27FC236}">
                <a16:creationId xmlns:a16="http://schemas.microsoft.com/office/drawing/2014/main" id="{C7BD67DF-BFB5-4E71-9EB9-7F9F13A04231}"/>
              </a:ext>
            </a:extLst>
          </p:cNvPr>
          <p:cNvSpPr txBox="1">
            <a:spLocks/>
          </p:cNvSpPr>
          <p:nvPr/>
        </p:nvSpPr>
        <p:spPr>
          <a:xfrm>
            <a:off x="226415" y="3477670"/>
            <a:ext cx="3464653" cy="177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Dveře vstupní Uw=1,2 W/(m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K) </a:t>
            </a:r>
          </a:p>
        </p:txBody>
      </p:sp>
    </p:spTree>
    <p:extLst>
      <p:ext uri="{BB962C8B-B14F-4D97-AF65-F5344CB8AC3E}">
        <p14:creationId xmlns:p14="http://schemas.microsoft.com/office/powerpoint/2010/main" val="99975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9580E-9981-4C43-9A05-FFF29C65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699" y="551406"/>
            <a:ext cx="4457976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D54A81-ACF2-438B-8D13-8ADBEE82774F}"/>
              </a:ext>
            </a:extLst>
          </p:cNvPr>
          <p:cNvSpPr txBox="1">
            <a:spLocks/>
          </p:cNvSpPr>
          <p:nvPr/>
        </p:nvSpPr>
        <p:spPr>
          <a:xfrm>
            <a:off x="1055513" y="1893716"/>
            <a:ext cx="8946541" cy="433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Osobní zájem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Potenciál v nízkoenergetických stavbách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Problematika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Aktuálnost 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Stavební materiály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94AAC0-56AC-44B9-A332-B5FDCFFB0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031" y="517850"/>
            <a:ext cx="4457976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45B483-7A86-4508-B213-FC20AB9C9597}"/>
              </a:ext>
            </a:extLst>
          </p:cNvPr>
          <p:cNvSpPr txBox="1">
            <a:spLocks/>
          </p:cNvSpPr>
          <p:nvPr/>
        </p:nvSpPr>
        <p:spPr>
          <a:xfrm>
            <a:off x="1139404" y="1751103"/>
            <a:ext cx="9187444" cy="34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architektonického a stavebně – konstrukčního řešení objektu s nízkou spotřebou energie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Architektonického a stavebně konstrukční studie s výkresovou dokumentací ve stupni „Projekt pro stavební povolení“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Tepelně – technické posouzení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Vyhodnocení energetické náročnosti budovy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38346F1-B24A-42ED-92D1-05643E133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424" y="551406"/>
            <a:ext cx="6174297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Metody zpracování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45B483-7A86-4508-B213-FC20AB9C9597}"/>
              </a:ext>
            </a:extLst>
          </p:cNvPr>
          <p:cNvSpPr txBox="1">
            <a:spLocks/>
          </p:cNvSpPr>
          <p:nvPr/>
        </p:nvSpPr>
        <p:spPr>
          <a:xfrm>
            <a:off x="1139403" y="1751103"/>
            <a:ext cx="9732729" cy="45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Projektová dokumentace zpracována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ArchiCad 19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AutoCAD 2015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Teplo 2014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Energie 2015</a:t>
            </a: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C8CFE2-C9C5-4DF0-8047-8E5245798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0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424" y="551406"/>
            <a:ext cx="6174297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Umístění stavby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31F7039-C165-4C84-BB0F-2375C211F0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1" b="33269"/>
          <a:stretch/>
        </p:blipFill>
        <p:spPr>
          <a:xfrm>
            <a:off x="1164570" y="3785787"/>
            <a:ext cx="8270576" cy="2967680"/>
          </a:xfrm>
          <a:prstGeom prst="rect">
            <a:avLst/>
          </a:prstGeo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45B483-7A86-4508-B213-FC20AB9C9597}"/>
              </a:ext>
            </a:extLst>
          </p:cNvPr>
          <p:cNvSpPr txBox="1">
            <a:spLocks/>
          </p:cNvSpPr>
          <p:nvPr/>
        </p:nvSpPr>
        <p:spPr>
          <a:xfrm>
            <a:off x="1164570" y="1191392"/>
            <a:ext cx="9732729" cy="259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Umístění stavby: Vlašim, Vorlinská alej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Katastrální území: Vlašim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Výměra pozemku: 933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Parcelní číslo: 2277/348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2EB897E-BFB8-4E04-99A8-29A44F82FD4F}"/>
              </a:ext>
            </a:extLst>
          </p:cNvPr>
          <p:cNvSpPr txBox="1">
            <a:spLocks/>
          </p:cNvSpPr>
          <p:nvPr/>
        </p:nvSpPr>
        <p:spPr>
          <a:xfrm>
            <a:off x="9411638" y="5346829"/>
            <a:ext cx="2780362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Upravená mapa z KN</a:t>
            </a:r>
          </a:p>
        </p:txBody>
      </p:sp>
    </p:spTree>
    <p:extLst>
      <p:ext uri="{BB962C8B-B14F-4D97-AF65-F5344CB8AC3E}">
        <p14:creationId xmlns:p14="http://schemas.microsoft.com/office/powerpoint/2010/main" val="25670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528" y="260694"/>
            <a:ext cx="6878972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Koordinační situace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2EB897E-BFB8-4E04-99A8-29A44F82FD4F}"/>
              </a:ext>
            </a:extLst>
          </p:cNvPr>
          <p:cNvSpPr txBox="1">
            <a:spLocks/>
          </p:cNvSpPr>
          <p:nvPr/>
        </p:nvSpPr>
        <p:spPr>
          <a:xfrm>
            <a:off x="8293184" y="5598499"/>
            <a:ext cx="2780362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AutoCAD 2015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1D1F25-7497-40B7-B36A-5AD445C29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27" y="866344"/>
            <a:ext cx="5246527" cy="59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FC6820-D48E-43A4-A059-3AA59D0A3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80" y="1127621"/>
            <a:ext cx="7483911" cy="5612933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67" y="526239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Architektonické řešení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7A8DB22-5125-4282-8EF9-62D2ABB7AACE}"/>
              </a:ext>
            </a:extLst>
          </p:cNvPr>
          <p:cNvSpPr txBox="1">
            <a:spLocks/>
          </p:cNvSpPr>
          <p:nvPr/>
        </p:nvSpPr>
        <p:spPr>
          <a:xfrm>
            <a:off x="9303391" y="5366013"/>
            <a:ext cx="2780362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ArchiCAd 19</a:t>
            </a:r>
          </a:p>
        </p:txBody>
      </p:sp>
    </p:spTree>
    <p:extLst>
      <p:ext uri="{BB962C8B-B14F-4D97-AF65-F5344CB8AC3E}">
        <p14:creationId xmlns:p14="http://schemas.microsoft.com/office/powerpoint/2010/main" val="197515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28950B-7D94-4EF2-A887-108C5A2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724" r="5488" b="5237"/>
          <a:stretch/>
        </p:blipFill>
        <p:spPr>
          <a:xfrm>
            <a:off x="10326847" y="254310"/>
            <a:ext cx="1493398" cy="14602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5A22E55-BD3B-4ED0-B422-F4CE6B769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01" y="551406"/>
            <a:ext cx="8241340" cy="618100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FF5CBEB-322E-4189-9F80-8A2A810F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50" y="551406"/>
            <a:ext cx="8598714" cy="723722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Architektonické řešení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68BDB7-88F1-4E14-87F3-5BA1A0A7E1EF}"/>
              </a:ext>
            </a:extLst>
          </p:cNvPr>
          <p:cNvSpPr txBox="1">
            <a:spLocks/>
          </p:cNvSpPr>
          <p:nvPr/>
        </p:nvSpPr>
        <p:spPr>
          <a:xfrm>
            <a:off x="9798341" y="5332928"/>
            <a:ext cx="2464874" cy="73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 </a:t>
            </a:r>
          </a:p>
          <a:p>
            <a:pPr marL="0" indent="0">
              <a:buFont typeface="Wingdings 3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ArchiCAd 19</a:t>
            </a:r>
          </a:p>
        </p:txBody>
      </p:sp>
    </p:spTree>
    <p:extLst>
      <p:ext uri="{BB962C8B-B14F-4D97-AF65-F5344CB8AC3E}">
        <p14:creationId xmlns:p14="http://schemas.microsoft.com/office/powerpoint/2010/main" val="364657705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1044</TotalTime>
  <Words>873</Words>
  <Application>Microsoft Office PowerPoint</Application>
  <PresentationFormat>Širokoúhlá obrazovka</PresentationFormat>
  <Paragraphs>280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Tw Cen MT</vt:lpstr>
      <vt:lpstr>Wingdings</vt:lpstr>
      <vt:lpstr>Wingdings 3</vt:lpstr>
      <vt:lpstr>Kapka</vt:lpstr>
      <vt:lpstr>BAKALÁŘSKÁ PRÁCE NOVOSTAVBA OBJEKTU S NÍZKOU SPOTŘEBOU ENERGIE</vt:lpstr>
      <vt:lpstr>obsah</vt:lpstr>
      <vt:lpstr>MOTIVACE</vt:lpstr>
      <vt:lpstr>Cíl práce</vt:lpstr>
      <vt:lpstr>Metody zpracování</vt:lpstr>
      <vt:lpstr>Umístění stavby</vt:lpstr>
      <vt:lpstr>Koordinační situace</vt:lpstr>
      <vt:lpstr>Architektonické řešení</vt:lpstr>
      <vt:lpstr>Architektonické řešení</vt:lpstr>
      <vt:lpstr>Architektonické řešení</vt:lpstr>
      <vt:lpstr>Architektonické řešení</vt:lpstr>
      <vt:lpstr>dispoziční řešení</vt:lpstr>
      <vt:lpstr>dispoziční řešení</vt:lpstr>
      <vt:lpstr>Řez a-a´</vt:lpstr>
      <vt:lpstr>Základní popis stavby</vt:lpstr>
      <vt:lpstr>Konstrukční řešení</vt:lpstr>
      <vt:lpstr>Konstrukční řešení</vt:lpstr>
      <vt:lpstr>Konstrukční řešení</vt:lpstr>
      <vt:lpstr>Konstrukční řešení</vt:lpstr>
      <vt:lpstr>Konstrukční řešení</vt:lpstr>
      <vt:lpstr>Technologická zařízení</vt:lpstr>
      <vt:lpstr>Energetická náročnost budovy</vt:lpstr>
      <vt:lpstr>Energetická náročnost budovy</vt:lpstr>
      <vt:lpstr>Energetický štítek</vt:lpstr>
      <vt:lpstr>závěr</vt:lpstr>
      <vt:lpstr>Děkuji za pozornost</vt:lpstr>
      <vt:lpstr>Odpovědi na otázky vedoucího práce</vt:lpstr>
      <vt:lpstr>Odpovědi na otázky vedoucího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Janák</dc:creator>
  <cp:lastModifiedBy>David Janák</cp:lastModifiedBy>
  <cp:revision>66</cp:revision>
  <dcterms:created xsi:type="dcterms:W3CDTF">2017-06-09T15:31:00Z</dcterms:created>
  <dcterms:modified xsi:type="dcterms:W3CDTF">2017-06-20T19:57:33Z</dcterms:modified>
</cp:coreProperties>
</file>