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70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71" r:id="rId13"/>
    <p:sldId id="274" r:id="rId14"/>
    <p:sldId id="269" r:id="rId15"/>
    <p:sldId id="27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EBD2-A4CF-4435-8519-09D56DFA89BD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4EA0-4C02-4BBD-A7C0-66FBF69E9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4EA0-4C02-4BBD-A7C0-66FBF69E9F2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Rekonstrukce objektu na objekt s nízkou spotřebou energie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800" dirty="0" smtClean="0"/>
              <a:t>školní dílny ZŠ Teplá</a:t>
            </a:r>
            <a:endParaRPr lang="cs-CZ" sz="36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285984" y="5143488"/>
            <a:ext cx="4572032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Autor: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Marek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Rychtr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>
                <a:solidFill>
                  <a:schemeClr val="tx1">
                    <a:tint val="75000"/>
                  </a:schemeClr>
                </a:solidFill>
              </a:rPr>
              <a:t>Vedoucí: Ing. Michal Kraus, </a:t>
            </a:r>
            <a:r>
              <a:rPr lang="cs-CZ" sz="2000" dirty="0" err="1" smtClean="0">
                <a:solidFill>
                  <a:schemeClr val="tx1">
                    <a:tint val="75000"/>
                  </a:schemeClr>
                </a:solidFill>
              </a:rPr>
              <a:t>Ph.D</a:t>
            </a:r>
            <a:r>
              <a:rPr lang="cs-CZ" sz="20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>
                <a:solidFill>
                  <a:schemeClr val="tx1">
                    <a:tint val="75000"/>
                  </a:schemeClr>
                </a:solidFill>
              </a:rPr>
              <a:t>Oponent: Ing. Tomáš Hrdlička</a:t>
            </a:r>
          </a:p>
        </p:txBody>
      </p:sp>
      <p:pic>
        <p:nvPicPr>
          <p:cNvPr id="12292" name="Picture 4" descr="Výsledek obrázku pro všt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000768"/>
            <a:ext cx="1928826" cy="669731"/>
          </a:xfrm>
          <a:prstGeom prst="rect">
            <a:avLst/>
          </a:prstGeom>
          <a:noFill/>
        </p:spPr>
      </p:pic>
      <p:pic>
        <p:nvPicPr>
          <p:cNvPr id="6" name="Picture 2" descr="C:\Users\ASUS\Desktop\DÍLNY-TEPLÁ vizualizace - Obrázek #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5494664" cy="314327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534777" y="6488668"/>
            <a:ext cx="16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dirty="0" smtClean="0">
                <a:solidFill>
                  <a:schemeClr val="tx1">
                    <a:tint val="75000"/>
                  </a:schemeClr>
                </a:solidFill>
              </a:rPr>
              <a:t>Datum: 6/2017</a:t>
            </a:r>
          </a:p>
        </p:txBody>
      </p:sp>
      <p:sp>
        <p:nvSpPr>
          <p:cNvPr id="7" name="Obdélník 6"/>
          <p:cNvSpPr/>
          <p:nvPr/>
        </p:nvSpPr>
        <p:spPr>
          <a:xfrm>
            <a:off x="71406" y="5500702"/>
            <a:ext cx="2015295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sz="1100" dirty="0" smtClean="0">
                <a:solidFill>
                  <a:schemeClr val="tx1">
                    <a:tint val="75000"/>
                  </a:schemeClr>
                </a:solidFill>
              </a:rPr>
              <a:t>Ústav </a:t>
            </a:r>
            <a:r>
              <a:rPr lang="cs-CZ" sz="1100" dirty="0" err="1" smtClean="0">
                <a:solidFill>
                  <a:schemeClr val="tx1">
                    <a:tint val="75000"/>
                  </a:schemeClr>
                </a:solidFill>
              </a:rPr>
              <a:t>technicko</a:t>
            </a:r>
            <a:r>
              <a:rPr lang="cs-CZ" sz="1100" dirty="0" smtClean="0">
                <a:solidFill>
                  <a:schemeClr val="tx1">
                    <a:tint val="75000"/>
                  </a:schemeClr>
                </a:solidFill>
              </a:rPr>
              <a:t> – technologický</a:t>
            </a:r>
          </a:p>
          <a:p>
            <a:pPr lvl="0">
              <a:spcBef>
                <a:spcPct val="20000"/>
              </a:spcBef>
              <a:defRPr/>
            </a:pPr>
            <a:r>
              <a:rPr lang="cs-CZ" sz="1100" dirty="0" smtClean="0">
                <a:solidFill>
                  <a:schemeClr val="tx1">
                    <a:tint val="75000"/>
                  </a:schemeClr>
                </a:solidFill>
              </a:rPr>
              <a:t>Katedra stavebnictví</a:t>
            </a:r>
            <a:endParaRPr lang="cs-CZ" sz="11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konstrukcí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115196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Poškození nosné konstrukce střešního pláště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714348" y="33575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10 dřevěný, pultový vazník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 (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ArchiCAD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19)</a:t>
            </a:r>
            <a:endParaRPr lang="cs-CZ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7818" y="54292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12 nosné trámy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fotodokumentace</a:t>
            </a:r>
            <a:endParaRPr lang="cs-CZ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40719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857628"/>
            <a:ext cx="32861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857224" y="578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11 půdorysné schéma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 (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ArchiCAD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19)</a:t>
            </a:r>
            <a:endParaRPr lang="cs-CZ" sz="1200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Vývojový diagram: spojka 15"/>
          <p:cNvSpPr/>
          <p:nvPr/>
        </p:nvSpPr>
        <p:spPr>
          <a:xfrm>
            <a:off x="2357422" y="5143512"/>
            <a:ext cx="214314" cy="21431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ka 16"/>
          <p:cNvSpPr/>
          <p:nvPr/>
        </p:nvSpPr>
        <p:spPr>
          <a:xfrm>
            <a:off x="1142976" y="4214818"/>
            <a:ext cx="214314" cy="21431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rekonstrukce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Autofit/>
          </a:bodyPr>
          <a:lstStyle/>
          <a:p>
            <a:r>
              <a:rPr lang="cs-CZ" sz="2400" dirty="0" smtClean="0"/>
              <a:t>Vytvoření okopu okolo budovy</a:t>
            </a:r>
          </a:p>
          <a:p>
            <a:r>
              <a:rPr lang="cs-CZ" sz="2400" dirty="0" smtClean="0"/>
              <a:t>Podchycení základové spáry</a:t>
            </a:r>
          </a:p>
          <a:p>
            <a:r>
              <a:rPr lang="cs-CZ" sz="2400" dirty="0" smtClean="0"/>
              <a:t>HI – nerezové ocelové desky</a:t>
            </a:r>
          </a:p>
          <a:p>
            <a:r>
              <a:rPr lang="cs-CZ" sz="2400" dirty="0" smtClean="0"/>
              <a:t>XPS, nopová fólie, drenáž, vsak</a:t>
            </a:r>
          </a:p>
          <a:p>
            <a:r>
              <a:rPr lang="cs-CZ" sz="2400" dirty="0" smtClean="0"/>
              <a:t>Zásyp</a:t>
            </a:r>
          </a:p>
          <a:p>
            <a:r>
              <a:rPr lang="cs-CZ" sz="2400" dirty="0" smtClean="0"/>
              <a:t>Fixace trhlin pomocí ocelových spon</a:t>
            </a:r>
          </a:p>
          <a:p>
            <a:r>
              <a:rPr lang="cs-CZ" sz="2400" dirty="0" smtClean="0"/>
              <a:t>Sanační omítky</a:t>
            </a:r>
          </a:p>
          <a:p>
            <a:r>
              <a:rPr lang="cs-CZ" sz="2400" dirty="0" smtClean="0"/>
              <a:t>Odstranění střechy</a:t>
            </a:r>
          </a:p>
          <a:p>
            <a:r>
              <a:rPr lang="cs-CZ" sz="2400" dirty="0" smtClean="0"/>
              <a:t>Vyhotovení ŽB věnce</a:t>
            </a:r>
          </a:p>
          <a:p>
            <a:r>
              <a:rPr lang="cs-CZ" sz="2400" dirty="0" smtClean="0"/>
              <a:t>Nová skladba střechy</a:t>
            </a:r>
          </a:p>
          <a:p>
            <a:r>
              <a:rPr lang="cs-CZ" sz="2400" dirty="0" smtClean="0"/>
              <a:t>Další úpravy (změna dispozice,</a:t>
            </a:r>
          </a:p>
          <a:p>
            <a:pPr>
              <a:buNone/>
            </a:pPr>
            <a:r>
              <a:rPr lang="cs-CZ" sz="2400" dirty="0" smtClean="0"/>
              <a:t>      nové otvory, TI atd.)</a:t>
            </a:r>
            <a:endParaRPr lang="cs-CZ" sz="2400" dirty="0"/>
          </a:p>
        </p:txBody>
      </p:sp>
      <p:pic>
        <p:nvPicPr>
          <p:cNvPr id="6150" name="Picture 6" descr="https://scontent-frx5-1.xx.fbcdn.net/v/t34.0-12/19389875_1352364731521728_752882476_n.jpg?oh=cd1814b3e4241bfc8ce2773211983ad8&amp;oe=594C17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71942"/>
            <a:ext cx="2928958" cy="2196719"/>
          </a:xfrm>
          <a:prstGeom prst="rect">
            <a:avLst/>
          </a:prstGeom>
          <a:noFill/>
        </p:spPr>
      </p:pic>
      <p:pic>
        <p:nvPicPr>
          <p:cNvPr id="6152" name="Picture 8" descr="https://scontent-frx5-1.xx.fbcdn.net/v/t34.0-12/19415663_1352364618188406_2137396233_n.jpg?oh=f5ad74c1b6dc6dc972d2063a7c7f5f20&amp;oe=594C3C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28736"/>
            <a:ext cx="2952770" cy="221457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857884" y="62865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13 a 14 foto objektu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fotodokumentace</a:t>
            </a:r>
            <a:endParaRPr lang="cs-CZ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Dispozice - nový stav</a:t>
            </a:r>
            <a:endParaRPr lang="cs-CZ" dirty="0"/>
          </a:p>
        </p:txBody>
      </p:sp>
      <p:pic>
        <p:nvPicPr>
          <p:cNvPr id="7" name="Obrázek 6" descr="Nový rastrový obrá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9296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Nový rastrový obrázek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00636"/>
            <a:ext cx="3576417" cy="1500175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000364" y="4500570"/>
            <a:ext cx="344325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Dispozice stávajícího stavu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4282" y="61436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15 a 16 půdorys nového a stávajícího stavu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 (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ArchiCAD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19)</a:t>
            </a:r>
            <a:endParaRPr lang="cs-CZ" sz="1200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sz="1200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Tepelně – technické posouzení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72198" y="2428868"/>
            <a:ext cx="3071802" cy="1785949"/>
          </a:xfrm>
        </p:spPr>
        <p:txBody>
          <a:bodyPr>
            <a:normAutofit/>
          </a:bodyPr>
          <a:lstStyle/>
          <a:p>
            <a:pPr marL="180000" indent="-180000">
              <a:spcBef>
                <a:spcPts val="100"/>
              </a:spcBef>
              <a:buNone/>
            </a:pPr>
            <a:r>
              <a:rPr lang="cs-CZ" sz="1600" dirty="0" smtClean="0"/>
              <a:t>EPS 160 mm</a:t>
            </a:r>
          </a:p>
          <a:p>
            <a:pPr marL="180000" indent="-180000">
              <a:spcBef>
                <a:spcPts val="100"/>
              </a:spcBef>
              <a:buNone/>
            </a:pPr>
            <a:r>
              <a:rPr lang="cs-CZ" sz="1600" dirty="0" smtClean="0"/>
              <a:t>EPS 160 mm</a:t>
            </a:r>
          </a:p>
          <a:p>
            <a:pPr marL="180000" indent="-180000">
              <a:spcBef>
                <a:spcPts val="100"/>
              </a:spcBef>
              <a:buNone/>
            </a:pPr>
            <a:r>
              <a:rPr lang="cs-CZ" sz="1600" dirty="0" smtClean="0"/>
              <a:t>CLIMATIZER PLUS 240 mm</a:t>
            </a:r>
          </a:p>
          <a:p>
            <a:pPr marL="180000" indent="-180000">
              <a:spcBef>
                <a:spcPts val="100"/>
              </a:spcBef>
              <a:buNone/>
            </a:pPr>
            <a:r>
              <a:rPr lang="cs-CZ" sz="1600" dirty="0" smtClean="0"/>
              <a:t>EPS 160 mm</a:t>
            </a:r>
          </a:p>
          <a:p>
            <a:pPr marL="180000" indent="-180000">
              <a:spcBef>
                <a:spcPts val="100"/>
              </a:spcBef>
              <a:buNone/>
            </a:pPr>
            <a:r>
              <a:rPr lang="cs-CZ" sz="1600" dirty="0" smtClean="0"/>
              <a:t>EPS 100 mm</a:t>
            </a:r>
          </a:p>
          <a:p>
            <a:endParaRPr lang="cs-CZ" sz="1800" dirty="0"/>
          </a:p>
        </p:txBody>
      </p:sp>
      <p:pic>
        <p:nvPicPr>
          <p:cNvPr id="29698" name="Picture 2" descr="C:\Users\ASUS\Desktop\Nový rastrový obrázek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5643602" cy="228185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8596" y="4429132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Hodnota měrné roční potřeby tepla na vytápění před rekonstrukcí: 		739 kWh/(m</a:t>
            </a:r>
            <a:r>
              <a:rPr kumimoji="0" lang="cs-CZ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b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Hodnota měrné roční potřeby tepla na vytápění po rekonstrukci: 		 23  kWh/(m</a:t>
            </a:r>
            <a:r>
              <a:rPr kumimoji="0" lang="cs-CZ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endParaRPr kumimoji="0" 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Celková dodaná roční energie před rekonstrukcí: 			1556 kWh/(m</a:t>
            </a:r>
            <a:r>
              <a:rPr kumimoji="0" lang="cs-CZ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b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Celková dodaná roční energie po rekonstrukci: 			146  kWh/(m</a:t>
            </a:r>
            <a:r>
              <a:rPr kumimoji="0" lang="cs-CZ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929290" y="6357958"/>
            <a:ext cx="321471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Marek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Rychtr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14366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1538" y="4214818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„Pokud by se, v tak malém městě jako je Teplá, uplatnil návrh této rekonstrukce školních dílen, učitelé by měli dobré podmínky k motivování dětí k manuálním činnostem a vytvoření kladného vztahu k řemeslům.“</a:t>
            </a:r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vedoucího a oponenta 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401080" cy="36147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u="sng" dirty="0" smtClean="0"/>
              <a:t>Vedoucí BP Ing. Michal Kraus, </a:t>
            </a:r>
            <a:r>
              <a:rPr lang="cs-CZ" sz="2000" u="sng" dirty="0" err="1" smtClean="0"/>
              <a:t>Ph.D</a:t>
            </a:r>
            <a:r>
              <a:rPr lang="cs-CZ" sz="2000" u="sng" dirty="0" smtClean="0"/>
              <a:t>.</a:t>
            </a:r>
          </a:p>
          <a:p>
            <a:r>
              <a:rPr lang="cs-CZ" sz="2000" dirty="0" smtClean="0"/>
              <a:t>Jaký postup autor navrhuje při bourání, respektive rozšiřování, otvorů ve stávajícím zdivu? </a:t>
            </a:r>
          </a:p>
          <a:p>
            <a:r>
              <a:rPr lang="cs-CZ" sz="2000" dirty="0" smtClean="0"/>
              <a:t>Jaké jsou odhadované náklady na rekonstrukci? Jaká je odhadovaná návratnost investice?</a:t>
            </a:r>
          </a:p>
          <a:p>
            <a:r>
              <a:rPr lang="cs-CZ" sz="2000" dirty="0" smtClean="0"/>
              <a:t>Byl návrh rekonstrukce školních dílen konzultován a předložen majitelům objektu? Případně, že ano, je potencionálně možná její realizace? </a:t>
            </a:r>
          </a:p>
          <a:p>
            <a:r>
              <a:rPr lang="cs-CZ" sz="2000" dirty="0" smtClean="0"/>
              <a:t>Bylo by možné v rámci provádění opatření vedoucích ke snížení energetické náročnosti objektu využít některý z aktuálních dotačních programů nebo podpor?  </a:t>
            </a:r>
          </a:p>
          <a:p>
            <a:pPr>
              <a:buNone/>
            </a:pPr>
            <a:r>
              <a:rPr lang="cs-CZ" sz="2000" u="sng" dirty="0" smtClean="0"/>
              <a:t>Oponent BP Ing. Tomáš Hrdlička</a:t>
            </a:r>
          </a:p>
          <a:p>
            <a:r>
              <a:rPr lang="cs-CZ" sz="2000" dirty="0" smtClean="0"/>
              <a:t>Jak je zajištěno větrání objektu? Pro školní budovy platí hygienické limity, které je třeba dodržet. </a:t>
            </a:r>
          </a:p>
          <a:p>
            <a:r>
              <a:rPr lang="cs-CZ" sz="2000" dirty="0" smtClean="0"/>
              <a:t>Jak bylo zahrnuto větrání objektu do výpočtu energetické náročnosti budovy (která je prezentována měrnou potřebou tepla na vytápění)?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Motivace a důvody k řešení daného problému</a:t>
            </a:r>
          </a:p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Řešený objekt</a:t>
            </a:r>
          </a:p>
          <a:p>
            <a:r>
              <a:rPr lang="cs-CZ" dirty="0" smtClean="0"/>
              <a:t>Identifikace stavby</a:t>
            </a:r>
          </a:p>
          <a:p>
            <a:r>
              <a:rPr lang="cs-CZ" dirty="0" smtClean="0"/>
              <a:t>Popis stávajícího stavu  </a:t>
            </a:r>
          </a:p>
          <a:p>
            <a:r>
              <a:rPr lang="cs-CZ" dirty="0" smtClean="0"/>
              <a:t>Poruchy konstrukcí</a:t>
            </a:r>
          </a:p>
          <a:p>
            <a:r>
              <a:rPr lang="cs-CZ" dirty="0" smtClean="0"/>
              <a:t>Návrh rekonstrukce</a:t>
            </a:r>
          </a:p>
          <a:p>
            <a:r>
              <a:rPr lang="cs-CZ" dirty="0" smtClean="0"/>
              <a:t>Dispozice nového stavu</a:t>
            </a:r>
          </a:p>
          <a:p>
            <a:r>
              <a:rPr lang="cs-CZ" dirty="0" smtClean="0"/>
              <a:t>Závěr</a:t>
            </a:r>
          </a:p>
          <a:p>
            <a:r>
              <a:rPr lang="cs-CZ" dirty="0" smtClean="0"/>
              <a:t>Tepelně technické posouzení</a:t>
            </a:r>
          </a:p>
          <a:p>
            <a:r>
              <a:rPr lang="cs-CZ" dirty="0" smtClean="0"/>
              <a:t>Závěr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cs-CZ" sz="2800" dirty="0" smtClean="0"/>
              <a:t>Aktuální téma - Neustálá poptávka po rekonstrukcích</a:t>
            </a:r>
          </a:p>
          <a:p>
            <a:r>
              <a:rPr lang="cs-CZ" sz="2800" dirty="0" smtClean="0"/>
              <a:t>Měnící se požadavky (energetická náročnost budov)</a:t>
            </a:r>
          </a:p>
          <a:p>
            <a:r>
              <a:rPr lang="cs-CZ" sz="2800" dirty="0" smtClean="0"/>
              <a:t>Zjištění správných konstrukčních řešení a cen</a:t>
            </a:r>
          </a:p>
          <a:p>
            <a:r>
              <a:rPr lang="cs-CZ" sz="2800" dirty="0" smtClean="0"/>
              <a:t>Riziko vzniku chybných rozhodnutí </a:t>
            </a:r>
          </a:p>
          <a:p>
            <a:r>
              <a:rPr lang="cs-CZ" sz="2800" dirty="0" smtClean="0"/>
              <a:t>Vhodné pro budoucí praxi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71472" y="2332037"/>
            <a:ext cx="8143932" cy="2740037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Vytvoření dokumentace rekonstrukce objektu na objekt s nízkou spotřebu energie</a:t>
            </a:r>
          </a:p>
          <a:p>
            <a:r>
              <a:rPr lang="cs-CZ" sz="2800" dirty="0" smtClean="0"/>
              <a:t>Architektonická studie (stavebně technický průzkum) a dokumentace „Projekt pro stavební povolení“</a:t>
            </a:r>
          </a:p>
          <a:p>
            <a:r>
              <a:rPr lang="cs-CZ" sz="2800" dirty="0" smtClean="0"/>
              <a:t>Vyhodnocení původních a navrhovaných konstrukcí z hlediska tepelně – technických vlastností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Řešený objekt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4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6143644"/>
            <a:ext cx="3080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č. 1,2,vlastní vizualizace a foto stavby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3,4 Zdroj: (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google.cz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maps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/teplá)</a:t>
            </a:r>
            <a:endParaRPr kumimoji="0" lang="cs-CZ" sz="1800" b="0" i="1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SUS\Desktop\DÍLNY-TEPLÁ vizualizace - Obrázek #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14487"/>
            <a:ext cx="3571900" cy="2043337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00034" y="85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Školní dílny ZŠ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Teplá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3" descr="C:\Users\ASUS\Desktop\19397831_1352364578188410_202170494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14488"/>
            <a:ext cx="3786213" cy="202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Identifikace stavby</a:t>
            </a:r>
            <a:endParaRPr lang="cs-CZ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57818" y="6396335"/>
            <a:ext cx="2039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č. 5 vizualizace objektu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(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ArchiCAD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19)</a:t>
            </a:r>
            <a:endParaRPr kumimoji="0" lang="cs-CZ" sz="1800" b="0" i="1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1480"/>
            <a:ext cx="352965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Školní dílny (občanská vybavenost)</a:t>
            </a:r>
          </a:p>
          <a:p>
            <a:r>
              <a:rPr lang="cs-CZ" sz="2400" dirty="0" smtClean="0"/>
              <a:t>Jednopodlažní </a:t>
            </a:r>
          </a:p>
          <a:p>
            <a:r>
              <a:rPr lang="cs-CZ" sz="2400" dirty="0" smtClean="0"/>
              <a:t>Obdélníkový půdorys</a:t>
            </a:r>
          </a:p>
          <a:p>
            <a:r>
              <a:rPr lang="cs-CZ" sz="2400" dirty="0" smtClean="0"/>
              <a:t>Cihelné zdivo</a:t>
            </a:r>
          </a:p>
          <a:p>
            <a:r>
              <a:rPr lang="cs-CZ" sz="2400" dirty="0" smtClean="0"/>
              <a:t>Pultová střecha (sklon 6°)</a:t>
            </a:r>
          </a:p>
          <a:p>
            <a:r>
              <a:rPr lang="cs-CZ" sz="2400" dirty="0" smtClean="0"/>
              <a:t>Výstavba 1965 – 1970</a:t>
            </a:r>
          </a:p>
          <a:p>
            <a:r>
              <a:rPr lang="cs-CZ" sz="2400" dirty="0" smtClean="0"/>
              <a:t>Nadmořská výška 690 m. n. m. </a:t>
            </a:r>
          </a:p>
          <a:p>
            <a:r>
              <a:rPr lang="cs-CZ" sz="2400" dirty="0" smtClean="0"/>
              <a:t>Město Teplá</a:t>
            </a:r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stávajícího stavu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Základové konstrukce: Beton</a:t>
            </a:r>
          </a:p>
          <a:p>
            <a:r>
              <a:rPr lang="cs-CZ" sz="2000" dirty="0" smtClean="0"/>
              <a:t>Svislé nosné konstrukce: Cihelné zdivo </a:t>
            </a:r>
            <a:r>
              <a:rPr lang="cs-CZ" sz="2000" dirty="0" err="1" smtClean="0"/>
              <a:t>tl</a:t>
            </a:r>
            <a:r>
              <a:rPr lang="cs-CZ" sz="2000" dirty="0" smtClean="0"/>
              <a:t>. 500 mm</a:t>
            </a:r>
          </a:p>
          <a:p>
            <a:r>
              <a:rPr lang="cs-CZ" sz="2000" dirty="0" smtClean="0"/>
              <a:t>Vodorovné nosné konstrukce: Střecha tvořená dřevěnými pultovými nosníky o délce 9,150m a trámy</a:t>
            </a:r>
          </a:p>
          <a:p>
            <a:r>
              <a:rPr lang="cs-CZ" sz="2000" dirty="0" smtClean="0"/>
              <a:t>Střešní krytiny: Plechová</a:t>
            </a:r>
          </a:p>
          <a:p>
            <a:r>
              <a:rPr lang="cs-CZ" sz="2000" dirty="0" smtClean="0"/>
              <a:t>Nevyhovující podmínky pro výuku pracovních činností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5" name="Picture 2" descr="Nový rastrový obrázek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0438"/>
            <a:ext cx="7072362" cy="2966595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6215082"/>
            <a:ext cx="20960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č. 6 vlastní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(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ArchiCAD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19)</a:t>
            </a:r>
            <a:endParaRPr kumimoji="0" lang="cs-CZ" sz="1800" b="0" i="1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konstrukcí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115196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Trhliny v obvodovém zdivu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8586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78619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786058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071538" y="5214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7 půdorysné schéma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(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ArchiCAD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19)</a:t>
            </a:r>
            <a:endParaRPr lang="cs-CZ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215074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8, 9 trhliny ve stěnách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fotodokumentace</a:t>
            </a:r>
            <a:endParaRPr lang="cs-CZ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Vývojový diagram: spojka 9"/>
          <p:cNvSpPr/>
          <p:nvPr/>
        </p:nvSpPr>
        <p:spPr>
          <a:xfrm>
            <a:off x="2071670" y="4857760"/>
            <a:ext cx="214314" cy="21431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spojka 10"/>
          <p:cNvSpPr/>
          <p:nvPr/>
        </p:nvSpPr>
        <p:spPr>
          <a:xfrm>
            <a:off x="1214414" y="2928934"/>
            <a:ext cx="214314" cy="21431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konstrukcí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115196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Vlhké zdivo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1214414" y="55721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8 vlhké zdivo exteriér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fotodokumentace</a:t>
            </a:r>
            <a:endParaRPr lang="cs-CZ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264320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28575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4429124" y="55721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9 vlhké zdivo interiér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vlastní fotodokumentace</a:t>
            </a:r>
            <a:endParaRPr lang="cs-CZ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673</Words>
  <PresentationFormat>Předvádění na obrazovce (4:3)</PresentationFormat>
  <Paragraphs>112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Rekonstrukce objektu na objekt s nízkou spotřebou energie školní dílny ZŠ Teplá</vt:lpstr>
      <vt:lpstr>Obsah:</vt:lpstr>
      <vt:lpstr>Motivace a důvody k řešení daného problému</vt:lpstr>
      <vt:lpstr>Cíl práce</vt:lpstr>
      <vt:lpstr>Řešený objekt</vt:lpstr>
      <vt:lpstr>Identifikace stavby</vt:lpstr>
      <vt:lpstr>Popis stávajícího stavu</vt:lpstr>
      <vt:lpstr>Poruchy konstrukcí</vt:lpstr>
      <vt:lpstr>Poruchy konstrukcí</vt:lpstr>
      <vt:lpstr>Poruchy konstrukcí</vt:lpstr>
      <vt:lpstr>Návrh rekonstrukce</vt:lpstr>
      <vt:lpstr>Dispozice - nový stav</vt:lpstr>
      <vt:lpstr>Tepelně – technické posouzení</vt:lpstr>
      <vt:lpstr>Děkuji za pozornost</vt:lpstr>
      <vt:lpstr>Otázky vedoucího a oponenta BP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Stavebně technický průzkum  školní dílny ZŠ Teplá</dc:title>
  <dc:creator>ASUS</dc:creator>
  <cp:lastModifiedBy>ASUS</cp:lastModifiedBy>
  <cp:revision>9</cp:revision>
  <dcterms:created xsi:type="dcterms:W3CDTF">2017-05-10T01:36:26Z</dcterms:created>
  <dcterms:modified xsi:type="dcterms:W3CDTF">2017-06-21T21:23:08Z</dcterms:modified>
</cp:coreProperties>
</file>